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80" r:id="rId2"/>
    <p:sldMasterId id="2147483671" r:id="rId3"/>
  </p:sldMasterIdLst>
  <p:notesMasterIdLst>
    <p:notesMasterId r:id="rId7"/>
  </p:notesMasterIdLst>
  <p:handoutMasterIdLst>
    <p:handoutMasterId r:id="rId8"/>
  </p:handoutMasterIdLst>
  <p:sldIdLst>
    <p:sldId id="300" r:id="rId4"/>
    <p:sldId id="349" r:id="rId5"/>
    <p:sldId id="314" r:id="rId6"/>
  </p:sldIdLst>
  <p:sldSz cx="12192000" cy="6858000"/>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585E60"/>
    <a:srgbClr val="585E56"/>
    <a:srgbClr val="000000"/>
    <a:srgbClr val="82CAEA"/>
    <a:srgbClr val="52CEC2"/>
    <a:srgbClr val="84BADC"/>
    <a:srgbClr val="9DC8E3"/>
    <a:srgbClr val="4698CA"/>
    <a:srgbClr val="2F92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27" autoAdjust="0"/>
    <p:restoredTop sz="96031" autoAdjust="0"/>
  </p:normalViewPr>
  <p:slideViewPr>
    <p:cSldViewPr snapToGrid="0" snapToObjects="1">
      <p:cViewPr varScale="1">
        <p:scale>
          <a:sx n="85" d="100"/>
          <a:sy n="85" d="100"/>
        </p:scale>
        <p:origin x="235" y="53"/>
      </p:cViewPr>
      <p:guideLst>
        <p:guide orient="horz" pos="2160"/>
        <p:guide pos="3840"/>
      </p:guideLst>
    </p:cSldViewPr>
  </p:slideViewPr>
  <p:outlineViewPr>
    <p:cViewPr>
      <p:scale>
        <a:sx n="33" d="100"/>
        <a:sy n="33" d="100"/>
      </p:scale>
      <p:origin x="0" y="9472"/>
    </p:cViewPr>
  </p:outlineViewPr>
  <p:notesTextViewPr>
    <p:cViewPr>
      <p:scale>
        <a:sx n="3" d="2"/>
        <a:sy n="3" d="2"/>
      </p:scale>
      <p:origin x="0" y="0"/>
    </p:cViewPr>
  </p:notesTextViewPr>
  <p:sorterViewPr>
    <p:cViewPr>
      <p:scale>
        <a:sx n="137" d="100"/>
        <a:sy n="137" d="100"/>
      </p:scale>
      <p:origin x="0" y="0"/>
    </p:cViewPr>
  </p:sorterViewPr>
  <p:notesViewPr>
    <p:cSldViewPr snapToGrid="0" snapToObjects="1">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Lato Regular"/>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7D67FC-230E-BC42-A146-28B6DAF9B6E5}" type="datetimeFigureOut">
              <a:rPr lang="en-US" smtClean="0">
                <a:latin typeface="Lato Regular"/>
              </a:rPr>
              <a:t>7/14/2026</a:t>
            </a:fld>
            <a:endParaRPr lang="en-US" dirty="0">
              <a:latin typeface="Lato Regular"/>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Lato Regular"/>
            </a:endParaRPr>
          </a:p>
        </p:txBody>
      </p:sp>
    </p:spTree>
    <p:extLst>
      <p:ext uri="{BB962C8B-B14F-4D97-AF65-F5344CB8AC3E}">
        <p14:creationId xmlns:p14="http://schemas.microsoft.com/office/powerpoint/2010/main" val="1104146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Lato Regular"/>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Lato Regular"/>
              </a:defRPr>
            </a:lvl1pPr>
          </a:lstStyle>
          <a:p>
            <a:fld id="{200DEFD9-7FA8-E342-B72A-1D2B906EA29E}" type="datetimeFigureOut">
              <a:rPr lang="en-US" smtClean="0"/>
              <a:pPr/>
              <a:t>7/14/2026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Lato Regular"/>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Lato Regular"/>
              </a:defRPr>
            </a:lvl1pPr>
          </a:lstStyle>
          <a:p>
            <a:fld id="{F7510C22-AB3E-3144-954A-30AFB7F4824B}" type="slidenum">
              <a:rPr lang="en-US" smtClean="0"/>
              <a:pPr/>
              <a:t>‹#›</a:t>
            </a:fld>
            <a:endParaRPr lang="en-US" dirty="0"/>
          </a:p>
        </p:txBody>
      </p:sp>
    </p:spTree>
    <p:extLst>
      <p:ext uri="{BB962C8B-B14F-4D97-AF65-F5344CB8AC3E}">
        <p14:creationId xmlns:p14="http://schemas.microsoft.com/office/powerpoint/2010/main" val="182804275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Lato Regular"/>
        <a:ea typeface="+mn-ea"/>
        <a:cs typeface="+mn-cs"/>
      </a:defRPr>
    </a:lvl1pPr>
    <a:lvl2pPr marL="457200" algn="l" defTabSz="457200" rtl="0" eaLnBrk="1" latinLnBrk="0" hangingPunct="1">
      <a:defRPr sz="1200" kern="1200">
        <a:solidFill>
          <a:schemeClr val="tx1"/>
        </a:solidFill>
        <a:latin typeface="Lato Regular"/>
        <a:ea typeface="+mn-ea"/>
        <a:cs typeface="+mn-cs"/>
      </a:defRPr>
    </a:lvl2pPr>
    <a:lvl3pPr marL="914400" algn="l" defTabSz="457200" rtl="0" eaLnBrk="1" latinLnBrk="0" hangingPunct="1">
      <a:defRPr sz="1200" kern="1200">
        <a:solidFill>
          <a:schemeClr val="tx1"/>
        </a:solidFill>
        <a:latin typeface="Lato Regular"/>
        <a:ea typeface="+mn-ea"/>
        <a:cs typeface="+mn-cs"/>
      </a:defRPr>
    </a:lvl3pPr>
    <a:lvl4pPr marL="1371600" algn="l" defTabSz="457200" rtl="0" eaLnBrk="1" latinLnBrk="0" hangingPunct="1">
      <a:defRPr sz="1200" kern="1200">
        <a:solidFill>
          <a:schemeClr val="tx1"/>
        </a:solidFill>
        <a:latin typeface="Lato Regular"/>
        <a:ea typeface="+mn-ea"/>
        <a:cs typeface="+mn-cs"/>
      </a:defRPr>
    </a:lvl4pPr>
    <a:lvl5pPr marL="1828800" algn="l" defTabSz="457200" rtl="0" eaLnBrk="1" latinLnBrk="0" hangingPunct="1">
      <a:defRPr sz="1200" kern="1200">
        <a:solidFill>
          <a:schemeClr val="tx1"/>
        </a:solidFill>
        <a:latin typeface="Lato Regular"/>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10C22-AB3E-3144-954A-30AFB7F4824B}" type="slidenum">
              <a:rPr lang="en-US" smtClean="0"/>
              <a:pPr/>
              <a:t>2</a:t>
            </a:fld>
            <a:endParaRPr lang="en-US" dirty="0"/>
          </a:p>
        </p:txBody>
      </p:sp>
    </p:spTree>
    <p:extLst>
      <p:ext uri="{BB962C8B-B14F-4D97-AF65-F5344CB8AC3E}">
        <p14:creationId xmlns:p14="http://schemas.microsoft.com/office/powerpoint/2010/main" val="1002382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hort Drop Quote, La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lvl1pPr marL="0" indent="0">
              <a:buNone/>
              <a:defRPr/>
            </a:lvl1pPr>
          </a:lstStyle>
          <a:p>
            <a:endParaRPr lang="en-US" dirty="0"/>
          </a:p>
        </p:txBody>
      </p:sp>
      <p:sp>
        <p:nvSpPr>
          <p:cNvPr id="4" name="Title Placeholder 1"/>
          <p:cNvSpPr>
            <a:spLocks noGrp="1"/>
          </p:cNvSpPr>
          <p:nvPr>
            <p:ph type="title" hasCustomPrompt="1"/>
          </p:nvPr>
        </p:nvSpPr>
        <p:spPr>
          <a:xfrm>
            <a:off x="2586954" y="2010662"/>
            <a:ext cx="7066989"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408878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y Long Drop Quote, Noto Serif">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070564" y="980127"/>
            <a:ext cx="10139977" cy="3370427"/>
          </a:xfrm>
        </p:spPr>
        <p:txBody>
          <a:bodyPr>
            <a:normAutofit/>
          </a:bodyPr>
          <a:lstStyle>
            <a:lvl1pPr algn="l">
              <a:lnSpc>
                <a:spcPct val="120000"/>
              </a:lnSpc>
              <a:defRPr sz="2800" baseline="0">
                <a:solidFill>
                  <a:schemeClr val="bg1"/>
                </a:solidFill>
                <a:latin typeface="Noto Serif"/>
                <a:cs typeface="Noto Serif"/>
              </a:defRPr>
            </a:lvl1pPr>
          </a:lstStyle>
          <a:p>
            <a:r>
              <a:rPr lang="en-US" dirty="0"/>
              <a:t>Click to add long drop quote. Click to add long drop quote. Click to add long drop quote. Click to add long drop quote. Click to add long drop quote. Click to add long drop quote. Click to add long drop quote. Click to add long drop quote. Click to add long drop quote. Click to add long drop quote.</a:t>
            </a:r>
          </a:p>
        </p:txBody>
      </p:sp>
      <p:sp>
        <p:nvSpPr>
          <p:cNvPr id="4" name="Text Placeholder 4"/>
          <p:cNvSpPr>
            <a:spLocks noGrp="1"/>
          </p:cNvSpPr>
          <p:nvPr>
            <p:ph type="body" sz="quarter" idx="10" hasCustomPrompt="1"/>
          </p:nvPr>
        </p:nvSpPr>
        <p:spPr>
          <a:xfrm>
            <a:off x="1070563" y="4779721"/>
            <a:ext cx="5482167" cy="504825"/>
          </a:xfrm>
        </p:spPr>
        <p:txBody>
          <a:bodyPr/>
          <a:lstStyle>
            <a:lvl1pPr marL="0" indent="0">
              <a:buNone/>
              <a:defRPr sz="2000"/>
            </a:lvl1pPr>
          </a:lstStyle>
          <a:p>
            <a:pPr lvl="0"/>
            <a:r>
              <a:rPr lang="en-US" dirty="0"/>
              <a:t>— Click to add attribution</a:t>
            </a:r>
          </a:p>
        </p:txBody>
      </p:sp>
      <p:sp>
        <p:nvSpPr>
          <p:cNvPr id="5"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19124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Grey 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Tree>
    <p:extLst>
      <p:ext uri="{BB962C8B-B14F-4D97-AF65-F5344CB8AC3E}">
        <p14:creationId xmlns:p14="http://schemas.microsoft.com/office/powerpoint/2010/main" val="71908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White Box Short Drop Quot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p>
            <a:endParaRPr lang="en-US" dirty="0"/>
          </a:p>
        </p:txBody>
      </p:sp>
      <p:sp>
        <p:nvSpPr>
          <p:cNvPr id="4" name="Rectangle 3"/>
          <p:cNvSpPr/>
          <p:nvPr userDrawn="1"/>
        </p:nvSpPr>
        <p:spPr>
          <a:xfrm>
            <a:off x="1364029" y="1059713"/>
            <a:ext cx="9485500" cy="4738575"/>
          </a:xfrm>
          <a:prstGeom prst="rect">
            <a:avLst/>
          </a:prstGeom>
          <a:solidFill>
            <a:schemeClr val="bg1">
              <a:alpha val="7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Lato Regular"/>
            </a:endParaRPr>
          </a:p>
        </p:txBody>
      </p:sp>
      <p:sp>
        <p:nvSpPr>
          <p:cNvPr id="5" name="Title Placeholder 1"/>
          <p:cNvSpPr>
            <a:spLocks noGrp="1"/>
          </p:cNvSpPr>
          <p:nvPr>
            <p:ph type="title" hasCustomPrompt="1"/>
          </p:nvPr>
        </p:nvSpPr>
        <p:spPr>
          <a:xfrm>
            <a:off x="2586954" y="2010662"/>
            <a:ext cx="7066989"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183949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163359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8246" y="482088"/>
            <a:ext cx="10708423" cy="58203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Tree>
    <p:extLst>
      <p:ext uri="{BB962C8B-B14F-4D97-AF65-F5344CB8AC3E}">
        <p14:creationId xmlns:p14="http://schemas.microsoft.com/office/powerpoint/2010/main" val="8743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331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y Heading and Subhead w/Logo">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1301751" y="693204"/>
            <a:ext cx="9568643" cy="953787"/>
          </a:xfrm>
        </p:spPr>
        <p:txBody>
          <a:bodyPr>
            <a:normAutofit/>
          </a:bodyPr>
          <a:lstStyle>
            <a:lvl1pPr algn="l">
              <a:defRPr sz="4000"/>
            </a:lvl1pPr>
          </a:lstStyle>
          <a:p>
            <a:r>
              <a:rPr lang="en-US" dirty="0"/>
              <a:t>Click to edit master title style</a:t>
            </a:r>
          </a:p>
        </p:txBody>
      </p:sp>
      <p:sp>
        <p:nvSpPr>
          <p:cNvPr id="5" name="Subtitle 2"/>
          <p:cNvSpPr>
            <a:spLocks noGrp="1"/>
          </p:cNvSpPr>
          <p:nvPr>
            <p:ph type="subTitle" idx="1" hasCustomPrompt="1"/>
          </p:nvPr>
        </p:nvSpPr>
        <p:spPr>
          <a:xfrm>
            <a:off x="1301751" y="1776331"/>
            <a:ext cx="9568643" cy="1269892"/>
          </a:xfrm>
        </p:spPr>
        <p:txBody>
          <a:bodyPr>
            <a:normAutofit/>
          </a:bodyPr>
          <a:lstStyle>
            <a:lvl1pPr marL="0" indent="0" algn="l">
              <a:buNone/>
              <a:defRPr sz="1800">
                <a:solidFill>
                  <a:srgbClr val="FFFFFF"/>
                </a:solidFill>
                <a:latin typeface="Noto Serif"/>
                <a:cs typeface="Noto Serif"/>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Text Placeholder 4"/>
          <p:cNvSpPr>
            <a:spLocks noGrp="1"/>
          </p:cNvSpPr>
          <p:nvPr>
            <p:ph type="body" sz="quarter" idx="10" hasCustomPrompt="1"/>
          </p:nvPr>
        </p:nvSpPr>
        <p:spPr>
          <a:xfrm>
            <a:off x="1301751" y="3693229"/>
            <a:ext cx="9567333" cy="1598613"/>
          </a:xfrm>
        </p:spPr>
        <p:txBody>
          <a:bodyPr>
            <a:noAutofit/>
          </a:bodyPr>
          <a:lstStyle>
            <a:lvl1pPr marL="0" indent="0">
              <a:buNone/>
              <a:defRPr sz="1800">
                <a:latin typeface="Noto Serif"/>
                <a:cs typeface="Noto Serif"/>
              </a:defRPr>
            </a:lvl1pPr>
            <a:lvl2pPr marL="457200" indent="0">
              <a:buNone/>
              <a:defRPr sz="1800">
                <a:latin typeface="Noto Serif"/>
                <a:cs typeface="Noto Serif"/>
              </a:defRPr>
            </a:lvl2pPr>
            <a:lvl3pPr marL="914400" indent="0">
              <a:buNone/>
              <a:defRPr sz="1800">
                <a:latin typeface="Noto Serif"/>
                <a:cs typeface="Noto Serif"/>
              </a:defRPr>
            </a:lvl3pPr>
            <a:lvl4pPr marL="1371600" indent="0">
              <a:buNone/>
              <a:defRPr sz="1800">
                <a:latin typeface="Noto Serif"/>
                <a:cs typeface="Noto Serif"/>
              </a:defRPr>
            </a:lvl4pPr>
            <a:lvl5pPr marL="1828800" indent="0">
              <a:buNone/>
              <a:defRPr sz="1800">
                <a:latin typeface="Noto Serif"/>
                <a:cs typeface="Noto Serif"/>
              </a:defRPr>
            </a:lvl5pPr>
          </a:lstStyle>
          <a:p>
            <a:pPr lvl="0"/>
            <a:r>
              <a:rPr lang="en-US" dirty="0"/>
              <a:t>Click to edit master text styles</a:t>
            </a:r>
          </a:p>
        </p:txBody>
      </p:sp>
      <p:sp>
        <p:nvSpPr>
          <p:cNvPr id="7" name="Text Placeholder 7"/>
          <p:cNvSpPr>
            <a:spLocks noGrp="1"/>
          </p:cNvSpPr>
          <p:nvPr>
            <p:ph type="body" sz="quarter" idx="11" hasCustomPrompt="1"/>
          </p:nvPr>
        </p:nvSpPr>
        <p:spPr>
          <a:xfrm>
            <a:off x="1302186" y="3139754"/>
            <a:ext cx="9567333" cy="459107"/>
          </a:xfrm>
        </p:spPr>
        <p:txBody>
          <a:bodyPr>
            <a:normAutofit/>
          </a:bodyPr>
          <a:lstStyle>
            <a:lvl1pPr marL="0" indent="0">
              <a:buNone/>
              <a:defRPr sz="2400" baseline="0">
                <a:solidFill>
                  <a:schemeClr val="bg1"/>
                </a:solidFill>
                <a:latin typeface="Lato Regular"/>
                <a:cs typeface="Lato Regular"/>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subhead</a:t>
            </a:r>
          </a:p>
        </p:txBody>
      </p:sp>
      <p:sp>
        <p:nvSpPr>
          <p:cNvPr id="8"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611636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y Headline and Bulleted Lis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1081816" y="687189"/>
            <a:ext cx="10045907" cy="1143000"/>
          </a:xfrm>
          <a:prstGeom prst="rect">
            <a:avLst/>
          </a:prstGeom>
        </p:spPr>
        <p:txBody>
          <a:bodyPr vert="horz" lIns="91440" tIns="45720" rIns="91440" bIns="45720" rtlCol="0" anchor="ctr">
            <a:normAutofit/>
          </a:bodyPr>
          <a:lstStyle/>
          <a:p>
            <a:r>
              <a:rPr lang="en-US" dirty="0"/>
              <a:t>Click to edit master title style</a:t>
            </a:r>
          </a:p>
        </p:txBody>
      </p:sp>
      <p:sp>
        <p:nvSpPr>
          <p:cNvPr id="6" name="Text Placeholder 5"/>
          <p:cNvSpPr>
            <a:spLocks noGrp="1"/>
          </p:cNvSpPr>
          <p:nvPr>
            <p:ph type="body" sz="quarter" idx="10"/>
          </p:nvPr>
        </p:nvSpPr>
        <p:spPr>
          <a:xfrm>
            <a:off x="1081618" y="1886222"/>
            <a:ext cx="10045700" cy="3011487"/>
          </a:xfr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89297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y Short Drop Quote ">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586954" y="1774101"/>
            <a:ext cx="7447292" cy="3340740"/>
          </a:xfrm>
        </p:spPr>
        <p:txBody>
          <a:bodyPr>
            <a:normAutofit/>
          </a:bodyPr>
          <a:lstStyle>
            <a:lvl1pPr marL="228600" indent="-173736">
              <a:buNone/>
              <a:defRPr sz="4400" b="0" i="0" baseline="0">
                <a:latin typeface="Lato Regular"/>
                <a:cs typeface="Lato Regular"/>
              </a:defRPr>
            </a:lvl1pPr>
            <a:lvl2pPr>
              <a:defRPr b="0" i="0">
                <a:latin typeface="Lato Light"/>
                <a:cs typeface="Lato Light"/>
              </a:defRPr>
            </a:lvl2pPr>
            <a:lvl3pPr>
              <a:defRPr b="0" i="0">
                <a:latin typeface="Lato Light"/>
                <a:cs typeface="Lato Light"/>
              </a:defRPr>
            </a:lvl3pPr>
            <a:lvl4pPr>
              <a:defRPr b="0" i="0">
                <a:latin typeface="Lato Light"/>
                <a:cs typeface="Lato Light"/>
              </a:defRPr>
            </a:lvl4pPr>
            <a:lvl5pPr>
              <a:defRPr b="0" i="0">
                <a:latin typeface="Lato Light"/>
                <a:cs typeface="Lato Light"/>
              </a:defRPr>
            </a:lvl5pPr>
          </a:lstStyle>
          <a:p>
            <a:pPr lvl="0"/>
            <a:r>
              <a:rPr lang="en-US" dirty="0"/>
              <a:t>“Click to edit drop quote style”</a:t>
            </a:r>
          </a:p>
        </p:txBody>
      </p:sp>
      <p:sp>
        <p:nvSpPr>
          <p:cNvPr id="3"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1616783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y Blank w/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2586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7245" y="691263"/>
            <a:ext cx="9779372"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07245" y="2016826"/>
            <a:ext cx="9779372" cy="406727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89758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67" r:id="rId3"/>
    <p:sldLayoutId id="2147483668" r:id="rId4"/>
    <p:sldLayoutId id="2147483670" r:id="rId5"/>
  </p:sldLayoutIdLst>
  <p:hf hdr="0" ftr="0" dt="0"/>
  <p:txStyles>
    <p:titleStyle>
      <a:lvl1pPr algn="l" defTabSz="457200" rtl="0" eaLnBrk="1" latinLnBrk="0" hangingPunct="1">
        <a:spcBef>
          <a:spcPct val="0"/>
        </a:spcBef>
        <a:buNone/>
        <a:defRPr sz="4400" b="0" i="0" kern="1200">
          <a:solidFill>
            <a:srgbClr val="002776"/>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3200" b="0" i="0" kern="1200">
          <a:solidFill>
            <a:srgbClr val="585E60"/>
          </a:solidFill>
          <a:latin typeface="Noto Serif"/>
          <a:ea typeface="+mn-ea"/>
          <a:cs typeface="Noto Serif"/>
        </a:defRPr>
      </a:lvl1pPr>
      <a:lvl2pPr marL="742950" indent="-285750" algn="l" defTabSz="457200" rtl="0" eaLnBrk="1" latinLnBrk="0" hangingPunct="1">
        <a:spcBef>
          <a:spcPct val="20000"/>
        </a:spcBef>
        <a:buFont typeface="Arial"/>
        <a:buChar char="–"/>
        <a:defRPr sz="2800" b="0" i="0" kern="1200">
          <a:solidFill>
            <a:srgbClr val="585E60"/>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585E60"/>
          </a:solidFill>
          <a:latin typeface="Noto Serif"/>
          <a:ea typeface="+mn-ea"/>
          <a:cs typeface="Noto Serif"/>
        </a:defRPr>
      </a:lvl3pPr>
      <a:lvl4pPr marL="16002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4pPr>
      <a:lvl5pPr marL="20574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
        <p:nvSpPr>
          <p:cNvPr id="2" name="Title Placeholder 1"/>
          <p:cNvSpPr>
            <a:spLocks noGrp="1"/>
          </p:cNvSpPr>
          <p:nvPr>
            <p:ph type="title"/>
          </p:nvPr>
        </p:nvSpPr>
        <p:spPr>
          <a:xfrm>
            <a:off x="1081816" y="693736"/>
            <a:ext cx="10045907"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81816" y="2019299"/>
            <a:ext cx="10045907" cy="31430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OHSU-REV.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127723" y="5838286"/>
            <a:ext cx="576603" cy="740664"/>
          </a:xfrm>
          <a:prstGeom prst="rect">
            <a:avLst/>
          </a:prstGeom>
        </p:spPr>
      </p:pic>
    </p:spTree>
    <p:extLst>
      <p:ext uri="{BB962C8B-B14F-4D97-AF65-F5344CB8AC3E}">
        <p14:creationId xmlns:p14="http://schemas.microsoft.com/office/powerpoint/2010/main" val="1399091007"/>
      </p:ext>
    </p:extLst>
  </p:cSld>
  <p:clrMap bg1="lt1" tx1="dk1" bg2="lt2" tx2="dk2" accent1="accent1" accent2="accent2" accent3="accent3" accent4="accent4" accent5="accent5" accent6="accent6" hlink="hlink" folHlink="folHlink"/>
  <p:sldLayoutIdLst>
    <p:sldLayoutId id="2147483681" r:id="rId1"/>
    <p:sldLayoutId id="2147483688" r:id="rId2"/>
    <p:sldLayoutId id="2147483674" r:id="rId3"/>
    <p:sldLayoutId id="2147483682" r:id="rId4"/>
    <p:sldLayoutId id="2147483686" r:id="rId5"/>
  </p:sldLayoutIdLst>
  <p:hf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
        <p:nvSpPr>
          <p:cNvPr id="2" name="Title Placeholder 1"/>
          <p:cNvSpPr>
            <a:spLocks noGrp="1"/>
          </p:cNvSpPr>
          <p:nvPr>
            <p:ph type="title"/>
          </p:nvPr>
        </p:nvSpPr>
        <p:spPr>
          <a:xfrm>
            <a:off x="1003424" y="667743"/>
            <a:ext cx="10202691" cy="1143000"/>
          </a:xfrm>
          <a:prstGeom prst="rect">
            <a:avLst/>
          </a:prstGeom>
          <a:ln>
            <a:no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03424" y="1993306"/>
            <a:ext cx="10202691" cy="405552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7055342"/>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8" Type="http://schemas.openxmlformats.org/officeDocument/2006/relationships/hyperlink" Target="https://www.ohsu.edu/school-of-medicine/management/paths-leadership" TargetMode="External"/><Relationship Id="rId3" Type="http://schemas.openxmlformats.org/officeDocument/2006/relationships/hyperlink" Target="https://www.ohsu.edu/school-of-medicine/faculty-development/pt-peer-mentorship-program" TargetMode="External"/><Relationship Id="rId7" Type="http://schemas.openxmlformats.org/officeDocument/2006/relationships/hyperlink" Target="https://ohsu.ca1.qualtrics.com/jfe/form/SV_8eHIfqYxaala3Iy"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ohsu.edu/school-of-medicine/faculty-development/faculty-development-summit#section-2204611" TargetMode="External"/><Relationship Id="rId5" Type="http://schemas.openxmlformats.org/officeDocument/2006/relationships/image" Target="../media/image3.png"/><Relationship Id="rId4" Type="http://schemas.openxmlformats.org/officeDocument/2006/relationships/hyperlink" Target="https://app.smartsheet.com/b/form/e4d5d363c01a494e8ebe32bbf42ae977" TargetMode="External"/><Relationship Id="rId9" Type="http://schemas.openxmlformats.org/officeDocument/2006/relationships/hyperlink" Target="https://www.ohsu.edu/school-of-medicine/faculty-development/mid-career-clinical-leadership-development-progra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585E60"/>
        </a:solidFill>
        <a:effectLst/>
      </p:bgPr>
    </p:bg>
    <p:spTree>
      <p:nvGrpSpPr>
        <p:cNvPr id="1" name=""/>
        <p:cNvGrpSpPr/>
        <p:nvPr/>
      </p:nvGrpSpPr>
      <p:grpSpPr>
        <a:xfrm>
          <a:off x="0" y="0"/>
          <a:ext cx="0" cy="0"/>
          <a:chOff x="0" y="0"/>
          <a:chExt cx="0" cy="0"/>
        </a:xfrm>
      </p:grpSpPr>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a:ext>
            </a:extLst>
          </a:blip>
          <a:srcRect r="162"/>
          <a:stretch/>
        </p:blipFill>
        <p:spPr>
          <a:xfrm>
            <a:off x="0" y="0"/>
            <a:ext cx="12192000" cy="6429375"/>
          </a:xfrm>
          <a:prstGeom prst="rect">
            <a:avLst/>
          </a:prstGeom>
        </p:spPr>
      </p:pic>
      <p:sp>
        <p:nvSpPr>
          <p:cNvPr id="12" name="Title 11"/>
          <p:cNvSpPr>
            <a:spLocks noGrp="1"/>
          </p:cNvSpPr>
          <p:nvPr>
            <p:ph type="ctrTitle"/>
          </p:nvPr>
        </p:nvSpPr>
        <p:spPr>
          <a:xfrm>
            <a:off x="173803" y="3577623"/>
            <a:ext cx="7176482" cy="745853"/>
          </a:xfrm>
        </p:spPr>
        <p:txBody>
          <a:bodyPr>
            <a:normAutofit fontScale="90000"/>
          </a:bodyPr>
          <a:lstStyle/>
          <a:p>
            <a:r>
              <a:rPr lang="en-US" dirty="0"/>
              <a:t>OHSU </a:t>
            </a:r>
            <a:r>
              <a:rPr lang="en-US" dirty="0" err="1"/>
              <a:t>SoM</a:t>
            </a:r>
            <a:r>
              <a:rPr lang="en-US" dirty="0"/>
              <a:t> Faculty Development</a:t>
            </a:r>
          </a:p>
        </p:txBody>
      </p:sp>
      <p:sp>
        <p:nvSpPr>
          <p:cNvPr id="9" name="Subtitle 8"/>
          <p:cNvSpPr>
            <a:spLocks noGrp="1"/>
          </p:cNvSpPr>
          <p:nvPr>
            <p:ph type="subTitle" idx="1"/>
          </p:nvPr>
        </p:nvSpPr>
        <p:spPr>
          <a:xfrm>
            <a:off x="174785" y="4323476"/>
            <a:ext cx="5450480" cy="490882"/>
          </a:xfrm>
        </p:spPr>
        <p:txBody>
          <a:bodyPr/>
          <a:lstStyle/>
          <a:p>
            <a:r>
              <a:rPr lang="en-US" dirty="0">
                <a:solidFill>
                  <a:schemeClr val="bg1"/>
                </a:solidFill>
                <a:latin typeface="Lato Regular"/>
                <a:cs typeface="Lato Regular"/>
              </a:rPr>
              <a:t>Upcoming Opportunities</a:t>
            </a:r>
          </a:p>
          <a:p>
            <a:endParaRPr lang="en-US" dirty="0"/>
          </a:p>
        </p:txBody>
      </p:sp>
      <p:cxnSp>
        <p:nvCxnSpPr>
          <p:cNvPr id="6" name="Straight Connector 5" title="Straight line."/>
          <p:cNvCxnSpPr/>
          <p:nvPr/>
        </p:nvCxnSpPr>
        <p:spPr>
          <a:xfrm>
            <a:off x="174785" y="5762880"/>
            <a:ext cx="7594261" cy="864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10"/>
          <p:cNvSpPr>
            <a:spLocks noGrp="1"/>
          </p:cNvSpPr>
          <p:nvPr>
            <p:ph type="body" sz="quarter" idx="11"/>
          </p:nvPr>
        </p:nvSpPr>
        <p:spPr>
          <a:xfrm>
            <a:off x="174785" y="5899180"/>
            <a:ext cx="7175500" cy="318342"/>
          </a:xfrm>
        </p:spPr>
        <p:txBody>
          <a:bodyPr>
            <a:normAutofit/>
          </a:bodyPr>
          <a:lstStyle/>
          <a:p>
            <a:pPr>
              <a:spcBef>
                <a:spcPts val="0"/>
              </a:spcBef>
            </a:pPr>
            <a:r>
              <a:rPr lang="en-US" sz="900" kern="0" spc="80" dirty="0">
                <a:solidFill>
                  <a:prstClr val="white"/>
                </a:solidFill>
                <a:latin typeface="Lato Regular" panose="020F0502020204030203" pitchFamily="34" charset="0"/>
                <a:cs typeface="Lato Light"/>
              </a:rPr>
              <a:t>UPDATED: July 13, 2026</a:t>
            </a:r>
          </a:p>
        </p:txBody>
      </p:sp>
    </p:spTree>
    <p:custDataLst>
      <p:tags r:id="rId1"/>
    </p:custDataLst>
    <p:extLst>
      <p:ext uri="{BB962C8B-B14F-4D97-AF65-F5344CB8AC3E}">
        <p14:creationId xmlns:p14="http://schemas.microsoft.com/office/powerpoint/2010/main" val="110978345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585E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7AF3D2-9C5B-9B6F-1CC0-E673C34285E8}"/>
              </a:ext>
            </a:extLst>
          </p:cNvPr>
          <p:cNvSpPr>
            <a:spLocks noGrp="1"/>
          </p:cNvSpPr>
          <p:nvPr>
            <p:ph type="title"/>
          </p:nvPr>
        </p:nvSpPr>
        <p:spPr>
          <a:xfrm>
            <a:off x="1081816" y="-1143000"/>
            <a:ext cx="10045907" cy="1143000"/>
          </a:xfrm>
        </p:spPr>
        <p:txBody>
          <a:bodyPr vert="horz" lIns="91440" tIns="45720" rIns="91440" bIns="45720" rtlCol="0" anchor="b">
            <a:normAutofit/>
          </a:bodyPr>
          <a:lstStyle/>
          <a:p>
            <a:r>
              <a:rPr lang="en-US" dirty="0"/>
              <a:t>List of upcoming FD Opportunities</a:t>
            </a:r>
          </a:p>
        </p:txBody>
      </p:sp>
      <p:sp>
        <p:nvSpPr>
          <p:cNvPr id="2" name="Text Placeholder 2">
            <a:extLst>
              <a:ext uri="{FF2B5EF4-FFF2-40B4-BE49-F238E27FC236}">
                <a16:creationId xmlns:a16="http://schemas.microsoft.com/office/drawing/2014/main" id="{4D9A64A7-C5B4-50E9-DE56-AD8F67E93871}"/>
              </a:ext>
            </a:extLst>
          </p:cNvPr>
          <p:cNvSpPr txBox="1">
            <a:spLocks/>
          </p:cNvSpPr>
          <p:nvPr/>
        </p:nvSpPr>
        <p:spPr>
          <a:xfrm>
            <a:off x="162154" y="2378767"/>
            <a:ext cx="8873691" cy="3527852"/>
          </a:xfrm>
          <a:prstGeom prst="rect">
            <a:avLst/>
          </a:prstGeom>
        </p:spPr>
        <p:txBody>
          <a:bodyPr vert="horz" lIns="91440" tIns="45720" rIns="91440" bIns="45720" rtlCol="0">
            <a:noAutofit/>
          </a:bodyPr>
          <a:lstStyle>
            <a:lvl1pPr marL="342900" indent="-3429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P&amp;T Peer Mentorship Program</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Seeking mentees and mentors for the current promotion year cycle | </a:t>
            </a:r>
            <a:r>
              <a:rPr lang="en-US" sz="1400" dirty="0">
                <a:latin typeface="Lato" panose="020F0502020204030203" pitchFamily="34" charset="0"/>
                <a:ea typeface="Lato" panose="020F0502020204030203" pitchFamily="34" charset="0"/>
                <a:cs typeface="Lato" panose="020F0502020204030203" pitchFamily="34" charset="0"/>
                <a:hlinkClick r:id="rId3"/>
              </a:rPr>
              <a:t>Sign up now to be paired soon</a:t>
            </a:r>
            <a:endParaRPr lang="en-US" sz="1400" dirty="0">
              <a:latin typeface="Lato" panose="020F0502020204030203" pitchFamily="34" charset="0"/>
              <a:ea typeface="Lato" panose="020F0502020204030203" pitchFamily="34" charset="0"/>
              <a:cs typeface="Lato" panose="020F0502020204030203" pitchFamily="34" charset="0"/>
            </a:endParaRPr>
          </a:p>
          <a:p>
            <a:pPr lvl="1">
              <a:spcBef>
                <a:spcPts val="0"/>
              </a:spcBef>
              <a:defRPr/>
            </a:pPr>
            <a:endParaRPr lang="en-US" sz="1400" dirty="0">
              <a:latin typeface="Lato" panose="020F0502020204030203" pitchFamily="34" charset="0"/>
              <a:ea typeface="Lato" panose="020F0502020204030203" pitchFamily="34" charset="0"/>
              <a:cs typeface="Lato" panose="020F0502020204030203" pitchFamily="34" charset="0"/>
            </a:endParaRPr>
          </a:p>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CV Drop-in Sessions:</a:t>
            </a:r>
          </a:p>
          <a:p>
            <a:pPr lvl="1">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Bring your CV and get feedback from experienced faculty!</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Wednesday, September 2, 2026 | 1 - 4 p.m. (AUD 217)</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Thursday, December 3, 2026 | 11 a.m. - 2 p.m. (AUD 217)</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Monday, March 29, 2027 | 9 a.m. - noon (AUD 210)</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hlinkClick r:id="rId4"/>
              </a:rPr>
              <a:t>Learn more and register</a:t>
            </a:r>
            <a:endParaRPr lang="en-US" sz="1400" dirty="0">
              <a:latin typeface="Lato" panose="020F0502020204030203" pitchFamily="34" charset="0"/>
              <a:ea typeface="Lato" panose="020F0502020204030203" pitchFamily="34" charset="0"/>
              <a:cs typeface="Lato" panose="020F0502020204030203" pitchFamily="34" charset="0"/>
            </a:endParaRPr>
          </a:p>
          <a:p>
            <a:pPr marL="457200" lvl="1" indent="0">
              <a:spcBef>
                <a:spcPts val="0"/>
              </a:spcBef>
              <a:buNone/>
              <a:defRPr/>
            </a:pPr>
            <a:endParaRPr lang="en-US" sz="1100" b="1"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pic>
        <p:nvPicPr>
          <p:cNvPr id="6" name="Picture 5" descr="QR code directing to online version of upcoming opportunities">
            <a:extLst>
              <a:ext uri="{FF2B5EF4-FFF2-40B4-BE49-F238E27FC236}">
                <a16:creationId xmlns:a16="http://schemas.microsoft.com/office/drawing/2014/main" id="{BBFE72CA-9B35-2335-4456-286D466BF6B6}"/>
              </a:ext>
            </a:extLst>
          </p:cNvPr>
          <p:cNvPicPr>
            <a:picLocks noChangeAspect="1"/>
          </p:cNvPicPr>
          <p:nvPr/>
        </p:nvPicPr>
        <p:blipFill>
          <a:blip r:embed="rId5"/>
          <a:stretch>
            <a:fillRect/>
          </a:stretch>
        </p:blipFill>
        <p:spPr>
          <a:xfrm>
            <a:off x="9169633" y="3411794"/>
            <a:ext cx="2799428" cy="2799428"/>
          </a:xfrm>
          <a:prstGeom prst="rect">
            <a:avLst/>
          </a:prstGeom>
        </p:spPr>
      </p:pic>
      <p:sp>
        <p:nvSpPr>
          <p:cNvPr id="5" name="Text Placeholder 2">
            <a:extLst>
              <a:ext uri="{FF2B5EF4-FFF2-40B4-BE49-F238E27FC236}">
                <a16:creationId xmlns:a16="http://schemas.microsoft.com/office/drawing/2014/main" id="{15C146E2-3F7F-8341-A153-0C361B85F683}"/>
              </a:ext>
            </a:extLst>
          </p:cNvPr>
          <p:cNvSpPr txBox="1">
            <a:spLocks/>
          </p:cNvSpPr>
          <p:nvPr/>
        </p:nvSpPr>
        <p:spPr>
          <a:xfrm>
            <a:off x="171986" y="481974"/>
            <a:ext cx="11797075" cy="1714829"/>
          </a:xfrm>
          <a:prstGeom prst="rect">
            <a:avLst/>
          </a:prstGeom>
        </p:spPr>
        <p:txBody>
          <a:bodyPr vert="horz" lIns="91440" tIns="45720" rIns="91440" bIns="45720" rtlCol="0">
            <a:noAutofit/>
          </a:bodyPr>
          <a:lstStyle>
            <a:lvl1pPr marL="342900" indent="-3429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Call for Nominations: Faculty Development Awards</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Deadline for faculty development award nominations is Friday, July 31</a:t>
            </a:r>
          </a:p>
          <a:p>
            <a:pPr lvl="2">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6"/>
              </a:rPr>
              <a:t>Learn more about FD Awards</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 | </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7"/>
              </a:rPr>
              <a:t>Submit a nomination</a:t>
            </a:r>
            <a:endParaRPr lang="en-US" sz="14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spcBef>
                <a:spcPts val="0"/>
              </a:spcBef>
              <a:defRPr/>
            </a:pPr>
            <a:endParaRPr lang="en-US" sz="1400" dirty="0">
              <a:solidFill>
                <a:prstClr val="white"/>
              </a:solidFill>
              <a:latin typeface="Lato" panose="020F0502020204030203" pitchFamily="34" charset="0"/>
              <a:ea typeface="Lato" panose="020F0502020204030203" pitchFamily="34" charset="0"/>
              <a:cs typeface="Lato" panose="020F0502020204030203" pitchFamily="34" charset="0"/>
            </a:endParaRPr>
          </a:p>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Applications open for Paths to Leadership and Mid-Career Clinical Leadership Development Programs </a:t>
            </a: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8"/>
              </a:rPr>
              <a:t>PTL program details </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 </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9"/>
              </a:rPr>
              <a:t>MCCLDP details</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 | Application deadline is September 30. </a:t>
            </a:r>
          </a:p>
          <a:p>
            <a:pPr marL="914400" lvl="2" indent="0">
              <a:spcBef>
                <a:spcPts val="0"/>
              </a:spcBef>
              <a:buNone/>
              <a:defRPr/>
            </a:pPr>
            <a:endParaRPr lang="en-US" sz="1100"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73632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3309E6-1733-08FD-4EEB-DE61017A56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4775254"/>
          </a:xfrm>
          <a:prstGeom prst="rect">
            <a:avLst/>
          </a:prstGeom>
        </p:spPr>
      </p:pic>
      <p:sp>
        <p:nvSpPr>
          <p:cNvPr id="2" name="Title 1"/>
          <p:cNvSpPr>
            <a:spLocks noGrp="1"/>
          </p:cNvSpPr>
          <p:nvPr>
            <p:ph type="ctrTitle"/>
          </p:nvPr>
        </p:nvSpPr>
        <p:spPr>
          <a:xfrm>
            <a:off x="6799710" y="1372869"/>
            <a:ext cx="3809999" cy="953787"/>
          </a:xfrm>
          <a:solidFill>
            <a:schemeClr val="tx1">
              <a:alpha val="85000"/>
            </a:schemeClr>
          </a:solidFill>
        </p:spPr>
        <p:txBody>
          <a:bodyPr>
            <a:noAutofit/>
          </a:bodyPr>
          <a:lstStyle/>
          <a:p>
            <a:pPr>
              <a:spcBef>
                <a:spcPts val="0"/>
              </a:spcBef>
            </a:pPr>
            <a:r>
              <a:rPr lang="en-US" sz="2400" dirty="0">
                <a:solidFill>
                  <a:prstClr val="white"/>
                </a:solidFill>
                <a:latin typeface="Lato" panose="020F0502020204030203" pitchFamily="34" charset="0"/>
                <a:ea typeface="Lato" panose="020F0502020204030203" pitchFamily="34" charset="0"/>
                <a:cs typeface="Lato" panose="020F0502020204030203" pitchFamily="34" charset="0"/>
              </a:rPr>
              <a:t>School of Medicine Faculty Development Website</a:t>
            </a: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4" name="Text Placeholder 3"/>
          <p:cNvSpPr>
            <a:spLocks noGrp="1"/>
          </p:cNvSpPr>
          <p:nvPr>
            <p:ph type="body" sz="quarter" idx="10"/>
          </p:nvPr>
        </p:nvSpPr>
        <p:spPr>
          <a:xfrm>
            <a:off x="6799710" y="2326656"/>
            <a:ext cx="3809999" cy="788483"/>
          </a:xfrm>
          <a:solidFill>
            <a:schemeClr val="tx1">
              <a:alpha val="85000"/>
            </a:schemeClr>
          </a:solidFill>
        </p:spPr>
        <p:txBody>
          <a:bodyPr/>
          <a:lstStyle/>
          <a:p>
            <a:pPr>
              <a:spcBef>
                <a:spcPts val="0"/>
              </a:spcBef>
            </a:pPr>
            <a:r>
              <a:rPr lang="en-US" dirty="0">
                <a:solidFill>
                  <a:srgbClr val="2F92D5"/>
                </a:solidFill>
                <a:latin typeface="Arial" panose="020B0604020202020204" pitchFamily="34" charset="0"/>
                <a:ea typeface="Noto Serif" panose="02020600060500020200" pitchFamily="18" charset="0"/>
                <a:cs typeface="Arial" panose="020B0604020202020204" pitchFamily="34" charset="0"/>
              </a:rPr>
              <a:t>https://www.ohsu.edu/school-of-medicine/faculty-development</a:t>
            </a:r>
          </a:p>
        </p:txBody>
      </p:sp>
      <p:sp>
        <p:nvSpPr>
          <p:cNvPr id="19" name="Rectangle 18">
            <a:extLst>
              <a:ext uri="{FF2B5EF4-FFF2-40B4-BE49-F238E27FC236}">
                <a16:creationId xmlns:a16="http://schemas.microsoft.com/office/drawing/2014/main" id="{B9506373-D5C6-A40A-2D45-31E8CA1440BB}"/>
              </a:ext>
              <a:ext uri="{C183D7F6-B498-43B3-948B-1728B52AA6E4}">
                <adec:decorative xmlns:adec="http://schemas.microsoft.com/office/drawing/2017/decorative" val="1"/>
              </a:ext>
            </a:extLst>
          </p:cNvPr>
          <p:cNvSpPr/>
          <p:nvPr/>
        </p:nvSpPr>
        <p:spPr>
          <a:xfrm>
            <a:off x="0" y="4769439"/>
            <a:ext cx="12192000" cy="2084772"/>
          </a:xfrm>
          <a:prstGeom prst="rect">
            <a:avLst/>
          </a:prstGeom>
          <a:solidFill>
            <a:srgbClr val="F3F3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CV Drop in sessions">
            <a:extLst>
              <a:ext uri="{FF2B5EF4-FFF2-40B4-BE49-F238E27FC236}">
                <a16:creationId xmlns:a16="http://schemas.microsoft.com/office/drawing/2014/main" id="{EDD2E371-6DB1-CE12-7527-9A2C8FC19D4F}"/>
              </a:ext>
            </a:extLst>
          </p:cNvPr>
          <p:cNvPicPr>
            <a:picLocks noChangeAspect="1"/>
          </p:cNvPicPr>
          <p:nvPr/>
        </p:nvPicPr>
        <p:blipFill>
          <a:blip r:embed="rId4"/>
          <a:stretch>
            <a:fillRect/>
          </a:stretch>
        </p:blipFill>
        <p:spPr>
          <a:xfrm>
            <a:off x="276462" y="4848352"/>
            <a:ext cx="2367150" cy="439990"/>
          </a:xfrm>
          <a:prstGeom prst="rect">
            <a:avLst/>
          </a:prstGeom>
        </p:spPr>
      </p:pic>
      <p:pic>
        <p:nvPicPr>
          <p:cNvPr id="8" name="Picture 7" descr="Current drop-in dates/times/location:&#10;Wednesday, September 2, 2026 | 1 - 4 p.m. (AUD 217)&#10;Thursday, December 3, 2026 | 11 a.m. - 2 p.m. (AUD 217)&#10;Monday, March 29, 2027 | 9 a.m. - noon (AUD 210)">
            <a:extLst>
              <a:ext uri="{FF2B5EF4-FFF2-40B4-BE49-F238E27FC236}">
                <a16:creationId xmlns:a16="http://schemas.microsoft.com/office/drawing/2014/main" id="{72B34CF3-2615-BC13-48ED-B9BF44641AD3}"/>
              </a:ext>
            </a:extLst>
          </p:cNvPr>
          <p:cNvPicPr>
            <a:picLocks noChangeAspect="1"/>
          </p:cNvPicPr>
          <p:nvPr/>
        </p:nvPicPr>
        <p:blipFill>
          <a:blip r:embed="rId5"/>
          <a:stretch>
            <a:fillRect/>
          </a:stretch>
        </p:blipFill>
        <p:spPr>
          <a:xfrm>
            <a:off x="171641" y="5288342"/>
            <a:ext cx="4696480" cy="1247949"/>
          </a:xfrm>
          <a:prstGeom prst="rect">
            <a:avLst/>
          </a:prstGeom>
        </p:spPr>
      </p:pic>
      <p:pic>
        <p:nvPicPr>
          <p:cNvPr id="7" name="Picture 6" descr="Faculty Development Fridays">
            <a:extLst>
              <a:ext uri="{FF2B5EF4-FFF2-40B4-BE49-F238E27FC236}">
                <a16:creationId xmlns:a16="http://schemas.microsoft.com/office/drawing/2014/main" id="{1F38900D-75C2-4662-A052-E19A57935C62}"/>
              </a:ext>
            </a:extLst>
          </p:cNvPr>
          <p:cNvPicPr>
            <a:picLocks noChangeAspect="1"/>
          </p:cNvPicPr>
          <p:nvPr/>
        </p:nvPicPr>
        <p:blipFill>
          <a:blip r:embed="rId6"/>
          <a:stretch>
            <a:fillRect/>
          </a:stretch>
        </p:blipFill>
        <p:spPr>
          <a:xfrm>
            <a:off x="5518695" y="4905631"/>
            <a:ext cx="3173021" cy="382711"/>
          </a:xfrm>
          <a:prstGeom prst="rect">
            <a:avLst/>
          </a:prstGeom>
        </p:spPr>
      </p:pic>
      <p:pic>
        <p:nvPicPr>
          <p:cNvPr id="10" name="Picture 9" descr="Upcoming sessions:&#10;&#10;October 2 | noon - 1 p.m. | Engaging in Faculty Governance: Pathways for Meaningful Change">
            <a:extLst>
              <a:ext uri="{FF2B5EF4-FFF2-40B4-BE49-F238E27FC236}">
                <a16:creationId xmlns:a16="http://schemas.microsoft.com/office/drawing/2014/main" id="{21B683B4-D446-CA3B-C732-3F13468071FB}"/>
              </a:ext>
            </a:extLst>
          </p:cNvPr>
          <p:cNvPicPr>
            <a:picLocks noChangeAspect="1"/>
          </p:cNvPicPr>
          <p:nvPr/>
        </p:nvPicPr>
        <p:blipFill>
          <a:blip r:embed="rId7"/>
          <a:stretch>
            <a:fillRect/>
          </a:stretch>
        </p:blipFill>
        <p:spPr>
          <a:xfrm>
            <a:off x="5600379" y="5249014"/>
            <a:ext cx="5201444" cy="970256"/>
          </a:xfrm>
          <a:prstGeom prst="rect">
            <a:avLst/>
          </a:prstGeom>
        </p:spPr>
      </p:pic>
    </p:spTree>
    <p:custDataLst>
      <p:tags r:id="rId1"/>
    </p:custDataLst>
    <p:extLst>
      <p:ext uri="{BB962C8B-B14F-4D97-AF65-F5344CB8AC3E}">
        <p14:creationId xmlns:p14="http://schemas.microsoft.com/office/powerpoint/2010/main" val="337758228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GRAY SLIDE WITH LOGO" val="GtLRW8zo"/>
  <p:tag name="ARTICULATE_SLIDE_THUMBNAIL_REFRESH" val="1"/>
  <p:tag name="ARTICULATE_PROJECT_OPEN" val="0"/>
  <p:tag name="ARTICULATE_SLIDE_COUNT" val="1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White Slide, No Logo">
  <a:themeElements>
    <a:clrScheme name="Custom 12">
      <a:dk1>
        <a:srgbClr val="585E60"/>
      </a:dk1>
      <a:lt1>
        <a:sysClr val="window" lastClr="FFFFFF"/>
      </a:lt1>
      <a:dk2>
        <a:srgbClr val="585E60"/>
      </a:dk2>
      <a:lt2>
        <a:srgbClr val="FFFFFF"/>
      </a:lt2>
      <a:accent1>
        <a:srgbClr val="2E93D5"/>
      </a:accent1>
      <a:accent2>
        <a:srgbClr val="0E61B0"/>
      </a:accent2>
      <a:accent3>
        <a:srgbClr val="002776"/>
      </a:accent3>
      <a:accent4>
        <a:srgbClr val="0B4984"/>
      </a:accent4>
      <a:accent5>
        <a:srgbClr val="2E93D5"/>
      </a:accent5>
      <a:accent6>
        <a:srgbClr val="0E61B0"/>
      </a:accent6>
      <a:hlink>
        <a:srgbClr val="2E93D5"/>
      </a:hlink>
      <a:folHlink>
        <a:srgbClr val="0E61B0"/>
      </a:folHlink>
    </a:clrScheme>
    <a:fontScheme name="Office 2">
      <a:majorFont>
        <a:latin typeface="Lato"/>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Noto"/>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Gray Slide with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Gray Slide No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5976</TotalTime>
  <Words>187</Words>
  <Application>Microsoft Office PowerPoint</Application>
  <PresentationFormat>Widescreen</PresentationFormat>
  <Paragraphs>22</Paragraphs>
  <Slides>3</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vt:i4>
      </vt:variant>
    </vt:vector>
  </HeadingPairs>
  <TitlesOfParts>
    <vt:vector size="11" baseType="lpstr">
      <vt:lpstr>Arial</vt:lpstr>
      <vt:lpstr>Lato</vt:lpstr>
      <vt:lpstr>Lato Light</vt:lpstr>
      <vt:lpstr>Lato Regular</vt:lpstr>
      <vt:lpstr>Noto Serif</vt:lpstr>
      <vt:lpstr>White Slide, No Logo</vt:lpstr>
      <vt:lpstr>Gray Slide with Logo</vt:lpstr>
      <vt:lpstr>Gray Slide No Logo</vt:lpstr>
      <vt:lpstr>OHSU SoM Faculty Development</vt:lpstr>
      <vt:lpstr>List of upcoming FD Opportunities</vt:lpstr>
      <vt:lpstr>School of Medicine Faculty Development Website</vt:lpstr>
    </vt:vector>
  </TitlesOfParts>
  <Company>Sockeye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OHSU</dc:creator>
  <cp:lastModifiedBy>Devon Ritter</cp:lastModifiedBy>
  <cp:revision>649</cp:revision>
  <dcterms:created xsi:type="dcterms:W3CDTF">2015-05-18T16:26:35Z</dcterms:created>
  <dcterms:modified xsi:type="dcterms:W3CDTF">2026-07-14T15:10:39Z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CA4E163E-EC08-4715-91B5-A6E79DD0F7DC</vt:lpwstr>
  </property>
  <property fmtid="{D5CDD505-2E9C-101B-9397-08002B2CF9AE}" pid="3" name="ArticulatePath">
    <vt:lpwstr>OHSU-PowerPoint-Template_v3compressed</vt:lpwstr>
  </property>
</Properties>
</file>