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78" d="100"/>
          <a:sy n="78" d="100"/>
        </p:scale>
        <p:origin x="523" y="5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6/22/2026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6/22/2026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faculty-development/apply-education-scholars-program" TargetMode="External"/><Relationship Id="rId3" Type="http://schemas.openxmlformats.org/officeDocument/2006/relationships/hyperlink" Target="https://www.ohsu.edu/school-of-medicine/management/paths-leadership" TargetMode="External"/><Relationship Id="rId7" Type="http://schemas.openxmlformats.org/officeDocument/2006/relationships/image" Target="../media/image3.png"/><Relationship Id="rId12" Type="http://schemas.openxmlformats.org/officeDocument/2006/relationships/hyperlink" Target="https://ohsu.ca1.qualtrics.com/jfe/form/SV_8eHIfqYxaala3I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app.smartsheet.com/b/form/e4d5d363c01a494e8ebe32bbf42ae977" TargetMode="External"/><Relationship Id="rId11" Type="http://schemas.openxmlformats.org/officeDocument/2006/relationships/hyperlink" Target="https://www.ohsu.edu/school-of-medicine/faculty-development/faculty-development-summit#section-2204611" TargetMode="External"/><Relationship Id="rId5" Type="http://schemas.openxmlformats.org/officeDocument/2006/relationships/hyperlink" Target="https://www.ohsu.edu/school-of-medicine/faculty-development/pt-peer-mentorship-program" TargetMode="External"/><Relationship Id="rId10" Type="http://schemas.openxmlformats.org/officeDocument/2006/relationships/hyperlink" Target="https://app.smartsheet.com/b/form/019dfe643264716cb2ee1ef05e11be43" TargetMode="External"/><Relationship Id="rId4" Type="http://schemas.openxmlformats.org/officeDocument/2006/relationships/hyperlink" Target="https://www.ohsu.edu/school-of-medicine/faculty-development/mid-career-clinical-leadership-development-program" TargetMode="External"/><Relationship Id="rId9" Type="http://schemas.openxmlformats.org/officeDocument/2006/relationships/hyperlink" Target="https://www.ohsu.edu/sites/default/files/2026-05/som_faculty_development_summit_call_for_proposals_2026_updated.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June 22,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62154" y="2909709"/>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Paths to Leadership and Mid-Career Clinical Leadership Development Programs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3"/>
              </a:rPr>
              <a:t>PTL program details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4"/>
              </a:rPr>
              <a:t>MCCLDP details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Application deadline is September 30. </a:t>
            </a:r>
          </a:p>
          <a:p>
            <a:pPr marL="57150" indent="0">
              <a:lnSpc>
                <a:spcPct val="100000"/>
              </a:lnSpc>
              <a:spcBef>
                <a:spcPts val="0"/>
              </a:spcBef>
              <a:buNone/>
              <a:defRPr/>
            </a:pPr>
            <a:endParaRPr lang="en-US" sz="14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5"/>
              </a:rPr>
              <a:t>Sign up now to be paired soon</a:t>
            </a:r>
            <a:endParaRPr lang="en-US" sz="1400" dirty="0">
              <a:latin typeface="Lato" panose="020F0502020204030203" pitchFamily="34" charset="0"/>
              <a:ea typeface="Lato" panose="020F0502020204030203" pitchFamily="34" charset="0"/>
              <a:cs typeface="Lato" panose="020F0502020204030203" pitchFamily="34" charset="0"/>
            </a:endParaRPr>
          </a:p>
          <a:p>
            <a:pPr lvl="1">
              <a:spcBef>
                <a:spcPts val="0"/>
              </a:spcBef>
              <a:defRPr/>
            </a:pPr>
            <a:endParaRPr lang="en-US" sz="1400" dirty="0">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 Drop-in Sessions:</a:t>
            </a:r>
          </a:p>
          <a:p>
            <a:pPr lvl="1">
              <a:lnSpc>
                <a:spcPct val="100000"/>
              </a:lnSpc>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Wednesday, September 2, 2026 | 1 - 4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Thursday, December 3, 2026 | 11 a.m. - 2 p.m. (AUD 217)</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Monday, March 29, 2027 | 9 a.m. - noon (AUD 210)</a:t>
            </a:r>
          </a:p>
          <a:p>
            <a:pPr lvl="2">
              <a:spcBef>
                <a:spcPts val="0"/>
              </a:spcBef>
              <a:defRPr/>
            </a:pPr>
            <a:r>
              <a:rPr lang="en-US" sz="1400" dirty="0">
                <a:latin typeface="Lato" panose="020F0502020204030203" pitchFamily="34" charset="0"/>
                <a:ea typeface="Lato" panose="020F0502020204030203" pitchFamily="34" charset="0"/>
                <a:cs typeface="Lato" panose="020F0502020204030203" pitchFamily="34" charset="0"/>
                <a:hlinkClick r:id="rId6"/>
              </a:rPr>
              <a:t>Learn more and register</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7"/>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still open for Education Scholars Program </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and Nominations: Faculty Development Summit and Awards</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Deadline for summit proposals and faculty development award nominations is Tuesday, June 30</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FD Summit CFP</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0"/>
              </a:rPr>
              <a:t>Submit a proposal</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1"/>
              </a:rPr>
              <a:t>Learn more about FD Awards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2"/>
              </a:rPr>
              <a:t>Submit a nomination</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914400" lvl="2" indent="0">
              <a:spcBef>
                <a:spcPts val="0"/>
              </a:spcBef>
              <a:buNone/>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3" name="Picture 2" descr="CV Drop in sessions">
            <a:extLst>
              <a:ext uri="{FF2B5EF4-FFF2-40B4-BE49-F238E27FC236}">
                <a16:creationId xmlns:a16="http://schemas.microsoft.com/office/drawing/2014/main" id="{EDD2E371-6DB1-CE12-7527-9A2C8FC19D4F}"/>
              </a:ext>
            </a:extLst>
          </p:cNvPr>
          <p:cNvPicPr>
            <a:picLocks noChangeAspect="1"/>
          </p:cNvPicPr>
          <p:nvPr/>
        </p:nvPicPr>
        <p:blipFill>
          <a:blip r:embed="rId4"/>
          <a:stretch>
            <a:fillRect/>
          </a:stretch>
        </p:blipFill>
        <p:spPr>
          <a:xfrm>
            <a:off x="276462" y="4848352"/>
            <a:ext cx="2367150" cy="439990"/>
          </a:xfrm>
          <a:prstGeom prst="rect">
            <a:avLst/>
          </a:prstGeom>
        </p:spPr>
      </p:pic>
      <p:pic>
        <p:nvPicPr>
          <p:cNvPr id="8" name="Picture 7" descr="Current drop-in dates/times/location:&#10;Wednesday, September 2, 2026 | 1 - 4 p.m. (AUD 217)&#10;Thursday, December 3, 2026 | 11 a.m. - 2 p.m. (AUD 217)&#10;Monday, March 29, 2027 | 9 a.m. - noon (AUD 210)">
            <a:extLst>
              <a:ext uri="{FF2B5EF4-FFF2-40B4-BE49-F238E27FC236}">
                <a16:creationId xmlns:a16="http://schemas.microsoft.com/office/drawing/2014/main" id="{72B34CF3-2615-BC13-48ED-B9BF44641AD3}"/>
              </a:ext>
            </a:extLst>
          </p:cNvPr>
          <p:cNvPicPr>
            <a:picLocks noChangeAspect="1"/>
          </p:cNvPicPr>
          <p:nvPr/>
        </p:nvPicPr>
        <p:blipFill>
          <a:blip r:embed="rId5"/>
          <a:stretch>
            <a:fillRect/>
          </a:stretch>
        </p:blipFill>
        <p:spPr>
          <a:xfrm>
            <a:off x="171641" y="5288342"/>
            <a:ext cx="4696480" cy="1247949"/>
          </a:xfrm>
          <a:prstGeom prst="rect">
            <a:avLst/>
          </a:prstGeom>
        </p:spPr>
      </p:pic>
      <p:pic>
        <p:nvPicPr>
          <p:cNvPr id="7" name="Picture 6" descr="Faculty Development Fridays">
            <a:extLst>
              <a:ext uri="{FF2B5EF4-FFF2-40B4-BE49-F238E27FC236}">
                <a16:creationId xmlns:a16="http://schemas.microsoft.com/office/drawing/2014/main" id="{1F38900D-75C2-4662-A052-E19A57935C62}"/>
              </a:ext>
            </a:extLst>
          </p:cNvPr>
          <p:cNvPicPr>
            <a:picLocks noChangeAspect="1"/>
          </p:cNvPicPr>
          <p:nvPr/>
        </p:nvPicPr>
        <p:blipFill>
          <a:blip r:embed="rId6"/>
          <a:stretch>
            <a:fillRect/>
          </a:stretch>
        </p:blipFill>
        <p:spPr>
          <a:xfrm>
            <a:off x="5518695" y="4905631"/>
            <a:ext cx="3173021" cy="382711"/>
          </a:xfrm>
          <a:prstGeom prst="rect">
            <a:avLst/>
          </a:prstGeom>
        </p:spPr>
      </p:pic>
      <p:pic>
        <p:nvPicPr>
          <p:cNvPr id="10" name="Picture 9" descr="Upcoming sessions:&#10;&#10;October 2 | noon - 1 p.m. | Engaging in Faculty Governance: Pathways for Meaningful Change">
            <a:extLst>
              <a:ext uri="{FF2B5EF4-FFF2-40B4-BE49-F238E27FC236}">
                <a16:creationId xmlns:a16="http://schemas.microsoft.com/office/drawing/2014/main" id="{21B683B4-D446-CA3B-C732-3F13468071FB}"/>
              </a:ext>
            </a:extLst>
          </p:cNvPr>
          <p:cNvPicPr>
            <a:picLocks noChangeAspect="1"/>
          </p:cNvPicPr>
          <p:nvPr/>
        </p:nvPicPr>
        <p:blipFill>
          <a:blip r:embed="rId7"/>
          <a:stretch>
            <a:fillRect/>
          </a:stretch>
        </p:blipFill>
        <p:spPr>
          <a:xfrm>
            <a:off x="5600379" y="5249014"/>
            <a:ext cx="5201444" cy="970256"/>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5973</TotalTime>
  <Words>242</Words>
  <Application>Microsoft Office PowerPoint</Application>
  <PresentationFormat>Widescreen</PresentationFormat>
  <Paragraphs>28</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647</cp:revision>
  <dcterms:created xsi:type="dcterms:W3CDTF">2015-05-18T16:26:35Z</dcterms:created>
  <dcterms:modified xsi:type="dcterms:W3CDTF">2026-06-22T20:54:33Z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