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78" d="100"/>
          <a:sy n="78" d="100"/>
        </p:scale>
        <p:origin x="523" y="91"/>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3/9/2026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3/9/2026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ohsu.ca1.qualtrics.com/jfe/form/SV_6YHbL2sFV6lsow6" TargetMode="External"/><Relationship Id="rId3" Type="http://schemas.openxmlformats.org/officeDocument/2006/relationships/hyperlink" Target="https://www.ohsu.edu/school-of-medicine/faculty-development/early-career-advancement-program"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education/symposium-educational-excellence" TargetMode="External"/><Relationship Id="rId5" Type="http://schemas.openxmlformats.org/officeDocument/2006/relationships/hyperlink" Target="https://app.smartsheet.com/b/form/e4d5d363c01a494e8ebe32bbf42ae977" TargetMode="External"/><Relationship Id="rId4" Type="http://schemas.openxmlformats.org/officeDocument/2006/relationships/hyperlink" Target="https://www.ohsu.edu/school-of-medicine/faculty-development/faculty-development-fridays"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March 9,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391894"/>
            <a:ext cx="8873691" cy="34976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April 2 | </a:t>
            </a:r>
            <a:r>
              <a:rPr lang="en-US" sz="1400" i="1" dirty="0">
                <a:latin typeface="Lato" panose="020F0502020204030203" pitchFamily="34" charset="0"/>
                <a:ea typeface="Lato" panose="020F0502020204030203" pitchFamily="34" charset="0"/>
                <a:cs typeface="Lato" panose="020F0502020204030203" pitchFamily="34" charset="0"/>
                <a:hlinkClick r:id="rId3"/>
              </a:rPr>
              <a:t>Specific Aims Review 2.0</a:t>
            </a:r>
            <a:r>
              <a:rPr lang="en-US" sz="1400" i="1" dirty="0">
                <a:latin typeface="Lato" panose="020F0502020204030203" pitchFamily="34" charset="0"/>
                <a:ea typeface="Lato" panose="020F0502020204030203" pitchFamily="34" charset="0"/>
                <a:cs typeface="Lato" panose="020F0502020204030203" pitchFamily="34" charset="0"/>
              </a:rPr>
              <a:t> </a:t>
            </a:r>
            <a:r>
              <a:rPr lang="en-US" sz="1400" dirty="0">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AUD 210</a:t>
            </a:r>
          </a:p>
          <a:p>
            <a:pPr marL="57150" indent="0">
              <a:lnSpc>
                <a:spcPct val="100000"/>
              </a:lnSpc>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May 1 | </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hlinkClick r:id="rId4"/>
              </a:rPr>
              <a:t>Documenting your teaching effectiveness</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noon – 1 p.m., Webex</a:t>
            </a:r>
          </a:p>
          <a:p>
            <a:pPr marL="57150" indent="0">
              <a:lnSpc>
                <a:spcPct val="100000"/>
              </a:lnSpc>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May 13 | </a:t>
            </a:r>
            <a:r>
              <a:rPr lang="en-US" sz="1400" dirty="0">
                <a:latin typeface="Lato" panose="020F0502020204030203" pitchFamily="34" charset="0"/>
                <a:ea typeface="Lato" panose="020F0502020204030203" pitchFamily="34" charset="0"/>
                <a:cs typeface="Lato" panose="020F0502020204030203" pitchFamily="34" charset="0"/>
                <a:hlinkClick r:id="rId5"/>
              </a:rPr>
              <a:t>Sign-up now</a:t>
            </a:r>
            <a:r>
              <a:rPr lang="en-US" sz="1400" dirty="0">
                <a:latin typeface="Lato" panose="020F0502020204030203" pitchFamily="34" charset="0"/>
                <a:ea typeface="Lato" panose="020F0502020204030203" pitchFamily="34" charset="0"/>
                <a:cs typeface="Lato" panose="020F0502020204030203" pitchFamily="34" charset="0"/>
              </a:rPr>
              <a:t> | 1 - 4 p.m., AUD 217</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OHSU Symposium on Educational Excellence: May 29</a:t>
            </a:r>
          </a:p>
          <a:p>
            <a:pPr lvl="1"/>
            <a:r>
              <a:rPr lang="en-US" sz="1400" dirty="0">
                <a:latin typeface="Lato" panose="020F0502020204030203" pitchFamily="34" charset="0"/>
                <a:ea typeface="Lato" panose="020F0502020204030203" pitchFamily="34" charset="0"/>
                <a:cs typeface="Lato" panose="020F0502020204030203" pitchFamily="34" charset="0"/>
              </a:rPr>
              <a:t>Register by May 21 | </a:t>
            </a:r>
            <a:r>
              <a:rPr lang="en-US" sz="1400" dirty="0">
                <a:latin typeface="Lato" panose="020F0502020204030203" pitchFamily="34" charset="0"/>
                <a:ea typeface="Lato" panose="020F0502020204030203" pitchFamily="34" charset="0"/>
                <a:cs typeface="Lato" panose="020F0502020204030203" pitchFamily="34" charset="0"/>
                <a:hlinkClick r:id="rId6"/>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7"/>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15811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Leading Change in Academic Health Centers: A Visiting Professor Program with Nancy Spector, M.D. </a:t>
            </a:r>
          </a:p>
          <a:p>
            <a:pPr marL="57150" indent="0">
              <a:spcBef>
                <a:spcPts val="0"/>
              </a:spcBef>
              <a:buNone/>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Office of Faculty Development, with support from the Sharon Anderson Faculty Development Fund, will be hosting a visiting professor program, Leading Change in Academic Health Centers, with multiple sessions featuring Nancy Spector, M.D.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Empowering Excellence: The Art of Being an Effective Sponsor and </a:t>
            </a:r>
            <a:r>
              <a:rPr lang="en-US" sz="1400" i="1" dirty="0" err="1">
                <a:solidFill>
                  <a:prstClr val="white"/>
                </a:solidFill>
                <a:latin typeface="Lato" panose="020F0502020204030203" pitchFamily="34" charset="0"/>
                <a:ea typeface="Lato" panose="020F0502020204030203" pitchFamily="34" charset="0"/>
                <a:cs typeface="Lato" panose="020F0502020204030203" pitchFamily="34" charset="0"/>
              </a:rPr>
              <a:t>Sponsee</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13, 7 - 9 a.m. (breakfast provided)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The Art of Self-Promotion</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13, noon - 2 p.m. (lunch provided)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Reimagining Leadership in Academic Medicine in Times of Uncertainty</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14, 8 - 9 a.m.</a:t>
            </a:r>
          </a:p>
          <a:p>
            <a:pPr marL="57150" indent="0">
              <a:spcBef>
                <a:spcPts val="0"/>
              </a:spcBef>
              <a:buNone/>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All sessions in-person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Register for any of the above sessions now</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11" name="Picture 10">
            <a:extLst>
              <a:ext uri="{FF2B5EF4-FFF2-40B4-BE49-F238E27FC236}">
                <a16:creationId xmlns:a16="http://schemas.microsoft.com/office/drawing/2014/main" id="{A5F2FC12-054E-4846-F6D9-C0E5C6C417EE}"/>
              </a:ext>
            </a:extLst>
          </p:cNvPr>
          <p:cNvPicPr>
            <a:picLocks noChangeAspect="1"/>
          </p:cNvPicPr>
          <p:nvPr/>
        </p:nvPicPr>
        <p:blipFill>
          <a:blip r:embed="rId6"/>
          <a:stretch>
            <a:fillRect/>
          </a:stretch>
        </p:blipFill>
        <p:spPr>
          <a:xfrm>
            <a:off x="5753809" y="5053564"/>
            <a:ext cx="2367150" cy="439990"/>
          </a:xfrm>
          <a:prstGeom prst="rect">
            <a:avLst/>
          </a:prstGeom>
        </p:spPr>
      </p:pic>
      <p:pic>
        <p:nvPicPr>
          <p:cNvPr id="12" name="Picture 11">
            <a:extLst>
              <a:ext uri="{FF2B5EF4-FFF2-40B4-BE49-F238E27FC236}">
                <a16:creationId xmlns:a16="http://schemas.microsoft.com/office/drawing/2014/main" id="{88693EC2-2F23-9671-A3E5-E5E344861891}"/>
              </a:ext>
            </a:extLst>
          </p:cNvPr>
          <p:cNvPicPr>
            <a:picLocks noChangeAspect="1"/>
          </p:cNvPicPr>
          <p:nvPr/>
        </p:nvPicPr>
        <p:blipFill>
          <a:blip r:embed="rId7"/>
          <a:stretch>
            <a:fillRect/>
          </a:stretch>
        </p:blipFill>
        <p:spPr>
          <a:xfrm>
            <a:off x="5824090" y="5494301"/>
            <a:ext cx="4455778" cy="778680"/>
          </a:xfrm>
          <a:prstGeom prst="rect">
            <a:avLst/>
          </a:prstGeom>
        </p:spPr>
      </p:pic>
      <p:pic>
        <p:nvPicPr>
          <p:cNvPr id="9" name="Picture 8">
            <a:extLst>
              <a:ext uri="{FF2B5EF4-FFF2-40B4-BE49-F238E27FC236}">
                <a16:creationId xmlns:a16="http://schemas.microsoft.com/office/drawing/2014/main" id="{092C3B29-0F55-EA80-CD49-CE8BCBC2BB34}"/>
              </a:ext>
            </a:extLst>
          </p:cNvPr>
          <p:cNvPicPr>
            <a:picLocks noChangeAspect="1"/>
          </p:cNvPicPr>
          <p:nvPr/>
        </p:nvPicPr>
        <p:blipFill>
          <a:blip r:embed="rId8"/>
          <a:stretch>
            <a:fillRect/>
          </a:stretch>
        </p:blipFill>
        <p:spPr>
          <a:xfrm>
            <a:off x="498872" y="5839270"/>
            <a:ext cx="4328767" cy="456882"/>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5888</TotalTime>
  <Words>266</Words>
  <Application>Microsoft Office PowerPoint</Application>
  <PresentationFormat>Widescreen</PresentationFormat>
  <Paragraphs>24</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631</cp:revision>
  <dcterms:created xsi:type="dcterms:W3CDTF">2015-05-18T16:26:35Z</dcterms:created>
  <dcterms:modified xsi:type="dcterms:W3CDTF">2026-03-09T16:09:54Z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