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27" autoAdjust="0"/>
    <p:restoredTop sz="96031" autoAdjust="0"/>
  </p:normalViewPr>
  <p:slideViewPr>
    <p:cSldViewPr snapToGrid="0" snapToObjects="1">
      <p:cViewPr varScale="1">
        <p:scale>
          <a:sx n="106" d="100"/>
          <a:sy n="106" d="100"/>
        </p:scale>
        <p:origin x="348" y="138"/>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1/6/2026</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1/6/2026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app.smartsheet.com/b/form/e4d5d363c01a494e8ebe32bbf42ae977" TargetMode="External"/><Relationship Id="rId7" Type="http://schemas.openxmlformats.org/officeDocument/2006/relationships/hyperlink" Target="https://www.ohsu.edu/school-of-medicine/cpd/9th-annual-pediatric-mental-health-update"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ohsu.edu/school-of-medicine/cpd/10th-annual-adult-mental-health-update-strategies-primary-care" TargetMode="External"/><Relationship Id="rId5" Type="http://schemas.openxmlformats.org/officeDocument/2006/relationships/hyperlink" Target="https://www.ohsu.edu/school-of-medicine/cpd/57th-annual-primary-care-review" TargetMode="External"/><Relationship Id="rId10" Type="http://schemas.openxmlformats.org/officeDocument/2006/relationships/hyperlink" Target="https://www.ohsu.edu/school-of-medicine/faculty-development/faculty-development-fridays" TargetMode="External"/><Relationship Id="rId4" Type="http://schemas.openxmlformats.org/officeDocument/2006/relationships/hyperlink" Target="https://www.ohsu.edu/school-of-medicine/faculty-development/early-career-advancement-program" TargetMode="External"/><Relationship Id="rId9" Type="http://schemas.openxmlformats.org/officeDocument/2006/relationships/hyperlink" Target="https://www.ohsu.edu/school-of-medicine/faculty-development/new-faculty-foundations-building-succes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1" y="-211853"/>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January 5, 2026</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71986" y="2048967"/>
            <a:ext cx="8873691" cy="2150613"/>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CV/Educator’s Portfolio Drop-in Sessions:</a:t>
            </a:r>
            <a:b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b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CV/EP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February 5 | </a:t>
            </a:r>
            <a:r>
              <a:rPr lang="en-US" sz="1400" dirty="0">
                <a:latin typeface="Lato" panose="020F0502020204030203" pitchFamily="34" charset="0"/>
                <a:ea typeface="Lato" panose="020F0502020204030203" pitchFamily="34" charset="0"/>
                <a:cs typeface="Lato" panose="020F0502020204030203" pitchFamily="34" charset="0"/>
                <a:hlinkClick r:id="rId3"/>
              </a:rPr>
              <a:t>Sign-up now</a:t>
            </a:r>
            <a:r>
              <a:rPr lang="en-US" sz="1400" dirty="0">
                <a:latin typeface="Lato" panose="020F0502020204030203" pitchFamily="34" charset="0"/>
                <a:ea typeface="Lato" panose="020F0502020204030203" pitchFamily="34" charset="0"/>
                <a:cs typeface="Lato" panose="020F0502020204030203" pitchFamily="34" charset="0"/>
              </a:rPr>
              <a:t> | 11 a.m. - 2 p.m., AUD 217</a:t>
            </a:r>
            <a:endParaRPr lang="en-US" sz="16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Early Career Advancement Program</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February 12 | </a:t>
            </a:r>
            <a:r>
              <a:rPr lang="en-US" sz="1400" dirty="0">
                <a:latin typeface="Lato" panose="020F0502020204030203" pitchFamily="34" charset="0"/>
                <a:ea typeface="Lato" panose="020F0502020204030203" pitchFamily="34" charset="0"/>
                <a:cs typeface="Lato" panose="020F0502020204030203" pitchFamily="34" charset="0"/>
                <a:hlinkClick r:id="rId4"/>
              </a:rPr>
              <a:t>Public Speaking</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noon – 1:30 p.m., Rood Family Pavilion B</a:t>
            </a:r>
          </a:p>
          <a:p>
            <a:pPr marL="457200" lvl="1" indent="0">
              <a:lnSpc>
                <a:spcPct val="107000"/>
              </a:lnSpc>
              <a:buNone/>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0" indent="0">
              <a:buNone/>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Upcoming OHSU CPD sponsored activities</a:t>
            </a:r>
          </a:p>
          <a:p>
            <a:pPr marL="0" indent="0">
              <a:buNone/>
            </a:pPr>
            <a:r>
              <a:rPr lang="en-US" sz="1400" dirty="0">
                <a:latin typeface="Lato" panose="020F0502020204030203" pitchFamily="34" charset="0"/>
                <a:ea typeface="Lato" panose="020F0502020204030203" pitchFamily="34" charset="0"/>
                <a:cs typeface="Lato" panose="020F0502020204030203" pitchFamily="34" charset="0"/>
              </a:rPr>
              <a:t>OHSU Continuing Professional Development handles the planning and administration of the following CME activities. Click on the links below to view detailed course information, brochures, and registration forms.</a:t>
            </a:r>
          </a:p>
          <a:p>
            <a:pPr lvl="1"/>
            <a:r>
              <a:rPr lang="en-US" sz="1400" dirty="0">
                <a:latin typeface="Lato" panose="020F0502020204030203" pitchFamily="34" charset="0"/>
                <a:ea typeface="Lato" panose="020F0502020204030203" pitchFamily="34" charset="0"/>
                <a:cs typeface="Lato" panose="020F0502020204030203" pitchFamily="34" charset="0"/>
              </a:rPr>
              <a:t>February 9-13</a:t>
            </a:r>
            <a:r>
              <a:rPr lang="en-US" sz="1400" b="1" dirty="0">
                <a:latin typeface="Lato" panose="020F0502020204030203" pitchFamily="34" charset="0"/>
                <a:ea typeface="Lato" panose="020F0502020204030203" pitchFamily="34" charset="0"/>
                <a:cs typeface="Lato" panose="020F0502020204030203" pitchFamily="34" charset="0"/>
              </a:rPr>
              <a:t> | </a:t>
            </a:r>
            <a:r>
              <a:rPr lang="en-US" sz="1400" u="sng" dirty="0">
                <a:latin typeface="Lato" panose="020F0502020204030203" pitchFamily="34" charset="0"/>
                <a:ea typeface="Lato" panose="020F0502020204030203" pitchFamily="34" charset="0"/>
                <a:cs typeface="Lato" panose="020F0502020204030203" pitchFamily="34" charset="0"/>
                <a:hlinkClick r:id="rId5" tooltip="57th Annual Primary Care Review"/>
              </a:rPr>
              <a:t>57</a:t>
            </a:r>
            <a:r>
              <a:rPr lang="en-US" sz="1400" u="sng" baseline="30000" dirty="0">
                <a:latin typeface="Lato" panose="020F0502020204030203" pitchFamily="34" charset="0"/>
                <a:ea typeface="Lato" panose="020F0502020204030203" pitchFamily="34" charset="0"/>
                <a:cs typeface="Lato" panose="020F0502020204030203" pitchFamily="34" charset="0"/>
                <a:hlinkClick r:id="rId5" tooltip="57th Annual Primary Care Review"/>
              </a:rPr>
              <a:t>th</a:t>
            </a:r>
            <a:r>
              <a:rPr lang="en-US" sz="1400" u="sng" dirty="0">
                <a:latin typeface="Lato" panose="020F0502020204030203" pitchFamily="34" charset="0"/>
                <a:ea typeface="Lato" panose="020F0502020204030203" pitchFamily="34" charset="0"/>
                <a:cs typeface="Lato" panose="020F0502020204030203" pitchFamily="34" charset="0"/>
                <a:hlinkClick r:id="rId5" tooltip="57th Annual Primary Care Review"/>
              </a:rPr>
              <a:t> Annual Primary Care Review</a:t>
            </a:r>
            <a:r>
              <a:rPr lang="en-US" sz="1400" dirty="0">
                <a:latin typeface="Lato" panose="020F0502020204030203" pitchFamily="34" charset="0"/>
                <a:ea typeface="Lato" panose="020F0502020204030203" pitchFamily="34" charset="0"/>
                <a:cs typeface="Lato" panose="020F0502020204030203" pitchFamily="34" charset="0"/>
              </a:rPr>
              <a:t> - Sentinel Hotel, Portland</a:t>
            </a:r>
          </a:p>
          <a:p>
            <a:pPr lvl="1"/>
            <a:r>
              <a:rPr lang="en-US" sz="1400" dirty="0">
                <a:latin typeface="Lato" panose="020F0502020204030203" pitchFamily="34" charset="0"/>
                <a:ea typeface="Lato" panose="020F0502020204030203" pitchFamily="34" charset="0"/>
                <a:cs typeface="Lato" panose="020F0502020204030203" pitchFamily="34" charset="0"/>
              </a:rPr>
              <a:t>March 6th | </a:t>
            </a:r>
            <a:r>
              <a:rPr lang="en-US" sz="1400" u="sng"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10</a:t>
            </a:r>
            <a:r>
              <a:rPr lang="en-US" sz="1400" u="sng" baseline="30000"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th</a:t>
            </a:r>
            <a:r>
              <a:rPr lang="en-US" sz="1400" u="sng"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 Annual Adult Mental Health Update: Strategies for Primary Care</a:t>
            </a:r>
            <a:r>
              <a:rPr lang="en-US" sz="1400" dirty="0">
                <a:latin typeface="Lato" panose="020F0502020204030203" pitchFamily="34" charset="0"/>
                <a:ea typeface="Lato" panose="020F0502020204030203" pitchFamily="34" charset="0"/>
                <a:cs typeface="Lato" panose="020F0502020204030203" pitchFamily="34" charset="0"/>
              </a:rPr>
              <a:t> - Lake Oswego, Oregon</a:t>
            </a:r>
          </a:p>
          <a:p>
            <a:pPr lvl="1"/>
            <a:r>
              <a:rPr lang="en-US" sz="1400" dirty="0">
                <a:latin typeface="Lato" panose="020F0502020204030203" pitchFamily="34" charset="0"/>
                <a:ea typeface="Lato" panose="020F0502020204030203" pitchFamily="34" charset="0"/>
                <a:cs typeface="Lato" panose="020F0502020204030203" pitchFamily="34" charset="0"/>
              </a:rPr>
              <a:t>March 13 | </a:t>
            </a:r>
            <a:r>
              <a:rPr lang="en-US" sz="1400" u="sng"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9</a:t>
            </a:r>
            <a:r>
              <a:rPr lang="en-US" sz="1400" u="sng" baseline="30000"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th</a:t>
            </a:r>
            <a:r>
              <a:rPr lang="en-US" sz="1400" u="sng"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 Annual Pediatric Mental Health Update</a:t>
            </a:r>
            <a:r>
              <a:rPr lang="en-US" sz="1400" dirty="0">
                <a:latin typeface="Lato" panose="020F0502020204030203" pitchFamily="34" charset="0"/>
                <a:ea typeface="Lato" panose="020F0502020204030203" pitchFamily="34" charset="0"/>
                <a:cs typeface="Lato" panose="020F0502020204030203" pitchFamily="34" charset="0"/>
              </a:rPr>
              <a:t> - Lake Oswego, Oregon</a:t>
            </a:r>
          </a:p>
          <a:p>
            <a:pPr marL="457200" lvl="1" indent="0">
              <a:spcBef>
                <a:spcPts val="0"/>
              </a:spcBef>
              <a:buNone/>
              <a:defRPr/>
            </a:pPr>
            <a:endParaRPr lang="en-US" sz="1100" dirty="0">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8"/>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149001"/>
            <a:ext cx="11797075" cy="1643585"/>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New Faculty Foundations: Building for Success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January 14 | </a:t>
            </a:r>
            <a:r>
              <a:rPr lang="en-US" sz="1400" dirty="0">
                <a:latin typeface="Lato" panose="020F0502020204030203" pitchFamily="34" charset="0"/>
                <a:ea typeface="Lato" panose="020F0502020204030203" pitchFamily="34" charset="0"/>
                <a:cs typeface="Lato" panose="020F0502020204030203" pitchFamily="34" charset="0"/>
                <a:hlinkClick r:id="rId9"/>
              </a:rPr>
              <a:t>Developing skills as an educator in the classroom, lab and clinical settings</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4 – 5:30 p.m. (note date and time change)</a:t>
            </a:r>
            <a:endParaRPr lang="en-US" sz="1400" dirty="0">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Faculty Development Fridays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January 23 | </a:t>
            </a:r>
            <a:r>
              <a:rPr lang="en-US" sz="1400" dirty="0">
                <a:latin typeface="Lato" panose="020F0502020204030203" pitchFamily="34" charset="0"/>
                <a:ea typeface="Lato" panose="020F0502020204030203" pitchFamily="34" charset="0"/>
                <a:cs typeface="Lato" panose="020F0502020204030203" pitchFamily="34" charset="0"/>
                <a:hlinkClick r:id="rId10"/>
              </a:rPr>
              <a:t>Navigating Uncertainty</a:t>
            </a:r>
            <a:r>
              <a:rPr lang="en-US" sz="1400" dirty="0">
                <a:latin typeface="Lato" panose="020F0502020204030203" pitchFamily="34" charset="0"/>
                <a:ea typeface="Lato" panose="020F0502020204030203" pitchFamily="34" charset="0"/>
                <a:cs typeface="Lato" panose="020F0502020204030203" pitchFamily="34" charset="0"/>
              </a:rPr>
              <a:t> | noon – 1 p.m., Webex</a:t>
            </a: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February 20 | </a:t>
            </a:r>
            <a:r>
              <a:rPr lang="en-US" sz="1400" dirty="0">
                <a:latin typeface="Lato" panose="020F0502020204030203" pitchFamily="34" charset="0"/>
                <a:ea typeface="Lato" panose="020F0502020204030203" pitchFamily="34" charset="0"/>
                <a:cs typeface="Lato" panose="020F0502020204030203" pitchFamily="34" charset="0"/>
                <a:hlinkClick r:id="rId10"/>
              </a:rPr>
              <a:t>Within reach: empowering faculty to create co-constructed learning experiences</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noon – 1 p.m., Webex</a:t>
            </a:r>
          </a:p>
          <a:p>
            <a:pPr marL="57150" indent="0">
              <a:lnSpc>
                <a:spcPct val="100000"/>
              </a:lnSpc>
              <a:spcBef>
                <a:spcPts val="0"/>
              </a:spcBef>
              <a:buNone/>
              <a:defRPr/>
            </a:pPr>
            <a:endParaRPr lang="en-US" sz="16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73228"/>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pic>
        <p:nvPicPr>
          <p:cNvPr id="7" name="Picture 6" descr="Facutly Development Fridays">
            <a:extLst>
              <a:ext uri="{FF2B5EF4-FFF2-40B4-BE49-F238E27FC236}">
                <a16:creationId xmlns:a16="http://schemas.microsoft.com/office/drawing/2014/main" id="{B2E63A59-CBCA-1B29-6306-14835AC34397}"/>
              </a:ext>
            </a:extLst>
          </p:cNvPr>
          <p:cNvPicPr>
            <a:picLocks noChangeAspect="1"/>
          </p:cNvPicPr>
          <p:nvPr/>
        </p:nvPicPr>
        <p:blipFill>
          <a:blip r:embed="rId4"/>
          <a:stretch>
            <a:fillRect/>
          </a:stretch>
        </p:blipFill>
        <p:spPr>
          <a:xfrm>
            <a:off x="392232" y="5023770"/>
            <a:ext cx="2973791" cy="413574"/>
          </a:xfrm>
          <a:prstGeom prst="rect">
            <a:avLst/>
          </a:prstGeom>
        </p:spPr>
      </p:pic>
      <p:pic>
        <p:nvPicPr>
          <p:cNvPr id="3" name="Picture 2" descr="Upcoming sessions">
            <a:extLst>
              <a:ext uri="{FF2B5EF4-FFF2-40B4-BE49-F238E27FC236}">
                <a16:creationId xmlns:a16="http://schemas.microsoft.com/office/drawing/2014/main" id="{B3130778-2470-E82B-C4CF-E8BD94D7D72F}"/>
              </a:ext>
            </a:extLst>
          </p:cNvPr>
          <p:cNvPicPr>
            <a:picLocks noChangeAspect="1"/>
          </p:cNvPicPr>
          <p:nvPr/>
        </p:nvPicPr>
        <p:blipFill>
          <a:blip r:embed="rId5"/>
          <a:srcRect b="75829"/>
          <a:stretch>
            <a:fillRect/>
          </a:stretch>
        </p:blipFill>
        <p:spPr>
          <a:xfrm>
            <a:off x="434757" y="5493554"/>
            <a:ext cx="5389332" cy="345716"/>
          </a:xfrm>
          <a:prstGeom prst="rect">
            <a:avLst/>
          </a:prstGeom>
        </p:spPr>
      </p:pic>
      <p:pic>
        <p:nvPicPr>
          <p:cNvPr id="8" name="Picture 7">
            <a:extLst>
              <a:ext uri="{FF2B5EF4-FFF2-40B4-BE49-F238E27FC236}">
                <a16:creationId xmlns:a16="http://schemas.microsoft.com/office/drawing/2014/main" id="{4B572805-3386-C854-085B-8EA9B3B78A58}"/>
              </a:ext>
            </a:extLst>
          </p:cNvPr>
          <p:cNvPicPr>
            <a:picLocks noChangeAspect="1"/>
          </p:cNvPicPr>
          <p:nvPr/>
        </p:nvPicPr>
        <p:blipFill>
          <a:blip r:embed="rId6"/>
          <a:stretch>
            <a:fillRect/>
          </a:stretch>
        </p:blipFill>
        <p:spPr>
          <a:xfrm>
            <a:off x="317062" y="5775895"/>
            <a:ext cx="4624797" cy="715439"/>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5791</TotalTime>
  <Words>255</Words>
  <Application>Microsoft Office PowerPoint</Application>
  <PresentationFormat>Widescreen</PresentationFormat>
  <Paragraphs>24</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622</cp:revision>
  <dcterms:created xsi:type="dcterms:W3CDTF">2015-05-18T16:26:35Z</dcterms:created>
  <dcterms:modified xsi:type="dcterms:W3CDTF">2026-01-06T16:54:09Z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