
<file path=[Content_Types].xml><?xml version="1.0" encoding="utf-8"?>
<Types xmlns="http://schemas.openxmlformats.org/package/2006/content-types"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96"/>
  </p:notesMasterIdLst>
  <p:sldIdLst>
    <p:sldId id="885" r:id="rId2"/>
    <p:sldId id="265" r:id="rId3"/>
    <p:sldId id="775" r:id="rId4"/>
    <p:sldId id="886" r:id="rId5"/>
    <p:sldId id="884" r:id="rId6"/>
    <p:sldId id="778" r:id="rId7"/>
    <p:sldId id="861" r:id="rId8"/>
    <p:sldId id="865" r:id="rId9"/>
    <p:sldId id="869" r:id="rId10"/>
    <p:sldId id="780" r:id="rId11"/>
    <p:sldId id="776" r:id="rId12"/>
    <p:sldId id="782" r:id="rId13"/>
    <p:sldId id="840" r:id="rId14"/>
    <p:sldId id="792" r:id="rId15"/>
    <p:sldId id="870" r:id="rId16"/>
    <p:sldId id="786" r:id="rId17"/>
    <p:sldId id="862" r:id="rId18"/>
    <p:sldId id="871" r:id="rId19"/>
    <p:sldId id="872" r:id="rId20"/>
    <p:sldId id="783" r:id="rId21"/>
    <p:sldId id="787" r:id="rId22"/>
    <p:sldId id="824" r:id="rId23"/>
    <p:sldId id="873" r:id="rId24"/>
    <p:sldId id="777" r:id="rId25"/>
    <p:sldId id="874" r:id="rId26"/>
    <p:sldId id="847" r:id="rId27"/>
    <p:sldId id="875" r:id="rId28"/>
    <p:sldId id="876" r:id="rId29"/>
    <p:sldId id="877" r:id="rId30"/>
    <p:sldId id="848" r:id="rId31"/>
    <p:sldId id="841" r:id="rId32"/>
    <p:sldId id="849" r:id="rId33"/>
    <p:sldId id="842" r:id="rId34"/>
    <p:sldId id="790" r:id="rId35"/>
    <p:sldId id="878" r:id="rId36"/>
    <p:sldId id="839" r:id="rId37"/>
    <p:sldId id="843" r:id="rId38"/>
    <p:sldId id="844" r:id="rId39"/>
    <p:sldId id="866" r:id="rId40"/>
    <p:sldId id="845" r:id="rId41"/>
    <p:sldId id="825" r:id="rId42"/>
    <p:sldId id="831" r:id="rId43"/>
    <p:sldId id="879" r:id="rId44"/>
    <p:sldId id="860" r:id="rId45"/>
    <p:sldId id="794" r:id="rId46"/>
    <p:sldId id="867" r:id="rId47"/>
    <p:sldId id="826" r:id="rId48"/>
    <p:sldId id="797" r:id="rId49"/>
    <p:sldId id="800" r:id="rId50"/>
    <p:sldId id="830" r:id="rId51"/>
    <p:sldId id="801" r:id="rId52"/>
    <p:sldId id="846" r:id="rId53"/>
    <p:sldId id="832" r:id="rId54"/>
    <p:sldId id="802" r:id="rId55"/>
    <p:sldId id="798" r:id="rId56"/>
    <p:sldId id="803" r:id="rId57"/>
    <p:sldId id="804" r:id="rId58"/>
    <p:sldId id="805" r:id="rId59"/>
    <p:sldId id="806" r:id="rId60"/>
    <p:sldId id="833" r:id="rId61"/>
    <p:sldId id="807" r:id="rId62"/>
    <p:sldId id="809" r:id="rId63"/>
    <p:sldId id="863" r:id="rId64"/>
    <p:sldId id="880" r:id="rId65"/>
    <p:sldId id="881" r:id="rId66"/>
    <p:sldId id="882" r:id="rId67"/>
    <p:sldId id="812" r:id="rId68"/>
    <p:sldId id="810" r:id="rId69"/>
    <p:sldId id="834" r:id="rId70"/>
    <p:sldId id="836" r:id="rId71"/>
    <p:sldId id="811" r:id="rId72"/>
    <p:sldId id="821" r:id="rId73"/>
    <p:sldId id="813" r:id="rId74"/>
    <p:sldId id="822" r:id="rId75"/>
    <p:sldId id="814" r:id="rId76"/>
    <p:sldId id="815" r:id="rId77"/>
    <p:sldId id="883" r:id="rId78"/>
    <p:sldId id="817" r:id="rId79"/>
    <p:sldId id="816" r:id="rId80"/>
    <p:sldId id="837" r:id="rId81"/>
    <p:sldId id="838" r:id="rId82"/>
    <p:sldId id="818" r:id="rId83"/>
    <p:sldId id="819" r:id="rId84"/>
    <p:sldId id="820" r:id="rId85"/>
    <p:sldId id="854" r:id="rId86"/>
    <p:sldId id="853" r:id="rId87"/>
    <p:sldId id="858" r:id="rId88"/>
    <p:sldId id="857" r:id="rId89"/>
    <p:sldId id="859" r:id="rId90"/>
    <p:sldId id="850" r:id="rId91"/>
    <p:sldId id="851" r:id="rId92"/>
    <p:sldId id="864" r:id="rId93"/>
    <p:sldId id="852" r:id="rId94"/>
    <p:sldId id="823" r:id="rId9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FF3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0C19D-5A60-FF8F-94ED-169E2A92BB61}" v="9" dt="2024-12-05T22:58:59.947"/>
    <p1510:client id="{7F8931EE-A86B-9D64-1D9F-48CE9FD27E6C}" v="23" dt="2024-12-05T23:57:02.676"/>
    <p1510:client id="{BE700D74-A88D-4812-8411-72157C04A236}" v="28" dt="2024-12-05T23:54:51.834"/>
    <p1510:client id="{D3C88C71-948D-79DC-5B3D-B87451A1B32D}" v="2" dt="2024-12-04T23:55:37.650"/>
    <p1510:client id="{EE2DF1DC-8B61-4A36-2CA4-BE86DB73EBCA}" v="6" dt="2024-12-05T22:29:15.418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2" autoAdjust="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1F7F25-1299-D248-AB94-F6F11F955B2E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C97229-4704-094A-9A3B-315219A45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8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ody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Monoclonal_antibody" TargetMode="External"/><Relationship Id="rId4" Type="http://schemas.openxmlformats.org/officeDocument/2006/relationships/hyperlink" Target="https://en.wikipedia.org/wiki/B_cel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5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/>
              <a:t>Glucose-6-phosphage dehydrogenase in pentose phosphate shunt is the only source of NADPH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0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/>
              <a:t>Glucose-6-phosphage dehydrogenase in pentose phosphate shunt is the only source of NADPH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0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3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6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7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1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4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3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DFE15-D19E-461C-411E-05F0396FD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11CD1-7C1F-E6B1-5639-22DCD7050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CE2A3-BB32-C129-C52C-72181A891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7FDFE-185F-AD1C-916D-468752630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8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2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1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3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/>
              <a:t>I guarantee someone will have a hemophiliac or a </a:t>
            </a:r>
            <a:r>
              <a:rPr lang="en-US" b="1" i="0" err="1"/>
              <a:t>wW</a:t>
            </a:r>
            <a:r>
              <a:rPr lang="en-US" b="1" i="0"/>
              <a:t> patient in the 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0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B57B5AB-5156-753C-1DA2-818CCAC82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2+7=9, not 10</a:t>
            </a:r>
          </a:p>
        </p:txBody>
      </p:sp>
    </p:spTree>
    <p:extLst>
      <p:ext uri="{BB962C8B-B14F-4D97-AF65-F5344CB8AC3E}">
        <p14:creationId xmlns:p14="http://schemas.microsoft.com/office/powerpoint/2010/main" val="30289634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B57B5AB-5156-753C-1DA2-818CCAC82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2+7=9, not 10</a:t>
            </a:r>
          </a:p>
        </p:txBody>
      </p:sp>
    </p:spTree>
    <p:extLst>
      <p:ext uri="{BB962C8B-B14F-4D97-AF65-F5344CB8AC3E}">
        <p14:creationId xmlns:p14="http://schemas.microsoft.com/office/powerpoint/2010/main" val="18605745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Polyclonal antibodies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pAbs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are 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tooltip="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antibodies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that are secreted by different 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tooltip="B ce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 cell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lineages within the body (whereas 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tooltip="Monoclonal 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monoclonal antibodies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come from a single cell lineage)</a:t>
            </a:r>
          </a:p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DFE15-D19E-461C-411E-05F0396FD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11CD1-7C1F-E6B1-5639-22DCD7050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CE2A3-BB32-C129-C52C-72181A891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7FDFE-185F-AD1C-916D-468752630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23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6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6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214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14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94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36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5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09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439F1-0104-AB5B-40F7-511BCB97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D85F2-99BB-7059-1FFD-D66A140D2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939A5-02B0-2C42-1DCC-D057393C3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9E8B7-1E21-AF28-4800-5B221EE70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720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E4714-C7C4-B3A2-0A6D-6617A0C24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72DEA-274D-A842-5CA9-2AD312AD9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047C5-F625-B40C-76FD-620159BB5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2AEE-F988-938C-EF42-3DE101715A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60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56C8-85D4-DBA4-825C-44CA8ECA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16FC94-ED31-46B5-832D-9C22E5C32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E3ADF-4C0D-A421-CF12-D3A8FAA96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29944-AD25-6A4B-442E-52D88FA87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293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99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3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67FF-F298-CF57-05D4-00006513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8267F-E9FE-8CBA-7C7E-1FADE1848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4A6863-4918-19E1-CF7B-71940E6E3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8A2E5-4A69-64BE-8328-B5461598E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08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5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05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54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30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62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7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222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71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60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73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38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7229-4704-094A-9A3B-315219A4557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0A22-7B68-4F41-9B91-BE57C55FC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046E-4B1B-6F4F-A147-4AAC2DA78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ED60-0202-E54B-A0B0-20818983D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7724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76700"/>
            <a:ext cx="77724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8C99-08BE-2B42-820F-E6099D79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7FBD-B8E1-B642-A7EB-0BCDD5F1A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7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F6DC-A133-584B-9225-7FB9EEEE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DBCD-AC9B-704C-AD53-658EC189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BBC4-CA47-BA49-906C-D8B3E0461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24674-D799-C34D-80AB-A2D26159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4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9975-C15A-7B44-9DB4-B1F0BDB86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AF0A-3BF6-2445-8F5C-5F956160A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3E92-D60F-FE44-8732-AEAA26B26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1560-C4BB-814D-880D-BB3223AF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2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02A4-2E8C-9B41-8764-B69AC09DE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CCF061-E524-D242-8B33-2BBFE08F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99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techniques/powerpoin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ody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en.wikipedia.org/wiki/Monoclonal_antibody" TargetMode="External"/><Relationship Id="rId4" Type="http://schemas.openxmlformats.org/officeDocument/2006/relationships/hyperlink" Target="https://en.wikipedia.org/wiki/B_cel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EA45-750C-2A92-5DD0-7CD63644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3" y="571108"/>
            <a:ext cx="7772400" cy="990600"/>
          </a:xfrm>
        </p:spPr>
        <p:txBody>
          <a:bodyPr/>
          <a:lstStyle/>
          <a:p>
            <a:r>
              <a:rPr lang="en-US" sz="3600" dirty="0">
                <a:latin typeface="Aptos"/>
              </a:rPr>
              <a:t>12/6/24 FDF Accessibility Training: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sz="3600" dirty="0">
                <a:latin typeface="Aptos"/>
              </a:rPr>
              <a:t>Using the Accessibility Checker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634E-38E8-CB9E-088C-6D680909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799"/>
            <a:ext cx="7772400" cy="4562573"/>
          </a:xfrm>
        </p:spPr>
        <p:txBody>
          <a:bodyPr/>
          <a:lstStyle/>
          <a:p>
            <a:pPr marL="51435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Every slide should have a unique Title</a:t>
            </a:r>
          </a:p>
          <a:p>
            <a:pPr marL="51435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Create alt text for images</a:t>
            </a:r>
          </a:p>
          <a:p>
            <a:pPr marL="51435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Use Slide Layouts</a:t>
            </a:r>
          </a:p>
          <a:p>
            <a:pPr marL="971550" lvl="1" indent="-365760">
              <a:spcBef>
                <a:spcPts val="600"/>
              </a:spcBef>
              <a:buFont typeface="+mj-lt"/>
              <a:buAutoNum type="alphaLcPeriod"/>
            </a:pPr>
            <a:r>
              <a:rPr lang="en-US" sz="2400" dirty="0"/>
              <a:t>Ensures proper reading order &amp; slide Title</a:t>
            </a:r>
          </a:p>
          <a:p>
            <a:pPr marL="51435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Avoid screenshots of tables and text (if possible)</a:t>
            </a:r>
          </a:p>
          <a:p>
            <a:pPr marL="51435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Use high color contrast</a:t>
            </a:r>
            <a:endParaRPr lang="en-US" sz="2000" dirty="0"/>
          </a:p>
          <a:p>
            <a:pPr marL="514350" indent="-365760">
              <a:spcBef>
                <a:spcPts val="600"/>
              </a:spcBef>
              <a:buAutoNum type="arabicPeriod"/>
            </a:pPr>
            <a:r>
              <a:rPr lang="en-US" sz="2400" dirty="0"/>
              <a:t>Review &gt; Check Accessibility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For more info &amp; instructions:</a:t>
            </a:r>
          </a:p>
          <a:p>
            <a:r>
              <a:rPr lang="en-US" sz="2400" dirty="0">
                <a:hlinkClick r:id="rId2"/>
              </a:rPr>
              <a:t>WebAIM: PowerPoint Accessibility</a:t>
            </a:r>
            <a:endParaRPr lang="en-US" sz="2400" dirty="0"/>
          </a:p>
          <a:p>
            <a:r>
              <a:rPr lang="en-US" sz="2400" dirty="0">
                <a:hlinkClick r:id="rId2"/>
              </a:rPr>
              <a:t>ARC: Create Accessible PPTs…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3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 dirty="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7709" y="1094432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Oxygen-dissociation-curves-in-normal-AA-blood-and-in-SS-dise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676400"/>
            <a:ext cx="4573099" cy="3272367"/>
          </a:xfrm>
          <a:prstGeom prst="rect">
            <a:avLst/>
          </a:prstGeom>
        </p:spPr>
      </p:pic>
      <p:pic>
        <p:nvPicPr>
          <p:cNvPr id="5" name="Picture 4" descr="Screen Shot 2020-09-24 at 5.29.29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281" y="4292600"/>
            <a:ext cx="200157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15803"/>
            <a:ext cx="9279467" cy="5105400"/>
          </a:xfrm>
        </p:spPr>
        <p:txBody>
          <a:bodyPr/>
          <a:lstStyle/>
          <a:p>
            <a:pPr lvl="2"/>
            <a:endParaRPr lang="en-US" sz="2000"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Are pulse </a:t>
            </a:r>
            <a:r>
              <a:rPr lang="en-US" sz="2000" err="1">
                <a:latin typeface="Calibri"/>
              </a:rPr>
              <a:t>oximeters</a:t>
            </a:r>
            <a:r>
              <a:rPr lang="en-US" sz="2000">
                <a:latin typeface="Calibri"/>
              </a:rPr>
              <a:t> reliable to diagnose hypoxemia in SS patients?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Yes; on average SpO2 underestimates SaO2 by 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Screen Shot 2020-09-25 at 4.34.0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39633"/>
            <a:ext cx="4648200" cy="30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627533" cy="50292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is sickle cell trait?  What are its clinical implications?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SCT is the heterozygous carrier state of SS disease (genotype AS).  Patients are usually asymptomatic (since half of their Hb is Hb A) except: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They have life-threatening complications of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altitude</a:t>
            </a:r>
            <a:r>
              <a:rPr lang="en-US">
                <a:solidFill>
                  <a:srgbClr val="00FFFF"/>
                </a:solidFill>
                <a:latin typeface="Calibri"/>
              </a:rPr>
              <a:t> hypoxia and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strenuous exercise</a:t>
            </a:r>
            <a:r>
              <a:rPr lang="en-US">
                <a:solidFill>
                  <a:srgbClr val="00FFFF"/>
                </a:solidFill>
                <a:latin typeface="Calibri"/>
              </a:rPr>
              <a:t> including pulmonary and splenic infarction.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Idiopathic death with exercise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Impaired urinary concentrating ability [establishment of a renal medullary gradient] results in </a:t>
            </a:r>
            <a:r>
              <a:rPr lang="en-US" err="1">
                <a:solidFill>
                  <a:srgbClr val="FFFF00"/>
                </a:solidFill>
                <a:latin typeface="Calibri"/>
              </a:rPr>
              <a:t>isothenuria</a:t>
            </a:r>
            <a:r>
              <a:rPr lang="en-US">
                <a:solidFill>
                  <a:srgbClr val="00FFFF"/>
                </a:solidFill>
                <a:latin typeface="Calibri"/>
              </a:rPr>
              <a:t> (cannot concentrate                urine beyond serum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osm</a:t>
            </a:r>
            <a:r>
              <a:rPr lang="en-US">
                <a:solidFill>
                  <a:srgbClr val="00FFFF"/>
                </a:solidFill>
                <a:latin typeface="Calibri"/>
              </a:rPr>
              <a:t>)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Hematuria due to </a:t>
            </a:r>
            <a:r>
              <a:rPr lang="en-US">
                <a:solidFill>
                  <a:srgbClr val="FFFF00"/>
                </a:solidFill>
                <a:latin typeface="Calibri"/>
              </a:rPr>
              <a:t>renal papillary necrosis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Hypertonicity of papilla [concentration gradient] promotes         sickling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In general, no increased morbidity or mortality</a:t>
            </a:r>
          </a:p>
          <a:p>
            <a:pPr marL="1371600" lvl="3" indent="0">
              <a:buNone/>
            </a:pPr>
            <a:endParaRPr lang="en-US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6280-980D-554F-801E-40643E41D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28" y="596900"/>
            <a:ext cx="1841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95400"/>
            <a:ext cx="8627533" cy="5029200"/>
          </a:xfrm>
        </p:spPr>
        <p:txBody>
          <a:bodyPr/>
          <a:lstStyle/>
          <a:p>
            <a:pPr marL="1371600" lvl="3" indent="0">
              <a:buNone/>
            </a:pPr>
            <a:endParaRPr lang="en-US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A6C57-4052-A74D-BE17-24C59893B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905000"/>
            <a:ext cx="7131050" cy="28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0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76400"/>
            <a:ext cx="91270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How does the presence of </a:t>
            </a:r>
            <a:r>
              <a:rPr lang="en-US" sz="2000" err="1">
                <a:latin typeface="Calibri"/>
              </a:rPr>
              <a:t>HbF</a:t>
            </a:r>
            <a:r>
              <a:rPr lang="en-US" sz="2000">
                <a:latin typeface="Calibri"/>
              </a:rPr>
              <a:t> [alpha</a:t>
            </a:r>
            <a:r>
              <a:rPr lang="en-US" sz="2000" baseline="-25000">
                <a:latin typeface="Calibri"/>
              </a:rPr>
              <a:t>2</a:t>
            </a:r>
            <a:r>
              <a:rPr lang="en-US" sz="2000">
                <a:latin typeface="Calibri"/>
              </a:rPr>
              <a:t>gamma</a:t>
            </a:r>
            <a:r>
              <a:rPr lang="en-US" sz="2000" baseline="-25000">
                <a:latin typeface="Calibri"/>
              </a:rPr>
              <a:t>2</a:t>
            </a:r>
            <a:r>
              <a:rPr lang="en-US" sz="2000">
                <a:latin typeface="Calibri"/>
              </a:rPr>
              <a:t>](no beta subunit) affect SS disease?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Increased [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HbF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] protects against sickling (i.e.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deoxy </a:t>
            </a:r>
            <a:r>
              <a:rPr lang="en-US" sz="2000" u="sng" err="1">
                <a:solidFill>
                  <a:srgbClr val="00FFFF"/>
                </a:solidFill>
                <a:latin typeface="Calibri"/>
              </a:rPr>
              <a:t>HbF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 does not “sickle”           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– precipitate and polymerize).  Also contributes to L shift of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oxyHb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dissociation curve.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How does the gamma chain (in </a:t>
            </a:r>
            <a:r>
              <a:rPr lang="en-US" sz="2000" err="1">
                <a:latin typeface="Calibri"/>
              </a:rPr>
              <a:t>HbF</a:t>
            </a:r>
            <a:r>
              <a:rPr lang="en-US" sz="2000">
                <a:latin typeface="Calibri"/>
              </a:rPr>
              <a:t>) compare with the beta chain                     (in </a:t>
            </a:r>
            <a:r>
              <a:rPr lang="en-US" sz="2000" err="1">
                <a:latin typeface="Calibri"/>
              </a:rPr>
              <a:t>HbA</a:t>
            </a:r>
            <a:r>
              <a:rPr lang="en-US" sz="2000">
                <a:latin typeface="Calibri"/>
              </a:rPr>
              <a:t>)?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Same number of amino acids.  Serine (in gamma chain) replaces histidine (in beta chain).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marL="1371600" lvl="3" indent="0">
              <a:buNone/>
            </a:pPr>
            <a:endParaRPr lang="en-US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93800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is the underlying </a:t>
            </a:r>
            <a:r>
              <a:rPr lang="en-US" sz="2000" u="sng">
                <a:latin typeface="Calibri"/>
              </a:rPr>
              <a:t>pathophysiology</a:t>
            </a:r>
            <a:r>
              <a:rPr lang="en-US" sz="2000">
                <a:latin typeface="Calibri"/>
              </a:rPr>
              <a:t> of SS disease?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Two major events:</a:t>
            </a:r>
          </a:p>
          <a:p>
            <a:pPr lvl="3"/>
            <a:r>
              <a:rPr lang="en-US" u="sng" err="1">
                <a:solidFill>
                  <a:srgbClr val="FFFF00"/>
                </a:solidFill>
                <a:latin typeface="Calibri"/>
              </a:rPr>
              <a:t>Deoxy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 </a:t>
            </a:r>
            <a:r>
              <a:rPr lang="en-US" u="sng" err="1">
                <a:solidFill>
                  <a:srgbClr val="FFFF00"/>
                </a:solidFill>
                <a:latin typeface="Calibri"/>
              </a:rPr>
              <a:t>HbS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 is insoluble</a:t>
            </a:r>
            <a:r>
              <a:rPr lang="en-US">
                <a:solidFill>
                  <a:srgbClr val="00FFFF"/>
                </a:solidFill>
                <a:latin typeface="Calibri"/>
              </a:rPr>
              <a:t>.  It precipitates and polymerizes, resulting in deformation of the cell </a:t>
            </a:r>
            <a:r>
              <a:rPr lang="en-US">
                <a:solidFill>
                  <a:srgbClr val="FFFF00"/>
                </a:solidFill>
                <a:latin typeface="Calibri"/>
              </a:rPr>
              <a:t>[“sickling”</a:t>
            </a:r>
            <a:r>
              <a:rPr lang="en-US">
                <a:solidFill>
                  <a:srgbClr val="00FFFF"/>
                </a:solidFill>
                <a:latin typeface="Calibri"/>
              </a:rPr>
              <a:t>]. Sickling results in numerous                 clinical manifestations including 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splenic sequestration (anemia)</a:t>
            </a:r>
            <a:r>
              <a:rPr lang="en-US">
                <a:solidFill>
                  <a:srgbClr val="00FFFF"/>
                </a:solidFill>
                <a:latin typeface="Calibri"/>
              </a:rPr>
              <a:t> and </a:t>
            </a:r>
            <a:r>
              <a:rPr lang="en-US" u="sng" err="1">
                <a:solidFill>
                  <a:srgbClr val="FFFF00"/>
                </a:solidFill>
                <a:latin typeface="Calibri"/>
              </a:rPr>
              <a:t>vaso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-occlusive crises</a:t>
            </a:r>
            <a:r>
              <a:rPr lang="en-US">
                <a:solidFill>
                  <a:srgbClr val="00FFFF"/>
                </a:solidFill>
                <a:latin typeface="Calibri"/>
              </a:rPr>
              <a:t>.</a:t>
            </a:r>
          </a:p>
          <a:p>
            <a:pPr lvl="3"/>
            <a:r>
              <a:rPr lang="en-US" err="1">
                <a:solidFill>
                  <a:srgbClr val="FFFF00"/>
                </a:solidFill>
                <a:latin typeface="Calibri"/>
              </a:rPr>
              <a:t>HbS</a:t>
            </a:r>
            <a:r>
              <a:rPr lang="en-US">
                <a:solidFill>
                  <a:srgbClr val="FFFF00"/>
                </a:solidFill>
                <a:latin typeface="Calibri"/>
              </a:rPr>
              <a:t> is unstable and degrades rapidly releasing Fe </a:t>
            </a:r>
            <a:r>
              <a:rPr lang="en-US">
                <a:solidFill>
                  <a:srgbClr val="00FFFF"/>
                </a:solidFill>
                <a:latin typeface="Calibri"/>
              </a:rPr>
              <a:t>that results in oxidative damage to the cell membrane.  Free Fe in the circulation promotes a 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chronic inflammatory </a:t>
            </a:r>
            <a:r>
              <a:rPr lang="en-US" u="sng" err="1">
                <a:solidFill>
                  <a:srgbClr val="FFFF00"/>
                </a:solidFill>
                <a:latin typeface="Calibri"/>
              </a:rPr>
              <a:t>microangiopathy</a:t>
            </a:r>
            <a:r>
              <a:rPr lang="en-US">
                <a:solidFill>
                  <a:srgbClr val="00FFFF"/>
                </a:solidFill>
                <a:latin typeface="Calibri"/>
              </a:rPr>
              <a:t>.</a:t>
            </a:r>
          </a:p>
          <a:p>
            <a:pPr lvl="3"/>
            <a:endParaRPr lang="en-US">
              <a:solidFill>
                <a:srgbClr val="00FFFF"/>
              </a:solidFill>
              <a:latin typeface="Calibri"/>
            </a:endParaRPr>
          </a:p>
          <a:p>
            <a:pPr marL="1371600" lvl="3" indent="0">
              <a:buNone/>
            </a:pPr>
            <a:endParaRPr lang="en-US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447800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conditions precipitate SS crises?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</a:rPr>
              <a:t>Conditions favoring the formation of </a:t>
            </a:r>
            <a:r>
              <a:rPr lang="en-US" sz="2000" u="sng" err="1">
                <a:solidFill>
                  <a:srgbClr val="00FFFF"/>
                </a:solidFill>
                <a:latin typeface="Calibri"/>
              </a:rPr>
              <a:t>deoxyHb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(resulting from R shift dissociation curve [decreased O2 affinity; increased O2 unloading]) and intracellular hypertonicity (dehydration) result in crises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Perioperative management is designed to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avoid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these conditions: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Hypoxemia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Acidosis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Hyperthermia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Increased 2,3 DPG levels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Anemias, high altitude, alkalosis, hyperphosphatemia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Dehydration (intracellular hypertonicity)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512849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are the clinical manifestations of SS disease?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“Crises” – 4 Types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Vaso-occlusive crises</a:t>
            </a:r>
            <a:r>
              <a:rPr lang="en-US">
                <a:solidFill>
                  <a:srgbClr val="FFFF00"/>
                </a:solidFill>
                <a:latin typeface="Calibri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</a:rPr>
              <a:t>resulting in ischemia, infarction and associated pain </a:t>
            </a:r>
            <a:r>
              <a:rPr lang="mr-IN">
                <a:solidFill>
                  <a:srgbClr val="00FFFF"/>
                </a:solidFill>
                <a:latin typeface="Calibri"/>
              </a:rPr>
              <a:t>–</a:t>
            </a:r>
            <a:r>
              <a:rPr lang="en-US">
                <a:solidFill>
                  <a:srgbClr val="00FFFF"/>
                </a:solidFill>
                <a:latin typeface="Calibri"/>
              </a:rPr>
              <a:t> most commonly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bone</a:t>
            </a:r>
            <a:r>
              <a:rPr lang="en-US">
                <a:solidFill>
                  <a:srgbClr val="00FFFF"/>
                </a:solidFill>
                <a:latin typeface="Calibri"/>
              </a:rPr>
              <a:t> [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esp</a:t>
            </a:r>
            <a:r>
              <a:rPr lang="en-US">
                <a:solidFill>
                  <a:srgbClr val="00FFFF"/>
                </a:solidFill>
                <a:latin typeface="Calibri"/>
              </a:rPr>
              <a:t> lumbar spine, femoral shaft, and knee] or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abdominal pain</a:t>
            </a:r>
            <a:r>
              <a:rPr lang="en-US">
                <a:solidFill>
                  <a:srgbClr val="00FFFF"/>
                </a:solidFill>
                <a:latin typeface="Calibri"/>
              </a:rPr>
              <a:t>.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Priapism</a:t>
            </a:r>
            <a:r>
              <a:rPr lang="en-US">
                <a:solidFill>
                  <a:srgbClr val="00FFFF"/>
                </a:solidFill>
                <a:latin typeface="Calibri"/>
              </a:rPr>
              <a:t> falls in this category.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Splenic sequestration crises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</a:rPr>
              <a:t>due to sudden enlargement of spleen           (pain) due to occlusion of splenic venous drainage, with sickled RBC sequestration and associated hypovolemia.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4632" y="1092056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Aplastic crises</a:t>
            </a:r>
            <a:r>
              <a:rPr lang="en-US">
                <a:solidFill>
                  <a:srgbClr val="FFFF00"/>
                </a:solidFill>
                <a:latin typeface="Calibri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</a:rPr>
              <a:t>with sudden cessation of bone marrow activity; self-limited; often precipitated by viral infection.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Low retic count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May involve just the red cell line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Hemolytic crisis</a:t>
            </a:r>
            <a:r>
              <a:rPr lang="en-US">
                <a:solidFill>
                  <a:srgbClr val="00FFFF"/>
                </a:solidFill>
                <a:latin typeface="Calibri"/>
              </a:rPr>
              <a:t>: </a:t>
            </a:r>
            <a:r>
              <a:rPr lang="en-US">
                <a:solidFill>
                  <a:srgbClr val="FFFF00"/>
                </a:solidFill>
                <a:latin typeface="Calibri"/>
              </a:rPr>
              <a:t>usually associated with G-6-PD deficiency (1/3 of SS patients) </a:t>
            </a:r>
            <a:r>
              <a:rPr lang="en-US">
                <a:solidFill>
                  <a:srgbClr val="00FFFF"/>
                </a:solidFill>
                <a:latin typeface="Calibri"/>
              </a:rPr>
              <a:t>[and therefore inability to generate NADPH needed for high energy phosphorylation] and exposure to oxidative stress [fava beans, drugs, infection].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Schistocytes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Decreased haptoglobin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336CD-3CB8-110A-EE68-CE04F8CD9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191000"/>
            <a:ext cx="2317750" cy="17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5067" y="1654098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89EFD-A8DE-CB03-23DE-C35CE82F7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4072"/>
            <a:ext cx="7772400" cy="29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/>
                <a:cs typeface="+mj-cs"/>
              </a:rPr>
              <a:t> Hematologic Disorders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105400"/>
            <a:ext cx="814456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Calibri"/>
                <a:ea typeface="ＭＳ Ｐゴシック"/>
              </a:rPr>
              <a:t>[Instructor Name]</a:t>
            </a:r>
            <a:endParaRPr lang="en-US" sz="1000">
              <a:latin typeface="Calibri"/>
            </a:endParaRPr>
          </a:p>
          <a:p>
            <a:r>
              <a:rPr lang="en-US" sz="1000">
                <a:latin typeface="Calibri"/>
              </a:rPr>
              <a:t>Oregon Health &amp; Science University</a:t>
            </a:r>
          </a:p>
          <a:p>
            <a:r>
              <a:rPr lang="en-US" sz="1000">
                <a:latin typeface="Calibri"/>
              </a:rPr>
              <a:t>Adjunct Clinical Assistant Professor</a:t>
            </a:r>
          </a:p>
          <a:p>
            <a:r>
              <a:rPr lang="en-US" sz="1000">
                <a:latin typeface="Calibri"/>
              </a:rPr>
              <a:t>Department of Anesthesiology, Perioperative and Pain Medicine</a:t>
            </a:r>
          </a:p>
          <a:p>
            <a:r>
              <a:rPr lang="en-US" sz="1000">
                <a:latin typeface="Calibri"/>
              </a:rPr>
              <a:t>Stanford University School of Medicine</a:t>
            </a: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286000"/>
            <a:ext cx="34290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447800"/>
            <a:ext cx="9203267" cy="53340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Depending on the organ system, these crises have different clinical      manifestations: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CNS: CVA, proliferative retinitis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CV: RHF, LHF, conduction abnormalities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Pulmonary: pulmonary infarction, pulmonary hypertension [30-40%], recurrent infection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GU: hyposthenuria [papillary necrosis], CKI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GI: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cholelithiasis</a:t>
            </a:r>
            <a:r>
              <a:rPr lang="en-US">
                <a:solidFill>
                  <a:srgbClr val="00FFFF"/>
                </a:solidFill>
                <a:latin typeface="Calibri"/>
              </a:rPr>
              <a:t> (bilirubin), hepatitis, cirrhosis, mesenteric           ischemia; splenic infarctions (with functional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asplenism</a:t>
            </a:r>
            <a:r>
              <a:rPr lang="en-US">
                <a:solidFill>
                  <a:srgbClr val="00FFFF"/>
                </a:solidFill>
                <a:latin typeface="Calibri"/>
              </a:rPr>
              <a:t>)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Musculoskeletal: recurrent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osteomylelitis</a:t>
            </a:r>
            <a:r>
              <a:rPr lang="en-US">
                <a:solidFill>
                  <a:srgbClr val="00FFFF"/>
                </a:solidFill>
                <a:latin typeface="Calibri"/>
              </a:rPr>
              <a:t>, avascular necrosis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Hematologic: chronic anemia, aplastic anemia,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hypersplenism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308847"/>
            <a:ext cx="9127067" cy="5562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is acute chest syndrome?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New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lobar infiltrate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with chest pain, fever, respiratory distress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; not necessarily pneumonia; may relate to pulmonary infarction or fat          embolism after bone marrow infarction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It occurs in SS patients after GA with a h/o of pulmonary disease. 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Most commonly, it develops on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POD #3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and lasts a mean of 8 days.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Treatment consists of antibiotics, bronchodilators, oxygen, and              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exchange transfusion if necessary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.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69263"/>
            <a:ext cx="9127067" cy="5562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Why are SS patients treated with </a:t>
            </a:r>
            <a:r>
              <a:rPr lang="en-US" sz="2000" err="1">
                <a:latin typeface="Calibri"/>
              </a:rPr>
              <a:t>hydroxyurea</a:t>
            </a:r>
            <a:r>
              <a:rPr lang="en-US" sz="2000">
                <a:latin typeface="Calibri"/>
              </a:rPr>
              <a:t>?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Hydroxyurea increases production of </a:t>
            </a:r>
            <a:r>
              <a:rPr lang="en-US" sz="2000" u="sng" err="1">
                <a:solidFill>
                  <a:srgbClr val="FFFF00"/>
                </a:solidFill>
                <a:latin typeface="Calibri"/>
              </a:rPr>
              <a:t>HbF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(alpha</a:t>
            </a:r>
            <a:r>
              <a:rPr lang="en-US" sz="2000" baseline="-25000">
                <a:solidFill>
                  <a:srgbClr val="00FFFF"/>
                </a:solidFill>
                <a:latin typeface="Calibri"/>
              </a:rPr>
              <a:t>2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gamma</a:t>
            </a:r>
            <a:r>
              <a:rPr lang="en-US" sz="2000" baseline="-25000">
                <a:solidFill>
                  <a:srgbClr val="00FFFF"/>
                </a:solidFill>
                <a:latin typeface="Calibri"/>
              </a:rPr>
              <a:t>2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) (gamma Hb does NOT sickle, and causes L shift of the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oxyHb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dissociation curve)</a:t>
            </a:r>
          </a:p>
          <a:p>
            <a:pPr lvl="3"/>
            <a:r>
              <a:rPr lang="en-US" u="sng">
                <a:solidFill>
                  <a:srgbClr val="00FFFF"/>
                </a:solidFill>
                <a:latin typeface="Calibri"/>
              </a:rPr>
              <a:t>Mechanism</a:t>
            </a:r>
            <a:r>
              <a:rPr lang="en-US">
                <a:solidFill>
                  <a:srgbClr val="00FFFF"/>
                </a:solidFill>
                <a:latin typeface="Calibri"/>
              </a:rPr>
              <a:t> involves oxidation of hydroxyurea to </a:t>
            </a:r>
            <a:r>
              <a:rPr lang="en-US">
                <a:solidFill>
                  <a:srgbClr val="FFFF00"/>
                </a:solidFill>
                <a:latin typeface="Calibri"/>
              </a:rPr>
              <a:t>NO</a:t>
            </a:r>
            <a:r>
              <a:rPr lang="en-US">
                <a:solidFill>
                  <a:srgbClr val="00FFFF"/>
                </a:solidFill>
                <a:latin typeface="Calibri"/>
              </a:rPr>
              <a:t> by redox             reaction with heme: NO </a:t>
            </a:r>
            <a:r>
              <a:rPr lang="en-US">
                <a:solidFill>
                  <a:srgbClr val="00FFFF"/>
                </a:solidFill>
                <a:latin typeface="Calibri"/>
                <a:sym typeface="Wingdings" pitchFamily="2" charset="2"/>
              </a:rPr>
              <a:t>--&gt; guanyl cyclase activation --&gt; increased cyclic GMP --&gt;</a:t>
            </a:r>
            <a:r>
              <a:rPr lang="en-US">
                <a:solidFill>
                  <a:srgbClr val="00FFFF"/>
                </a:solidFill>
                <a:latin typeface="Calibri"/>
              </a:rPr>
              <a:t> </a:t>
            </a:r>
            <a:r>
              <a:rPr lang="en-US">
                <a:solidFill>
                  <a:srgbClr val="FFFF00"/>
                </a:solidFill>
                <a:latin typeface="Calibri"/>
              </a:rPr>
              <a:t>increased gamma-globulin gene expression </a:t>
            </a:r>
            <a:r>
              <a:rPr lang="en-US">
                <a:solidFill>
                  <a:srgbClr val="00FFFF"/>
                </a:solidFill>
                <a:latin typeface="Calibri"/>
                <a:sym typeface="Wingdings" pitchFamily="2" charset="2"/>
              </a:rPr>
              <a:t>--&gt; gamma chain synthesis necessary for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HbF</a:t>
            </a:r>
            <a:r>
              <a:rPr lang="en-US">
                <a:solidFill>
                  <a:srgbClr val="00FFFF"/>
                </a:solidFill>
                <a:latin typeface="Calibri"/>
              </a:rPr>
              <a:t> expression 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NO also minimizes inflammatory microangiopathy due to             suppression of BM granulocyte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64C16-1A73-5512-AC5C-79F71ECDE2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814524"/>
            <a:ext cx="1206977" cy="71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BB14B-956E-2CC5-E37B-02B01F09CE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460" y="814525"/>
            <a:ext cx="758518" cy="7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1295400"/>
            <a:ext cx="9127067" cy="5562600"/>
          </a:xfrm>
        </p:spPr>
        <p:txBody>
          <a:bodyPr/>
          <a:lstStyle/>
          <a:p>
            <a:endParaRPr lang="en-US" sz="2000" dirty="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 dirty="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 dirty="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 dirty="0">
                <a:latin typeface="Calibri"/>
              </a:rPr>
              <a:t>Why are SS patients treated with hydroxyurea?</a:t>
            </a:r>
          </a:p>
          <a:p>
            <a:pPr lvl="3"/>
            <a:r>
              <a:rPr lang="en-US" dirty="0">
                <a:solidFill>
                  <a:srgbClr val="00FFFF"/>
                </a:solidFill>
                <a:latin typeface="Calibri"/>
              </a:rPr>
              <a:t>Hydroxyurea –associated </a:t>
            </a:r>
            <a:r>
              <a:rPr lang="en-US" dirty="0" err="1">
                <a:solidFill>
                  <a:srgbClr val="00FFFF"/>
                </a:solidFill>
                <a:latin typeface="Calibri"/>
              </a:rPr>
              <a:t>HbF</a:t>
            </a:r>
            <a:r>
              <a:rPr lang="en-US" dirty="0">
                <a:solidFill>
                  <a:srgbClr val="00FFFF"/>
                </a:solidFill>
                <a:latin typeface="Calibri"/>
              </a:rPr>
              <a:t> production is associated with less          organ damage and </a:t>
            </a:r>
            <a:r>
              <a:rPr lang="en-US" u="sng" dirty="0">
                <a:solidFill>
                  <a:srgbClr val="00FFFF"/>
                </a:solidFill>
                <a:latin typeface="Calibri"/>
              </a:rPr>
              <a:t>longer survival</a:t>
            </a:r>
            <a:r>
              <a:rPr lang="en-US" dirty="0">
                <a:solidFill>
                  <a:srgbClr val="00FFFF"/>
                </a:solidFill>
                <a:latin typeface="Calibri"/>
              </a:rPr>
              <a:t> of SS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74A0EAB-AB64-C84F-967A-B3427FB2F9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888" y="3666761"/>
            <a:ext cx="3962400" cy="949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58797-C3A9-1B42-A1D1-6D39185CF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888" y="4792953"/>
            <a:ext cx="4267200" cy="3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127067" cy="47244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preoperative testing (beyond routine) is necessary for this          patient?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Quantitative hemoglobin electrophoresis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T+C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[may be technically difficult with alloimmunization resulting from multiple previous transfusions]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TTE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[30-40% h/o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pulmonary hypertension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127067" cy="4724400"/>
          </a:xfrm>
        </p:spPr>
        <p:txBody>
          <a:bodyPr/>
          <a:lstStyle/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preoperative preparation (besides additional testing as above) is indicated?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Hydration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to insure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euvolemia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 u="sng" err="1">
                <a:solidFill>
                  <a:srgbClr val="FFFF00"/>
                </a:solidFill>
                <a:latin typeface="Calibri"/>
              </a:rPr>
              <a:t>Normothermia</a:t>
            </a:r>
            <a:endParaRPr lang="en-US" sz="2000" u="sng">
              <a:solidFill>
                <a:srgbClr val="FFFF00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Perioperative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pain control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; consider value of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regional anesthesia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for postoperative pain control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Exchange transfusion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(sometimes)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2C3935-21D7-E59E-C331-B9FAB35FD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81200"/>
            <a:ext cx="5966450" cy="3820346"/>
          </a:xfrm>
        </p:spPr>
      </p:pic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4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127067" cy="4724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Manual (Partial) Exchange Transfusion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blue and white text&#10;&#10;Description automatically generated with medium confidence">
            <a:extLst>
              <a:ext uri="{FF2B5EF4-FFF2-40B4-BE49-F238E27FC236}">
                <a16:creationId xmlns:a16="http://schemas.microsoft.com/office/drawing/2014/main" id="{5165F059-DB9C-B810-6D29-5F45069B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04" y="2581507"/>
            <a:ext cx="6187439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127067" cy="4724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 err="1">
                <a:solidFill>
                  <a:srgbClr val="00FFFF"/>
                </a:solidFill>
                <a:latin typeface="Calibri"/>
              </a:rPr>
              <a:t>Erythrocytapheresis</a:t>
            </a: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8A9BE-3D85-87BB-81B5-58CE406A5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28" y="2959100"/>
            <a:ext cx="3617039" cy="2712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1B581-0B52-4806-B995-2C93F7450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0" y="2962591"/>
            <a:ext cx="3617039" cy="2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127067" cy="4724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is the definition of </a:t>
            </a:r>
            <a:r>
              <a:rPr lang="en-US" sz="2000" u="sng">
                <a:latin typeface="Calibri"/>
              </a:rPr>
              <a:t>apheresis</a:t>
            </a:r>
            <a:r>
              <a:rPr lang="en-US" sz="2000"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The removal of WB from a patient, its separation into components, and    the reinfusion of some of those components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Sometimes you reinfuse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plts</a:t>
            </a:r>
            <a:r>
              <a:rPr lang="en-US">
                <a:solidFill>
                  <a:srgbClr val="00FFFF"/>
                </a:solidFill>
                <a:latin typeface="Calibri"/>
              </a:rPr>
              <a:t> and plasma (SS apheresis)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Sometimes you reinfuse cells (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rbcs</a:t>
            </a:r>
            <a:r>
              <a:rPr lang="en-US">
                <a:solidFill>
                  <a:srgbClr val="00FFFF"/>
                </a:solidFill>
                <a:latin typeface="Calibri"/>
              </a:rPr>
              <a:t> and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plts</a:t>
            </a:r>
            <a:r>
              <a:rPr lang="en-US">
                <a:solidFill>
                  <a:srgbClr val="00FFFF"/>
                </a:solidFill>
                <a:latin typeface="Calibri"/>
              </a:rPr>
              <a:t>) (TTP; or autoimmune diseases with removal of antibodies)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1C9D0-C77F-0F8C-FBC2-B68387AF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220" y="2406650"/>
            <a:ext cx="36385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73FD1-65A7-BCAF-D7C6-6BBE8A988743}"/>
              </a:ext>
            </a:extLst>
          </p:cNvPr>
          <p:cNvSpPr txBox="1"/>
          <p:nvPr/>
        </p:nvSpPr>
        <p:spPr>
          <a:xfrm>
            <a:off x="2199171" y="1714152"/>
            <a:ext cx="474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/>
              </a:rPr>
              <a:t>You Can’t Always Ask a Hematologist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0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6D2CD4B-2EEC-072D-7025-4C9335277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444" y="1752600"/>
            <a:ext cx="5239053" cy="4292600"/>
          </a:xfrm>
        </p:spPr>
      </p:pic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2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76400"/>
            <a:ext cx="9279467" cy="49530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are the indications for preoperative exchange transfusion?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There are three classic indications for exchange transfusion when             standard therapy (oxygen, hydration, antibiotics, pain control) fails :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Acute crisis [any of 4 types]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Acute chest syndrome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Acute organ failure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However, preoperative indications for exchange transfusion are controversial and there is data that – in general –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there is no added            benefit of preoperative exchange transfusion versus maintenance of            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Hct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&gt; 30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, and more aggressive transfusion is associated with a higher risk         of alloimmunization and transfusion reactions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Major noncardiac surgery and cardiac surgery may be exceptions to         this rule</a:t>
            </a:r>
            <a:r>
              <a:rPr lang="en-US">
                <a:solidFill>
                  <a:srgbClr val="FFFF00"/>
                </a:solidFill>
                <a:latin typeface="Calibri"/>
              </a:rPr>
              <a:t>.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311309"/>
            <a:ext cx="9279467" cy="49530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783E2-4C6A-F04D-AD26-4D7427EED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1524000"/>
            <a:ext cx="6019800" cy="45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828800"/>
            <a:ext cx="92032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numbers are used to determine need for preoperative transfusion, and for preoperative exchange transfusion (when performed)?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Transfusion: Desire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Hct</a:t>
            </a:r>
            <a:r>
              <a:rPr lang="en-US">
                <a:solidFill>
                  <a:srgbClr val="00FFFF"/>
                </a:solidFill>
                <a:latin typeface="Calibri"/>
              </a:rPr>
              <a:t> &gt; 30% but &lt; 35% [viscosity associated stasis]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Exchange Transfusion </a:t>
            </a:r>
          </a:p>
          <a:p>
            <a:pPr lvl="4"/>
            <a:r>
              <a:rPr lang="en-US">
                <a:solidFill>
                  <a:srgbClr val="FFC000"/>
                </a:solidFill>
                <a:latin typeface="Calibri"/>
              </a:rPr>
              <a:t>Major noncardiac surgery: target is </a:t>
            </a:r>
            <a:r>
              <a:rPr lang="en-US" err="1">
                <a:solidFill>
                  <a:srgbClr val="FFC000"/>
                </a:solidFill>
                <a:latin typeface="Calibri"/>
              </a:rPr>
              <a:t>HbS</a:t>
            </a:r>
            <a:r>
              <a:rPr lang="en-US">
                <a:solidFill>
                  <a:srgbClr val="FFC000"/>
                </a:solidFill>
                <a:latin typeface="Calibri"/>
              </a:rPr>
              <a:t> &lt; 30-40% </a:t>
            </a:r>
          </a:p>
          <a:p>
            <a:pPr lvl="4"/>
            <a:r>
              <a:rPr lang="en-US">
                <a:solidFill>
                  <a:srgbClr val="FFC000"/>
                </a:solidFill>
                <a:latin typeface="Calibri"/>
              </a:rPr>
              <a:t>Cardiac surgery with CPB: target is </a:t>
            </a:r>
            <a:r>
              <a:rPr lang="en-US" err="1">
                <a:solidFill>
                  <a:srgbClr val="FFC000"/>
                </a:solidFill>
                <a:latin typeface="Calibri"/>
              </a:rPr>
              <a:t>HbS</a:t>
            </a:r>
            <a:r>
              <a:rPr lang="en-US">
                <a:solidFill>
                  <a:srgbClr val="FFC000"/>
                </a:solidFill>
                <a:latin typeface="Calibri"/>
              </a:rPr>
              <a:t> &lt; 5%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Use buffy coat-free [“leukocyte depleted”] PRBCs to reduce incidence of alloimmunization (since remove leukocyte HLA-antigenic exposure)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152185"/>
            <a:ext cx="9127067" cy="4724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Can the surgeon use a tourniquet?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Yes, but increased incidence of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vaso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-occlusive crises postop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4CA85-BC40-FC1E-3164-A50BE41C5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00" y="3581400"/>
            <a:ext cx="3879402" cy="148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90A58-CFB3-735E-66FA-4B5724EDD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899" y="3581400"/>
            <a:ext cx="1360571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127067" cy="4724400"/>
          </a:xfrm>
        </p:spPr>
        <p:txBody>
          <a:bodyPr/>
          <a:lstStyle/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specific intraoperative considerations for anesthetic management of SS patients?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Hydration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Avoidance of hypoventilation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[i.e., use controlled V with GA]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Normothermia</a:t>
            </a: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Increased incidence of pulmonary hypertension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Chronic pain meds with tolerance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; benefits of perioperative regional anesthesia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Considerations related to end-organ dysfunction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[CNS, CV, pulmonary,        CKI, etc.]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81200"/>
            <a:ext cx="9127067" cy="4724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common operations performed in patients with SS disease?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Splenectomy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Cholecystectomy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Bilirubin stones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THA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Aseptic necrosis of femoral head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ENT Procedures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5629" y="1401465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A 25-year-old man with moderate Hemophilia A is scheduled to have an inguinal hernia repair. 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He has a history of bruising and hematomas.  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His past surgical history is remarkable for dental extractions under GA.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29E50-065A-284B-A1E7-55BB8F97DE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005" y="3352800"/>
            <a:ext cx="3200400" cy="22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76400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Hemophilia A, B, and C?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Hemophilia A = F VIII deficiency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X-linked recessive disorder [manifest in men and occasionally in homozygous women]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85% of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hemophilias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D2007-1655-8740-9E44-F60C36C71F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028700"/>
            <a:ext cx="1904836" cy="15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346368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Hemophilia B = deficient or defective F IX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X-linked recessive disorder [manifest in men and occasionally in homozygous women]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14% of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hemophilias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lvl="3"/>
            <a:r>
              <a:rPr lang="en-US">
                <a:latin typeface="Calibri"/>
              </a:rPr>
              <a:t>Is F IX vitamin K dependent?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Yes</a:t>
            </a:r>
          </a:p>
          <a:p>
            <a:pPr lvl="3"/>
            <a:r>
              <a:rPr lang="en-US" sz="2000">
                <a:latin typeface="Calibri"/>
              </a:rPr>
              <a:t>What are vitamin K dependent factors?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II, VII, </a:t>
            </a:r>
            <a:r>
              <a:rPr lang="en-US">
                <a:solidFill>
                  <a:srgbClr val="FFFF00"/>
                </a:solidFill>
                <a:latin typeface="Calibri"/>
              </a:rPr>
              <a:t>IX</a:t>
            </a:r>
            <a:r>
              <a:rPr lang="en-US">
                <a:solidFill>
                  <a:srgbClr val="00FFFF"/>
                </a:solidFill>
                <a:latin typeface="Calibri"/>
              </a:rPr>
              <a:t>, X, proteins S [inactivation of factors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Va</a:t>
            </a:r>
            <a:r>
              <a:rPr lang="en-US">
                <a:solidFill>
                  <a:srgbClr val="00FFFF"/>
                </a:solidFill>
                <a:latin typeface="Calibri"/>
              </a:rPr>
              <a:t>,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IXa</a:t>
            </a:r>
            <a:r>
              <a:rPr lang="en-US">
                <a:solidFill>
                  <a:srgbClr val="00FFFF"/>
                </a:solidFill>
                <a:latin typeface="Calibri"/>
              </a:rPr>
              <a:t> and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Xa</a:t>
            </a:r>
            <a:r>
              <a:rPr lang="en-US">
                <a:solidFill>
                  <a:srgbClr val="00FFFF"/>
                </a:solidFill>
                <a:latin typeface="Calibri"/>
              </a:rPr>
              <a:t>] and protein C [inactivation of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Va</a:t>
            </a:r>
            <a:r>
              <a:rPr lang="en-US">
                <a:solidFill>
                  <a:srgbClr val="00FFFF"/>
                </a:solidFill>
                <a:latin typeface="Calibri"/>
              </a:rPr>
              <a:t> and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VIIIa</a:t>
            </a:r>
            <a:r>
              <a:rPr lang="en-US">
                <a:solidFill>
                  <a:srgbClr val="00FFFF"/>
                </a:solidFill>
                <a:latin typeface="Calibri"/>
              </a:rPr>
              <a:t>]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2+7 = 9, not 10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Hemophilia C = F XI deficiency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Autosomal recessive disorder in Ashkenazi Jews [1% of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hemophilias</a:t>
            </a:r>
            <a:r>
              <a:rPr lang="en-US">
                <a:solidFill>
                  <a:srgbClr val="00FFFF"/>
                </a:solidFill>
                <a:latin typeface="Calibri"/>
              </a:rPr>
              <a:t>]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D2007-1655-8740-9E44-F60C36C71F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477" y="556846"/>
            <a:ext cx="1904836" cy="15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D55D-367B-9A15-C04D-A4C6525D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41E2-D8DA-C605-784A-1C7D1DC6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 dirty="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Calibri"/>
              </a:rPr>
              <a:t> SS Disease (Contrast Warning)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6D87-3767-B251-03E2-65C2D4F9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476" y="1522452"/>
            <a:ext cx="8862428" cy="3964459"/>
          </a:xfrm>
        </p:spPr>
        <p:txBody>
          <a:bodyPr/>
          <a:lstStyle/>
          <a:p>
            <a:endParaRPr lang="en-US" sz="2000" dirty="0">
              <a:solidFill>
                <a:srgbClr val="00FFFF"/>
              </a:solidFill>
              <a:highlight>
                <a:srgbClr val="0000FF"/>
              </a:highlight>
              <a:latin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28-year-old black man for ORIF R ankle fracture. PH SS disease with     multiple pain crises, pneumonia, acute chest syndrome, and transfusions.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Meds: oxycodone, hydroxyurea, folic acid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PSH: lap chole, T+A, I+D hip abscess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5’9”  71 kg  130/90 mm Hg  107 bpm  18 </a:t>
            </a:r>
            <a:r>
              <a:rPr lang="en-US" sz="2000" dirty="0" err="1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brpm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   36.8 </a:t>
            </a:r>
            <a:r>
              <a:rPr lang="en-US" sz="2000" baseline="30000" dirty="0" err="1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o</a:t>
            </a:r>
            <a:r>
              <a:rPr lang="en-US" sz="2000" dirty="0" err="1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C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 TM   98% [RA]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Anxious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Clear P/A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No m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RLE in cast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  <a:p>
            <a:pPr lvl="2"/>
            <a:r>
              <a:rPr lang="en-US" sz="2000" dirty="0" err="1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Hct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 24%  WBC 10K/mm</a:t>
            </a:r>
            <a:r>
              <a:rPr lang="en-US" sz="2000" baseline="30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3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  </a:t>
            </a:r>
            <a:r>
              <a:rPr lang="en-US" sz="2000" dirty="0" err="1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Plts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 215K/mm</a:t>
            </a:r>
            <a:r>
              <a:rPr lang="en-US" sz="2000" baseline="30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3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highlight>
                  <a:srgbClr val="0000FF"/>
                </a:highlight>
                <a:latin typeface="Calibri"/>
              </a:rPr>
              <a:t>  INR 1.0  Glucose 89 mg/dL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  <a:highlight>
                <a:srgbClr val="0000FF"/>
              </a:highlight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C852-FBC0-6A08-ED66-DFFB16F22FFE}"/>
              </a:ext>
            </a:extLst>
          </p:cNvPr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80372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Acquired Hemophilia A or B?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These are conditions with antibodies to factors VIII or IX due to either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(a)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transfusion related </a:t>
            </a:r>
            <a:r>
              <a:rPr lang="en-US">
                <a:solidFill>
                  <a:srgbClr val="00FFFF"/>
                </a:solidFill>
                <a:latin typeface="Calibri"/>
              </a:rPr>
              <a:t>development of circulating inhibitors            (polyclonal IgG antibodies) to factors VIII [30-40% of patients with Hemophilia A] or IX [3-5% of patients with Hemophilia B], or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(b) development of an 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autoimmune disease </a:t>
            </a:r>
            <a:r>
              <a:rPr lang="en-US">
                <a:solidFill>
                  <a:srgbClr val="00FFFF"/>
                </a:solidFill>
                <a:latin typeface="Calibri"/>
              </a:rPr>
              <a:t>manifest by IgG            antibodies to these factors.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B176D-2BF9-1345-AB1B-996F58702825}"/>
              </a:ext>
            </a:extLst>
          </p:cNvPr>
          <p:cNvSpPr txBox="1"/>
          <p:nvPr/>
        </p:nvSpPr>
        <p:spPr>
          <a:xfrm>
            <a:off x="-76200" y="7055078"/>
            <a:ext cx="72747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Polyclonal antibodies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pAbs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are 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tooltip="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antibodies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that are secreted by different 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tooltip="B ce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 cell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lineages within the body (whereas 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tooltip="Monoclonal 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monoclonal antibodies</a:t>
            </a:r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come from a single cell lineage)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8B399-E2C5-AC4C-9559-F8FD08C911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787205"/>
            <a:ext cx="4267200" cy="98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29F88-BDDB-8466-9626-83AF3B69B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670560"/>
            <a:ext cx="17145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are Acquired Hemophilia A or B diagnosed i.e., what is the test              called and how is it performed?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Hemophilia is first diagnosed by low factor levels. 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Then a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“mixing study”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is performed by mixing patient plasma with normal plasma to see if the mix shortens the PTT.  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In classic hemophilia, PTT is corrected.  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In acquired disease           [inhibitors], it is unchanged</a:t>
            </a:r>
            <a:r>
              <a:rPr lang="en-US">
                <a:solidFill>
                  <a:srgbClr val="FFFF00"/>
                </a:solidFill>
                <a:latin typeface="Calibri"/>
              </a:rPr>
              <a:t>.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036379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are Acquired Hemophilia A or B treated (prophylactically or therapeutically)?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Anti-inhibitor coagulant complex = </a:t>
            </a:r>
            <a:r>
              <a:rPr lang="en-US" sz="2000" b="1">
                <a:solidFill>
                  <a:srgbClr val="FF3B4D"/>
                </a:solidFill>
                <a:latin typeface="Calibri"/>
              </a:rPr>
              <a:t>F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actor </a:t>
            </a:r>
            <a:r>
              <a:rPr lang="en-US" sz="2000" b="1">
                <a:solidFill>
                  <a:srgbClr val="FF3B4D"/>
                </a:solidFill>
                <a:latin typeface="Calibri"/>
              </a:rPr>
              <a:t>E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ight </a:t>
            </a:r>
            <a:r>
              <a:rPr lang="en-US" sz="2000" b="1">
                <a:solidFill>
                  <a:srgbClr val="FF3B4D"/>
                </a:solidFill>
                <a:latin typeface="Calibri"/>
              </a:rPr>
              <a:t>I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nhibitor </a:t>
            </a:r>
            <a:r>
              <a:rPr lang="en-US" sz="2000" b="1">
                <a:solidFill>
                  <a:srgbClr val="FF3B4D"/>
                </a:solidFill>
                <a:latin typeface="Calibri"/>
              </a:rPr>
              <a:t>B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ypass </a:t>
            </a:r>
            <a:r>
              <a:rPr lang="en-US" sz="2000" b="1">
                <a:solidFill>
                  <a:srgbClr val="FF3B4D"/>
                </a:solidFill>
                <a:latin typeface="Calibri"/>
              </a:rPr>
              <a:t>A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ctivity (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FEIBA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)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Contains non-activated factors II, IX and X, and </a:t>
            </a:r>
            <a:r>
              <a:rPr lang="en-US" u="sng">
                <a:solidFill>
                  <a:srgbClr val="FFFF00"/>
                </a:solidFill>
                <a:latin typeface="Calibri"/>
              </a:rPr>
              <a:t>activated </a:t>
            </a:r>
            <a:r>
              <a:rPr lang="en-US" u="sng" err="1">
                <a:solidFill>
                  <a:srgbClr val="FFFF00"/>
                </a:solidFill>
                <a:latin typeface="Calibri"/>
              </a:rPr>
              <a:t>VIIa</a:t>
            </a:r>
            <a:r>
              <a:rPr lang="en-US">
                <a:solidFill>
                  <a:srgbClr val="FFFF00"/>
                </a:solidFill>
                <a:latin typeface="Calibri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</a:rPr>
              <a:t>=           activated prothrombin complex concentrate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“Bypasses” problematic step</a:t>
            </a:r>
            <a:r>
              <a:rPr lang="en-US">
                <a:solidFill>
                  <a:srgbClr val="00FFFF"/>
                </a:solidFill>
                <a:latin typeface="Calibri"/>
              </a:rPr>
              <a:t> = VIII or IX step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A43ABD2B-BAE5-344C-B0BB-0A21E67AA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85800"/>
            <a:ext cx="1905000" cy="1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036379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A43ABD2B-BAE5-344C-B0BB-0A21E67AA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524000"/>
            <a:ext cx="5791200" cy="47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1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Prothrombin Complex Concentrate</a:t>
            </a:r>
            <a:endParaRPr lang="en-US" sz="360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648200"/>
          </a:xfrm>
        </p:spPr>
        <p:txBody>
          <a:bodyPr/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2000">
                <a:latin typeface="Calibri"/>
                <a:cs typeface="Calibri"/>
              </a:rPr>
              <a:t>How does FEIBA differ from Prothrombin Complex Concentrate (PCC; </a:t>
            </a:r>
            <a:r>
              <a:rPr lang="en-US" sz="2000" err="1">
                <a:latin typeface="Calibri"/>
                <a:cs typeface="Calibri"/>
              </a:rPr>
              <a:t>KCentra</a:t>
            </a:r>
            <a:r>
              <a:rPr lang="en-US" sz="2000" b="1"/>
              <a:t>®</a:t>
            </a:r>
            <a:r>
              <a:rPr lang="en-US" sz="2000">
                <a:latin typeface="Calibri"/>
                <a:cs typeface="Calibri"/>
              </a:rPr>
              <a:t>)?</a:t>
            </a:r>
          </a:p>
          <a:p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PCC does not contain any </a:t>
            </a:r>
            <a:r>
              <a:rPr lang="en-US" sz="2000" u="sng">
                <a:solidFill>
                  <a:srgbClr val="FFFF00"/>
                </a:solidFill>
                <a:latin typeface="Calibri"/>
                <a:cs typeface="Calibri"/>
              </a:rPr>
              <a:t>activated</a:t>
            </a:r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 factors</a:t>
            </a: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II, VII, IX and X as well as proteins C and S = </a:t>
            </a:r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vitamin K dependent factors</a:t>
            </a:r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 – as well as heparin (avoid in patients with heparin sensitivity) </a:t>
            </a:r>
          </a:p>
          <a:p>
            <a:pPr lvl="1"/>
            <a:r>
              <a:rPr lang="en-US" sz="2000" u="sng">
                <a:solidFill>
                  <a:srgbClr val="00FFFF"/>
                </a:solidFill>
                <a:latin typeface="Calibri"/>
                <a:cs typeface="Calibri"/>
              </a:rPr>
              <a:t>Useful for Hemophilia B</a:t>
            </a:r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 [but NOT Hemophilia A] when pure F IX not available</a:t>
            </a: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Useful for low volume reversal of vitamin K deficient patients [e.g., patient on warfarin with increased ICP]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24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von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Willebrand’s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Disease (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vWD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)?</a:t>
            </a:r>
          </a:p>
          <a:p>
            <a:pPr lvl="2"/>
            <a:r>
              <a:rPr lang="en-US" sz="2000" err="1">
                <a:solidFill>
                  <a:srgbClr val="00FFFF"/>
                </a:solidFill>
                <a:latin typeface="Calibri"/>
              </a:rPr>
              <a:t>vWD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is due either to a quantitative or qualitative defect in plasma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              factor [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].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the major functions (2) of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?</a:t>
            </a:r>
          </a:p>
          <a:p>
            <a:pPr lvl="2"/>
            <a:r>
              <a:rPr lang="en-US" sz="1600">
                <a:solidFill>
                  <a:srgbClr val="00FFFF"/>
                </a:solidFill>
                <a:latin typeface="Calibri"/>
              </a:rPr>
              <a:t>(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1) Catalyzes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binding of platelets to sub-endothelium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and to other            platelets and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(2) Acts as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carrier for FVIII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, protecting it from proteolysis </a:t>
            </a:r>
            <a:r>
              <a:rPr lang="mr-IN" sz="2000">
                <a:solidFill>
                  <a:srgbClr val="00FFFF"/>
                </a:solidFill>
                <a:latin typeface="Calibri"/>
              </a:rPr>
              <a:t>–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allowing it                 to approximate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IXa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, leading to activation of X on the platelet surface.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coagulation-cascade-simpl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800600"/>
            <a:ext cx="1712252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BE6904C-197F-D128-B17A-4F84AE5AAB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568450"/>
            <a:ext cx="5694000" cy="46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36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90478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tests are abnormal in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vW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Disease?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Abnormal Platelet Function Assay (PFA)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Normal with Hemophilia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Abnormal PTT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[since without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, FVIII half-life decreases from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12 hours           to 2 hours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, leading to low FVIII concentration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]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Normal PT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[extrinsic pathway]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coagulation-cascade-simpl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200" y="3882192"/>
            <a:ext cx="2718507" cy="22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293236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are the types of </a:t>
            </a:r>
            <a:r>
              <a:rPr lang="en-US" sz="2000" err="1">
                <a:latin typeface="Calibri"/>
              </a:rPr>
              <a:t>vWD</a:t>
            </a:r>
            <a:r>
              <a:rPr lang="en-US" sz="2000">
                <a:latin typeface="Calibri"/>
              </a:rPr>
              <a:t> and how do they differ?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Types 1, 2, and 3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</a:rPr>
              <a:t>Type 1 [80% of </a:t>
            </a:r>
            <a:r>
              <a:rPr lang="en-US" err="1">
                <a:solidFill>
                  <a:srgbClr val="FFFF00"/>
                </a:solidFill>
                <a:latin typeface="Calibri"/>
              </a:rPr>
              <a:t>vWD</a:t>
            </a:r>
            <a:r>
              <a:rPr lang="en-US">
                <a:solidFill>
                  <a:srgbClr val="FFFF00"/>
                </a:solidFill>
                <a:latin typeface="Calibri"/>
              </a:rPr>
              <a:t>]</a:t>
            </a:r>
          </a:p>
          <a:p>
            <a:pPr lvl="4"/>
            <a:r>
              <a:rPr lang="en-US" u="sng">
                <a:solidFill>
                  <a:srgbClr val="00FFFF"/>
                </a:solidFill>
                <a:latin typeface="Calibri"/>
              </a:rPr>
              <a:t>Quantitative</a:t>
            </a:r>
            <a:r>
              <a:rPr lang="en-US">
                <a:solidFill>
                  <a:srgbClr val="00FFFF"/>
                </a:solidFill>
                <a:latin typeface="Calibri"/>
              </a:rPr>
              <a:t> decrease in plasma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>
                <a:solidFill>
                  <a:srgbClr val="00FFFF"/>
                </a:solidFill>
                <a:latin typeface="Calibri"/>
              </a:rPr>
              <a:t> levels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Spectrum of disease depending on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>
                <a:solidFill>
                  <a:srgbClr val="00FFFF"/>
                </a:solidFill>
                <a:latin typeface="Calibri"/>
              </a:rPr>
              <a:t> level [&lt; 25% w clinical                symptoms]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</a:rPr>
              <a:t>Improves with DDAVP [releases </a:t>
            </a:r>
            <a:r>
              <a:rPr lang="en-US" err="1">
                <a:solidFill>
                  <a:srgbClr val="FFFF00"/>
                </a:solidFill>
                <a:latin typeface="Calibri"/>
              </a:rPr>
              <a:t>vWF</a:t>
            </a:r>
            <a:r>
              <a:rPr lang="en-US">
                <a:solidFill>
                  <a:srgbClr val="FFFF00"/>
                </a:solidFill>
                <a:latin typeface="Calibri"/>
              </a:rPr>
              <a:t> from endothelium]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 2 [A [15%], B [5%], M, N]</a:t>
            </a:r>
          </a:p>
          <a:p>
            <a:pPr lvl="4"/>
            <a:r>
              <a:rPr lang="en-US" u="sng">
                <a:solidFill>
                  <a:srgbClr val="00FFFF"/>
                </a:solidFill>
                <a:latin typeface="Calibri"/>
              </a:rPr>
              <a:t>Qualitative</a:t>
            </a:r>
            <a:r>
              <a:rPr lang="en-US">
                <a:solidFill>
                  <a:srgbClr val="00FFFF"/>
                </a:solidFill>
                <a:latin typeface="Calibri"/>
              </a:rPr>
              <a:t> defect in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>
                <a:solidFill>
                  <a:srgbClr val="00FFFF"/>
                </a:solidFill>
                <a:latin typeface="Calibri"/>
              </a:rPr>
              <a:t> [absence of large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multimers</a:t>
            </a:r>
            <a:r>
              <a:rPr lang="en-US">
                <a:solidFill>
                  <a:srgbClr val="00FFFF"/>
                </a:solidFill>
                <a:latin typeface="Calibri"/>
              </a:rPr>
              <a:t>]</a:t>
            </a:r>
          </a:p>
          <a:p>
            <a:pPr lvl="4"/>
            <a:r>
              <a:rPr lang="en-US" u="sng">
                <a:solidFill>
                  <a:srgbClr val="00FFFF"/>
                </a:solidFill>
                <a:latin typeface="Calibri"/>
              </a:rPr>
              <a:t>DDAVP is usually ineffective in all type 2 </a:t>
            </a:r>
            <a:r>
              <a:rPr lang="en-US" u="sng" err="1">
                <a:solidFill>
                  <a:srgbClr val="00FFFF"/>
                </a:solidFill>
                <a:latin typeface="Calibri"/>
              </a:rPr>
              <a:t>vWD</a:t>
            </a:r>
            <a:r>
              <a:rPr lang="en-US">
                <a:solidFill>
                  <a:srgbClr val="00FFFF"/>
                </a:solidFill>
                <a:latin typeface="Calibri"/>
              </a:rPr>
              <a:t>.  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In type 2B, DDAVP results in pronounced thrombocytopenia.</a:t>
            </a:r>
          </a:p>
          <a:p>
            <a:pPr lvl="5"/>
            <a:r>
              <a:rPr lang="en-US">
                <a:solidFill>
                  <a:srgbClr val="00FFFF"/>
                </a:solidFill>
                <a:latin typeface="Calibri"/>
              </a:rPr>
              <a:t>A BOZO NO NO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 3: near absence of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>
                <a:solidFill>
                  <a:srgbClr val="00FFFF"/>
                </a:solidFill>
                <a:latin typeface="Calibri"/>
              </a:rPr>
              <a:t> (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quantitative</a:t>
            </a:r>
            <a:r>
              <a:rPr lang="en-US">
                <a:solidFill>
                  <a:srgbClr val="00FFFF"/>
                </a:solidFill>
                <a:latin typeface="Calibri"/>
              </a:rPr>
              <a:t> defect)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0CBB5-FC05-1BEE-2C03-7DF0CF958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85800"/>
            <a:ext cx="1282700" cy="12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1326" y="17526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the clinical manifestations of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vWD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Easy bruising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Epistaxis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Mucocutaneous bleeding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Menorrhagia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Rarely see hemarthroses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(internal bleeding) (&lt; 8% vs. universal – often                 spontaneously – with Hemophilia A)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D55D-367B-9A15-C04D-A4C6525D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41E2-D8DA-C605-784A-1C7D1DC6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845458" cy="9906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 dirty="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Calibri"/>
              </a:rPr>
              <a:t> SS Disease (Contrast Warning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6D87-3767-B251-03E2-65C2D4F9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86" y="1524000"/>
            <a:ext cx="8862428" cy="3964459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highlight>
                <a:srgbClr val="0000FF"/>
              </a:highlight>
              <a:latin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28-year-old black man for ORIF R ankle fracture. PH SS disease with     multiple pain crises, pneumonia, acute chest syndrome, and transfusions.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Meds: oxycodone, hydroxyurea, folic acid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PSH: lap chole, T+A, I+D hip abscess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5’9”  71 kg  130/90 mm Hg  107 bpm  18 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brpm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   36.8 </a:t>
            </a:r>
            <a:r>
              <a:rPr lang="en-US" sz="2000" baseline="30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o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C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 TM   98% [RA]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Anxious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Clear P/A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No m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RLE in cast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2"/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Hct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 24%  WBC 10K/mm</a:t>
            </a:r>
            <a:r>
              <a:rPr lang="en-US" sz="2000" baseline="30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3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  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Plts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 215K/mm</a:t>
            </a:r>
            <a:r>
              <a:rPr lang="en-US" sz="2000" baseline="30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3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/>
              </a:rPr>
              <a:t>  INR 1.0  Glucose 89 mg/dL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C852-FBC0-6A08-ED66-DFFB16F22FFE}"/>
              </a:ext>
            </a:extLst>
          </p:cNvPr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3843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are guidelines for DDAVP [desmopressin] prophylaxis for surgery             in patients with </a:t>
            </a:r>
            <a:r>
              <a:rPr lang="en-US" sz="2000" err="1">
                <a:latin typeface="Calibri"/>
              </a:rPr>
              <a:t>vWD</a:t>
            </a:r>
            <a:r>
              <a:rPr lang="en-US" sz="2000">
                <a:latin typeface="Calibri"/>
              </a:rPr>
              <a:t>?</a:t>
            </a:r>
          </a:p>
          <a:p>
            <a:pPr lvl="3"/>
            <a:r>
              <a:rPr lang="en-US">
                <a:latin typeface="Calibri"/>
              </a:rPr>
              <a:t>Who?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Effective for Type 1 disease 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Variably effective with Type 2A, 2M and 2N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vWD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Do not use DDAVP with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vWD</a:t>
            </a:r>
            <a:r>
              <a:rPr lang="en-US">
                <a:solidFill>
                  <a:srgbClr val="00FFFF"/>
                </a:solidFill>
                <a:latin typeface="Calibri"/>
              </a:rPr>
              <a:t> Type 2B [qualitative defect; see thrombocytopenia]</a:t>
            </a:r>
          </a:p>
          <a:p>
            <a:pPr lvl="3"/>
            <a:r>
              <a:rPr lang="en-US">
                <a:solidFill>
                  <a:srgbClr val="FFFFFF"/>
                </a:solidFill>
                <a:latin typeface="Calibri"/>
              </a:rPr>
              <a:t>What is the dose?</a:t>
            </a:r>
          </a:p>
          <a:p>
            <a:pPr lvl="4"/>
            <a:r>
              <a:rPr lang="en-US" u="sng">
                <a:solidFill>
                  <a:srgbClr val="00FFFF"/>
                </a:solidFill>
                <a:latin typeface="Calibri"/>
              </a:rPr>
              <a:t>0.3 </a:t>
            </a:r>
            <a:r>
              <a:rPr lang="en-US" u="sng" err="1">
                <a:solidFill>
                  <a:srgbClr val="00FFFF"/>
                </a:solidFill>
                <a:latin typeface="Calibri"/>
              </a:rPr>
              <a:t>ug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/kg IV q12; 1</a:t>
            </a:r>
            <a:r>
              <a:rPr lang="en-US" u="sng" baseline="30000">
                <a:solidFill>
                  <a:srgbClr val="00FFFF"/>
                </a:solidFill>
                <a:latin typeface="Calibri"/>
              </a:rPr>
              <a:t>st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 dose 30-60 minutes prior to incision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Effect is limited to 12-24 hours</a:t>
            </a:r>
          </a:p>
          <a:p>
            <a:pPr lvl="4"/>
            <a:r>
              <a:rPr lang="en-US" err="1">
                <a:solidFill>
                  <a:srgbClr val="00FFFF"/>
                </a:solidFill>
                <a:latin typeface="Calibri"/>
              </a:rPr>
              <a:t>Tachyphylaxis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526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When is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FVIII concentrate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[containing 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vWF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-FVIII complex] 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needed in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vWD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In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Type 2 and 3 disease, and severe Type 1 disease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[&lt; 25% of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antigen] 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</a:rPr>
              <a:t>All major surgery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NB: Once bleeding is controlled, only a single dose of FVIII concentrate is required due to long half life of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-VIII complex.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When is 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Novoseven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(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rFVIIa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) </a:t>
            </a:r>
            <a:r>
              <a:rPr lang="en-US" sz="2000">
                <a:latin typeface="Calibri"/>
              </a:rPr>
              <a:t>needed in VWD?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Some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type 3 </a:t>
            </a:r>
            <a:r>
              <a:rPr lang="en-US" sz="2000" u="sng" err="1">
                <a:solidFill>
                  <a:srgbClr val="00FFFF"/>
                </a:solidFill>
                <a:latin typeface="Calibri"/>
              </a:rPr>
              <a:t>vWD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 patients who develop antibodies to </a:t>
            </a:r>
            <a:r>
              <a:rPr lang="en-US" sz="2000" u="sng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, require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rFVIIa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Bypasses VIII effect</a:t>
            </a:r>
          </a:p>
          <a:p>
            <a:pPr lvl="3"/>
            <a:r>
              <a:rPr lang="en-US" err="1">
                <a:solidFill>
                  <a:srgbClr val="00FFFF"/>
                </a:solidFill>
                <a:latin typeface="Calibri"/>
              </a:rPr>
              <a:t>Novoseven</a:t>
            </a:r>
            <a:r>
              <a:rPr lang="en-US">
                <a:solidFill>
                  <a:srgbClr val="00FFFF"/>
                </a:solidFill>
                <a:latin typeface="Calibri"/>
              </a:rPr>
              <a:t> (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rFVIIa</a:t>
            </a:r>
            <a:r>
              <a:rPr lang="en-US">
                <a:solidFill>
                  <a:srgbClr val="00FFFF"/>
                </a:solidFill>
                <a:latin typeface="Calibri"/>
              </a:rPr>
              <a:t>) is sufficiently different from human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FVIIa</a:t>
            </a:r>
            <a:r>
              <a:rPr lang="en-US">
                <a:solidFill>
                  <a:srgbClr val="00FFFF"/>
                </a:solidFill>
                <a:latin typeface="Calibri"/>
              </a:rPr>
              <a:t> that patient antibodies are unlikely to develop to it. 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828800"/>
            <a:ext cx="9279467" cy="4800600"/>
          </a:xfrm>
        </p:spPr>
        <p:txBody>
          <a:bodyPr/>
          <a:lstStyle/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Summary of </a:t>
            </a:r>
            <a:r>
              <a:rPr lang="en-US" sz="2000" u="sng" err="1">
                <a:solidFill>
                  <a:srgbClr val="FFFF00"/>
                </a:solidFill>
                <a:latin typeface="Calibri"/>
              </a:rPr>
              <a:t>vW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 Disease : Preoperative Treatment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 1 Disease [Quantitative Defect]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DDAVP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FVIII concentrate with severe disease and/or major surgery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 2 Disease [Qualitative Defect]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FVIII concentrate and DDAVP with 2A, 2M, 2N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vWD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Avoid DDAVP with 2B Disease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 3 Disease [No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>
                <a:solidFill>
                  <a:srgbClr val="00FFFF"/>
                </a:solidFill>
                <a:latin typeface="Calibri"/>
              </a:rPr>
              <a:t> antigen and very low FVIII]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FVIII concentrate</a:t>
            </a:r>
          </a:p>
          <a:p>
            <a:pPr lvl="4"/>
            <a:r>
              <a:rPr lang="en-US" err="1">
                <a:solidFill>
                  <a:srgbClr val="00FFFF"/>
                </a:solidFill>
                <a:latin typeface="Calibri"/>
              </a:rPr>
              <a:t>rFVIIa</a:t>
            </a:r>
            <a:r>
              <a:rPr lang="en-US">
                <a:solidFill>
                  <a:srgbClr val="00FFFF"/>
                </a:solidFill>
                <a:latin typeface="Calibri"/>
              </a:rPr>
              <a:t> if antibodies to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65785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Where is FVIII synthesized?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Vascular endothelium especially liver and pulmonary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Where is </a:t>
            </a:r>
            <a:r>
              <a:rPr lang="en-US" sz="2000" err="1">
                <a:latin typeface="Calibri"/>
              </a:rPr>
              <a:t>vWF</a:t>
            </a:r>
            <a:r>
              <a:rPr lang="en-US" sz="2000">
                <a:latin typeface="Calibri"/>
              </a:rPr>
              <a:t> synthesized?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Vascular endothelium, megakaryocytes (BM), connective tissue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B591-FEF3-7C4C-A179-C118C55478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652" y="4267200"/>
            <a:ext cx="2118696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is the diagnosis of Hemophilia made?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By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measurement of factor levels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.  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For Hemophilia A, it is necessary to measure the 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vWF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level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Distinguishes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vWD</a:t>
            </a:r>
            <a:r>
              <a:rPr lang="en-US">
                <a:solidFill>
                  <a:srgbClr val="00FFFF"/>
                </a:solidFill>
                <a:latin typeface="Calibri"/>
              </a:rPr>
              <a:t> from hemophilia (also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abn</a:t>
            </a:r>
            <a:r>
              <a:rPr lang="en-US">
                <a:solidFill>
                  <a:srgbClr val="00FFFF"/>
                </a:solidFill>
                <a:latin typeface="Calibri"/>
              </a:rPr>
              <a:t> PFA), since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vWD</a:t>
            </a:r>
            <a:r>
              <a:rPr lang="en-US">
                <a:solidFill>
                  <a:srgbClr val="00FFFF"/>
                </a:solidFill>
                <a:latin typeface="Calibri"/>
              </a:rPr>
              <a:t> is        associated with low FVIII levels as well.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is severity of Hemophilia A categorized?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Severe: FVIII level &lt; 1% of normal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spontaneous bleeds including IC bleeds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Moderate:</a:t>
            </a:r>
            <a:r>
              <a:rPr lang="en-US" sz="200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FVIII level 1-5% of normal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trauma related bleeds including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hemarthroses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and deep skeletal muscle bleeds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Mild:</a:t>
            </a:r>
            <a:r>
              <a:rPr lang="en-US" sz="200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FVIII level 5-40% of normal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excessive bleeding only with major             trauma or surgery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828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desired levels of FVIII and FIX for surgery [as % of normal]?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100%</a:t>
            </a: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A screenshot of a table&#10;&#10;Description automatically generated">
            <a:extLst>
              <a:ext uri="{FF2B5EF4-FFF2-40B4-BE49-F238E27FC236}">
                <a16:creationId xmlns:a16="http://schemas.microsoft.com/office/drawing/2014/main" id="{C7CC5A0F-18D0-4873-A5F4-4A1AE45C71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153688"/>
            <a:ext cx="7772400" cy="21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828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can VIII and IX be replaced except by recombinant factor         concentrates (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rFVIII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and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rFIX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)?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FFP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0.5 IU/ml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Cryoprecipitate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: contains </a:t>
            </a:r>
            <a:r>
              <a:rPr lang="en-US" sz="2000" u="sng" err="1">
                <a:solidFill>
                  <a:srgbClr val="FFFF00"/>
                </a:solidFill>
                <a:latin typeface="Calibri"/>
              </a:rPr>
              <a:t>vWF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, VIII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, XIII and fibrinogen;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does NOT            contain IX.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Hence,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can be used for Hemophilia A, not B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.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Prothrombin Complex Concentrate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: contains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IX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[20-30 IU/ml], II and X                   [and sometimes VII] </a:t>
            </a:r>
            <a:r>
              <a:rPr lang="mr-IN" sz="2000">
                <a:solidFill>
                  <a:srgbClr val="00FFFF"/>
                </a:solidFill>
                <a:latin typeface="Calibri"/>
              </a:rPr>
              <a:t>–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but not VIII (or 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vWF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).  Hence,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can be used for Hemophilia B, not A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.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 It is mostly used to reverse vitamin K dependent clotting  deficiencies (II, IX, X, VII).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All of these entities have some infectious potential [versus recombinant concentrates].</a:t>
            </a:r>
          </a:p>
          <a:p>
            <a:pPr lvl="2"/>
            <a:r>
              <a:rPr lang="en-US" sz="2000">
                <a:solidFill>
                  <a:srgbClr val="FFC000"/>
                </a:solidFill>
                <a:latin typeface="Calibri"/>
              </a:rPr>
              <a:t>NB: Use of antifibrinolytics (EACA or TXA) is of value in surgery with </a:t>
            </a:r>
            <a:r>
              <a:rPr lang="en-US" sz="2000" err="1">
                <a:solidFill>
                  <a:srgbClr val="FFC000"/>
                </a:solidFill>
                <a:latin typeface="Calibri"/>
              </a:rPr>
              <a:t>vWD</a:t>
            </a:r>
            <a:r>
              <a:rPr lang="en-US" sz="2000">
                <a:solidFill>
                  <a:srgbClr val="FFC000"/>
                </a:solidFill>
                <a:latin typeface="Calibri"/>
              </a:rPr>
              <a:t>                   and hemophilia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89953"/>
            <a:ext cx="92794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Other than usual data, what preoperative information [including labs] do you desire for our patient with Hemophilia A?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H/o HIV, hepatitis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FVIII level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(don’t need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level since you know he’s got Hemophilia A)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FVIII inhibitor [antibody] level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30% of patients with severe hemophilia A develop alloantibodies           [and 3-5% of hemophilia B patients]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Low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ab</a:t>
            </a:r>
            <a:r>
              <a:rPr lang="en-US">
                <a:solidFill>
                  <a:srgbClr val="00FFFF"/>
                </a:solidFill>
                <a:latin typeface="Calibri"/>
              </a:rPr>
              <a:t> titers may be overcome with additional FVIII concentrate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With high ab titers, use of bypass drugs is indicated</a:t>
            </a:r>
          </a:p>
          <a:p>
            <a:pPr lvl="5"/>
            <a:r>
              <a:rPr lang="en-US" err="1">
                <a:solidFill>
                  <a:srgbClr val="00FFFF"/>
                </a:solidFill>
                <a:latin typeface="Calibri"/>
              </a:rPr>
              <a:t>rFVIIa</a:t>
            </a:r>
            <a:r>
              <a:rPr lang="en-US">
                <a:solidFill>
                  <a:srgbClr val="00FFFF"/>
                </a:solidFill>
                <a:latin typeface="Calibri"/>
              </a:rPr>
              <a:t> (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Novoseven</a:t>
            </a:r>
            <a:r>
              <a:rPr lang="en-US">
                <a:solidFill>
                  <a:srgbClr val="00FFFF"/>
                </a:solidFill>
                <a:latin typeface="Calibri"/>
              </a:rPr>
              <a:t>)</a:t>
            </a:r>
          </a:p>
          <a:p>
            <a:pPr lvl="5"/>
            <a:r>
              <a:rPr lang="en-US">
                <a:solidFill>
                  <a:srgbClr val="FFFF00"/>
                </a:solidFill>
                <a:latin typeface="Calibri"/>
              </a:rPr>
              <a:t>Anti-inhibitor coagulant complex = Factor VIII inhibitor          bypass activity (FEIBA)</a:t>
            </a:r>
            <a:endParaRPr lang="en-US">
              <a:solidFill>
                <a:srgbClr val="00FFFF"/>
              </a:solidFill>
              <a:latin typeface="Calibri"/>
            </a:endParaRPr>
          </a:p>
          <a:p>
            <a:pPr lvl="3"/>
            <a:endParaRPr lang="en-US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20574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is the preoperative role for DDAVP in patients with Hemophilia A?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Increases [FVIII] by 2-4 x in patients with mild disease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Repeated doses produce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tachyphylaxis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due to depletion of endogenous stores of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, and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should not be given for more than 3 days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0.3 ug/kg IV q12;  1</a:t>
            </a:r>
            <a:r>
              <a:rPr lang="en-US" sz="2000" baseline="30000">
                <a:solidFill>
                  <a:srgbClr val="00FFFF"/>
                </a:solidFill>
                <a:latin typeface="Calibri"/>
              </a:rPr>
              <a:t>st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dose 30-60 min &lt; incision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the half-life of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-FVIII?  FIX?</a:t>
            </a:r>
          </a:p>
          <a:p>
            <a:pPr lvl="2"/>
            <a:r>
              <a:rPr lang="en-US" sz="2000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-FVIII </a:t>
            </a:r>
            <a:r>
              <a:rPr lang="mr-IN" sz="2000">
                <a:solidFill>
                  <a:srgbClr val="00FFFF"/>
                </a:solidFill>
                <a:latin typeface="Calibri"/>
              </a:rPr>
              <a:t>–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12 hours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FIX </a:t>
            </a:r>
            <a:r>
              <a:rPr lang="mr-IN" sz="2000">
                <a:solidFill>
                  <a:srgbClr val="00FFFF"/>
                </a:solidFill>
                <a:latin typeface="Calibri"/>
              </a:rPr>
              <a:t>–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24 hours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is the patient’s FVIII (moderate disease*) corrected preoperatively?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1 hour prior to surgery, a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loading dose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of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rFVIII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concentrate is         administered to raise serum FVIII levels to 100%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Half-life of FVIII is 12 hours, so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q8-12 hour dosing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is indicated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Continued infusions for up to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2 weeks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are necessary to prevent postop bleeding.  Hence, it is important to </a:t>
            </a:r>
            <a:r>
              <a:rPr lang="en-US" sz="2000" u="sng">
                <a:solidFill>
                  <a:srgbClr val="FFFF00"/>
                </a:solidFill>
                <a:latin typeface="Calibri"/>
              </a:rPr>
              <a:t>confirm availability of factor supplementation for days after surgery.</a:t>
            </a:r>
          </a:p>
          <a:p>
            <a:pPr lvl="2"/>
            <a:endParaRPr lang="en-US" sz="2000">
              <a:solidFill>
                <a:srgbClr val="FFFF00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* If he had only mild disease (5-40% FVIII activity), consider DDVAP alone.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6408" y="1807464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is SS disease?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</a:rPr>
              <a:t>Autosomal recessive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hemoglobinopathy caused by a single point              mutation in the beta-globin gene (the hemoglobin molecule consists of 2 alpha and  2 beta subunits) resulting in the substitution of valine for glutamic acid, and thereby of deformed, sickle-shaped erythrocytes under specific circumstances</a:t>
            </a:r>
          </a:p>
          <a:p>
            <a:pPr lvl="2"/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How do you make the diagnosis of SS disease?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Hemoglobin electrophoresis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Will also provide %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HbS</a:t>
            </a:r>
            <a:r>
              <a:rPr lang="en-US">
                <a:solidFill>
                  <a:srgbClr val="00FFFF"/>
                </a:solidFill>
                <a:latin typeface="Calibri"/>
              </a:rPr>
              <a:t>; desire preoperatively: correlates with        severity of disease </a:t>
            </a:r>
          </a:p>
          <a:p>
            <a:pPr lvl="3"/>
            <a:endParaRPr lang="en-US" sz="16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4FD0B-FAD5-5555-1E5B-3729558546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816" y="916911"/>
            <a:ext cx="1492250" cy="12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67418"/>
            <a:ext cx="9355667" cy="4839447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How is the loading dose calculated?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Desired amount = amount needed to increase level to 100%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1 U FVIII activity is defined as the amount of factor VIII in 1 ml of normal         plasma (i.e. IU/ml)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So, amount of FVIII in circulation = (plasma volume) (Fraction FVIII activity)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Hence,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desired amount of FVIII =                                                                                   (plasma volume) (1) – (plasma volume)(Fraction FVIII activity) =                                       (plasma volume) (1 – Fraction FVIII activity)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But, plasma volume = (blood volume) (1 –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Hct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),                                                       since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Hct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= volume RBCs/blood volume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Hence, desired amount =                                                                                              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(65 or 75 ml/kg)(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wt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in kg) (1 </a:t>
            </a:r>
            <a:r>
              <a:rPr lang="mr-IN" sz="20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err="1">
                <a:solidFill>
                  <a:srgbClr val="FFFF00"/>
                </a:solidFill>
                <a:latin typeface="Calibri"/>
              </a:rPr>
              <a:t>Hct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) (1</a:t>
            </a:r>
            <a:r>
              <a:rPr lang="mr-IN" sz="20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Fraction FVIII activity)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2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For example: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70 kg man with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Hct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40% with 5% FVIII activity requires: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(75 ml/kg) (70 kg) (1 -.40)(1 </a:t>
            </a:r>
            <a:r>
              <a:rPr lang="mr-IN" sz="2000">
                <a:solidFill>
                  <a:srgbClr val="00FFFF"/>
                </a:solidFill>
                <a:latin typeface="Calibri"/>
              </a:rPr>
              <a:t>–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0.05) = 2993 U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Is regional anesthesia contraindicated?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Hemophilia is a relative contraindication to regional anesthesia, but it             has been safely performed in patients with normal serum FVIII activity.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If intraoperative transfusion becomes necessary, are there specific        concerns in patient with hemophilia?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Transfusion of PRBCs may dilute serum FVIII levels and necessitate   additional FVIII administration (as well as other products as needed).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86E97-F45D-7CAF-002B-950C4A609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38200"/>
            <a:ext cx="2133600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61-year-old female admitted after an MVA.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Presented to ER with cardiac tamponade associated with a left atrial tear.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Underwent successful repair of left atrium on CPB.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8 days later developed L iliac DVT and associated pulmonary embolism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Due to associated Type B aortic dissection, unfractionated heparin (UFH) treatment was started.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6 days later platelet count declined to 10,000/mm</a:t>
            </a:r>
            <a:r>
              <a:rPr lang="en-US" sz="2000" baseline="3000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associated with               elevated D-dimer levels [fibrin degradation products], with diagnosis of          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HIT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[heparin-induced thrombocytopenia; later confirmed by antigen and functional assays].  </a:t>
            </a: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UFH was stopped and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argatroban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[direct thrombin inhibitor] was started, followed by warfarin for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HITT 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[HIT associated with thrombosis].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0C0D-C46E-E5BE-F8D1-A30C0253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9A87-B5FF-9295-EEDD-B8333A9B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300F-F9D6-FB22-A0B8-B8CA439A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are the two types of direct acting anticoagulants (DOACs)?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Thrombin (FII) inhibitors and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Xa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inhibitors (II 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 pitchFamily="2" charset="2"/>
              </a:rPr>
              <a:t>--&gt;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 pitchFamily="2" charset="2"/>
              </a:rPr>
              <a:t>IIa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 pitchFamily="2" charset="2"/>
              </a:rPr>
              <a:t>)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 pitchFamily="2" charset="2"/>
            </a:endParaRPr>
          </a:p>
          <a:p>
            <a:pPr lvl="2"/>
            <a:r>
              <a:rPr lang="en-US" sz="2000">
                <a:latin typeface="Calibri"/>
                <a:sym typeface="Wingdings" pitchFamily="2" charset="2"/>
              </a:rPr>
              <a:t>What are examples of each class, uses, monitoring methods, and reversal agents?</a:t>
            </a:r>
            <a:endParaRPr lang="en-US" sz="2000">
              <a:latin typeface="Calibri"/>
            </a:endParaRPr>
          </a:p>
          <a:p>
            <a:pPr marL="1828800" lvl="4" indent="0">
              <a:buNone/>
            </a:pPr>
            <a:endParaRPr lang="en-US" sz="16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643D-20C6-BE40-0B41-4BE055ED2830}"/>
              </a:ext>
            </a:extLst>
          </p:cNvPr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diagram of a path&#10;&#10;Description automatically generated">
            <a:extLst>
              <a:ext uri="{FF2B5EF4-FFF2-40B4-BE49-F238E27FC236}">
                <a16:creationId xmlns:a16="http://schemas.microsoft.com/office/drawing/2014/main" id="{810EB0B6-9263-F73E-29D3-1741AB859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048000"/>
            <a:ext cx="2927668" cy="24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5990-C1CF-C746-B223-ADB8BA2A4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4356-4B78-8B72-7DA2-FE1D1EFC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36DD-0CEA-3A31-DE3D-CAA8A525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Thrombin Inhibitors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Types</a:t>
            </a:r>
          </a:p>
          <a:p>
            <a:pPr lvl="4"/>
            <a:r>
              <a:rPr lang="en-US" err="1">
                <a:solidFill>
                  <a:srgbClr val="FFFF00"/>
                </a:solidFill>
                <a:latin typeface="Calibri"/>
              </a:rPr>
              <a:t>Argatroban</a:t>
            </a:r>
            <a:r>
              <a:rPr lang="en-US">
                <a:solidFill>
                  <a:srgbClr val="00FFFF"/>
                </a:solidFill>
                <a:latin typeface="Calibri"/>
              </a:rPr>
              <a:t>: IV; avoid with liver failure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</a:rPr>
              <a:t>Bivalirudin</a:t>
            </a:r>
            <a:r>
              <a:rPr lang="en-US">
                <a:solidFill>
                  <a:srgbClr val="00FFFF"/>
                </a:solidFill>
                <a:latin typeface="Calibri"/>
              </a:rPr>
              <a:t>: IV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</a:rPr>
              <a:t>Dabigatran</a:t>
            </a:r>
            <a:r>
              <a:rPr lang="en-US">
                <a:solidFill>
                  <a:srgbClr val="00FFFF"/>
                </a:solidFill>
                <a:latin typeface="Calibri"/>
              </a:rPr>
              <a:t>: PO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HIT/HITT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Use bivalirudin for anticoagulation for CPB in HIT/T patient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No Reversal Agents x +reversal agent for dabigatran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PTT/anti-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IIa</a:t>
            </a:r>
            <a:r>
              <a:rPr lang="en-US">
                <a:solidFill>
                  <a:srgbClr val="00FFFF"/>
                </a:solidFill>
                <a:latin typeface="Calibri"/>
              </a:rPr>
              <a:t> assay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22645-C9BF-31EF-08AB-489AC7D327E2}"/>
              </a:ext>
            </a:extLst>
          </p:cNvPr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EB76-F65E-790C-8A81-748F26742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9275-2243-9487-B19E-908C2E34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6777-6345-C855-970D-8B7D5E9B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 err="1">
                <a:solidFill>
                  <a:srgbClr val="FFFF00"/>
                </a:solidFill>
                <a:latin typeface="Calibri"/>
              </a:rPr>
              <a:t>Xa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Inhibitors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Types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</a:rPr>
              <a:t>Apixaban (Eliquis)</a:t>
            </a:r>
            <a:r>
              <a:rPr lang="en-US">
                <a:solidFill>
                  <a:srgbClr val="00FFFF"/>
                </a:solidFill>
                <a:latin typeface="Calibri"/>
              </a:rPr>
              <a:t>: PO; avoid with renal failure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</a:rPr>
              <a:t>Rivaroxaban (Xarelto)</a:t>
            </a:r>
            <a:r>
              <a:rPr lang="en-US">
                <a:solidFill>
                  <a:srgbClr val="00FFFF"/>
                </a:solidFill>
                <a:latin typeface="Calibri"/>
              </a:rPr>
              <a:t>: PO 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</a:rPr>
              <a:t>Fondaparinux (</a:t>
            </a:r>
            <a:r>
              <a:rPr lang="en-US" err="1">
                <a:solidFill>
                  <a:srgbClr val="FFFF00"/>
                </a:solidFill>
                <a:latin typeface="Calibri"/>
              </a:rPr>
              <a:t>Arixtra</a:t>
            </a:r>
            <a:r>
              <a:rPr lang="en-US">
                <a:solidFill>
                  <a:srgbClr val="FFFF00"/>
                </a:solidFill>
                <a:latin typeface="Calibri"/>
              </a:rPr>
              <a:t>)</a:t>
            </a:r>
            <a:r>
              <a:rPr lang="en-US">
                <a:solidFill>
                  <a:srgbClr val="00FFFF"/>
                </a:solidFill>
                <a:latin typeface="Calibri"/>
              </a:rPr>
              <a:t>: IV/SC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DVT/PE/AF/HIT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Reversal agent +apixaban and rivaroxaban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Anti-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Xa</a:t>
            </a:r>
            <a:r>
              <a:rPr lang="en-US">
                <a:solidFill>
                  <a:srgbClr val="00FFFF"/>
                </a:solidFill>
                <a:latin typeface="Calibri"/>
              </a:rPr>
              <a:t> assay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43019-2B79-B01D-D6D0-F9EEAD3CAE66}"/>
              </a:ext>
            </a:extLst>
          </p:cNvPr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828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HIT type 1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: “nonimmune” HIT?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Modest decrease in platelet count during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first day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of treatment with UFH due to direct drug effect: heparin binding to platelets with shortening of platelet lifespan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Clinically insignificant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HIT type 2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: “immune-mediated” HIT?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Clinical syndrome occurring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5-10 days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after heparin exposure due to development of IgG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antibodies to heparin-platelet factor 4 complex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with resulting platelet activation.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Minority can be associated with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HITT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due to venous and/or arterial thrombotic events [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untreated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HITT is associated with a 6% DAILY risk                   of life-threatening thrombosis]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064871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Can HIT occur with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Lovenox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(enoxaparin)?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Yes, but it is much more common with UFH, especially bovine.</a:t>
            </a:r>
          </a:p>
          <a:p>
            <a:pPr lvl="2"/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Can patients with Type 1 HIT receive enoxaparin?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Only if their plasma does not aggregate platelets in the presence of enoxaparin.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% of patients with anti-PF4-heparin antibodies develop clinical HIT with thromboses (HITT)?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&lt; 10%</a:t>
            </a: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812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the 4Ts scoring system for HIT?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Differentiates HIT from other causes of thrombocytopenia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Diagnostic system for HIT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based on the level of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Thrombocytopenia [</a:t>
            </a:r>
            <a:r>
              <a:rPr lang="en-US" u="sng">
                <a:solidFill>
                  <a:srgbClr val="00FFFF"/>
                </a:solidFill>
                <a:latin typeface="Calibri"/>
              </a:rPr>
              <a:t>% decrease</a:t>
            </a:r>
            <a:r>
              <a:rPr lang="en-US">
                <a:solidFill>
                  <a:srgbClr val="00FFFF"/>
                </a:solidFill>
                <a:latin typeface="Calibri"/>
              </a:rPr>
              <a:t>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Timing of platelet decrease relative to heparin exposure*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Thrombosis: new or recurrent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Thrombocytopenia: presence of other causes</a:t>
            </a:r>
          </a:p>
          <a:p>
            <a:pPr lvl="3"/>
            <a:endParaRPr lang="en-US">
              <a:solidFill>
                <a:srgbClr val="00FFFF"/>
              </a:solidFill>
              <a:latin typeface="Calibri"/>
            </a:endParaRPr>
          </a:p>
          <a:p>
            <a:pPr marL="1371600" lvl="3" indent="0">
              <a:buNone/>
            </a:pPr>
            <a:endParaRPr lang="en-US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219200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How does the </a:t>
            </a:r>
            <a:r>
              <a:rPr lang="en-US" sz="2000" err="1">
                <a:latin typeface="Calibri"/>
              </a:rPr>
              <a:t>oxyhemoglobin</a:t>
            </a:r>
            <a:r>
              <a:rPr lang="en-US" sz="2000">
                <a:latin typeface="Calibri"/>
              </a:rPr>
              <a:t> dissociation curve for </a:t>
            </a:r>
            <a:r>
              <a:rPr lang="en-US" sz="2000" err="1">
                <a:latin typeface="Calibri"/>
              </a:rPr>
              <a:t>HbS</a:t>
            </a:r>
            <a:r>
              <a:rPr lang="en-US" sz="2000">
                <a:latin typeface="Calibri"/>
              </a:rPr>
              <a:t> compare with   </a:t>
            </a:r>
            <a:r>
              <a:rPr lang="en-US" sz="2000" err="1">
                <a:latin typeface="Calibri"/>
              </a:rPr>
              <a:t>HbA</a:t>
            </a:r>
            <a:r>
              <a:rPr lang="en-US" sz="2000"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R shifted [i.e.,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HbS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has less affinity for oxygen]</a:t>
            </a:r>
          </a:p>
          <a:p>
            <a:pPr lvl="2"/>
            <a:r>
              <a:rPr lang="en-US" sz="2000">
                <a:latin typeface="Calibri"/>
              </a:rPr>
              <a:t>What is the P50 of </a:t>
            </a:r>
            <a:r>
              <a:rPr lang="en-US" sz="2000" err="1">
                <a:latin typeface="Calibri"/>
              </a:rPr>
              <a:t>HbA</a:t>
            </a:r>
            <a:r>
              <a:rPr lang="en-US" sz="2000"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26.7 mm Hg</a:t>
            </a:r>
          </a:p>
          <a:p>
            <a:pPr lvl="2"/>
            <a:r>
              <a:rPr lang="en-US" sz="2000">
                <a:latin typeface="Calibri"/>
              </a:rPr>
              <a:t>What is the P50 of </a:t>
            </a:r>
            <a:r>
              <a:rPr lang="en-US" sz="2000" err="1">
                <a:latin typeface="Calibri"/>
              </a:rPr>
              <a:t>HbS</a:t>
            </a:r>
            <a:r>
              <a:rPr lang="en-US" sz="2000"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31 mm Hg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diagram of a normal and normal curve&#10;&#10;Description automatically generated with medium confidence">
            <a:extLst>
              <a:ext uri="{FF2B5EF4-FFF2-40B4-BE49-F238E27FC236}">
                <a16:creationId xmlns:a16="http://schemas.microsoft.com/office/drawing/2014/main" id="{8EAD04B5-FDF6-A4F6-05F7-5FA50637F5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920" y="3346704"/>
            <a:ext cx="2515041" cy="26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</a:rPr>
              <a:t>&lt;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3 points: low probability HIT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4-5 points: intermediate probability HIT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6-8 points: high probability HIT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21295-1334-6443-B4E4-08BBAA6D1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555124"/>
            <a:ext cx="2720428" cy="3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812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“Usual” type 2 HIT occurs between 5-10 days* after heparin exposure.         What are HIT variants on this theme?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“Acute” type 2 HIT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occurs rapidly when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heparin is restarted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within                          20 days of previous therapy. 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Due to presence of HIT antibodies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Diaphoresis, tachycardia, hypertension, SOB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High incidence of thrombotic events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“Early onset” type 2 HIT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appears &lt; 5 days in patients </a:t>
            </a:r>
            <a:r>
              <a:rPr lang="en-US" sz="2000" u="sng">
                <a:solidFill>
                  <a:srgbClr val="00FFFF"/>
                </a:solidFill>
                <a:latin typeface="Calibri"/>
              </a:rPr>
              <a:t>previously exposed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           to heparin within previous 3 months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“Late onset” type 2 HIT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appears after heparin has been discontinued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897512"/>
            <a:ext cx="9279467" cy="45720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the sensitivity and specificity of anti-PF4 antibody testing for HIT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Sensitivity is near 100% BUT specificity is 30-40% i.e., there are many   patients that form antibodies against PF4 that don’t activate platelets         (only 10% have clinical HITT)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the gold standard assay for HIT</a:t>
            </a:r>
          </a:p>
          <a:p>
            <a:pPr lvl="2"/>
            <a:r>
              <a:rPr lang="en-US" sz="2000" u="sng">
                <a:solidFill>
                  <a:srgbClr val="FFFF00"/>
                </a:solidFill>
                <a:latin typeface="Calibri"/>
              </a:rPr>
              <a:t>Serotonin Release Assay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: measures serotonin release from platelets in a heparin-dependent manner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828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In patients who (1) either receive UFH for &gt; 5 days or (2) have previously received heparin, and repeated UFH is initiated, how often should a          platelet count be checked?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Initially QD, then QOD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A patient with a recent pulmonary embolism on UFH, shows a decrease            in their platelet count from 300K/mm</a:t>
            </a:r>
            <a:r>
              <a:rPr lang="en-US" sz="2000" baseline="3000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to 150K/mm</a:t>
            </a:r>
            <a:r>
              <a:rPr lang="en-US" sz="2000" baseline="3000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.  What should you           do?  Is LMWH an option?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D/c heparin   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Start direct thrombin inhibitor [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argatroban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or bivalirudin – equivalent efficacy] or </a:t>
            </a:r>
            <a:r>
              <a:rPr lang="en-US" sz="2000" err="1">
                <a:solidFill>
                  <a:srgbClr val="00FFFF"/>
                </a:solidFill>
                <a:latin typeface="Calibri"/>
              </a:rPr>
              <a:t>Xa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inhibitor [fondaparinux].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LMWH is NOT an option, since there is antibody cross-reactivity.  It may precipitate a thrombotic event.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Which anticoagulant should you choose when discontinuing heparin?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DOACs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Avoid warfarin until platelet count recovered to &gt; 150K/mm</a:t>
            </a:r>
            <a:r>
              <a:rPr lang="en-US" sz="2000" baseline="30000">
                <a:solidFill>
                  <a:srgbClr val="00FFFF"/>
                </a:solidFill>
                <a:latin typeface="Calibri"/>
              </a:rPr>
              <a:t>3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since it can          increase risk of thrombosis by interfering with production of protein C and protein 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5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Your patient with HIT has a platelet count of 10K/mm</a:t>
            </a:r>
            <a:r>
              <a:rPr lang="en-US" sz="2000" baseline="3000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and requires          elective surgery.  Is a prophylactic platelet transfusion indicated?  What about emergency surgery?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For elective surgery, postpone surgery until platelet count acceptable.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For emergency surgery, transfuse platelets. 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Incidence of thrombosis may be increased.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platelet counts are considered acceptable for neurosurgery or ophthalmologic surgery?  Other major surgery?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&gt; 100K/mm</a:t>
            </a:r>
            <a:r>
              <a:rPr lang="en-US" sz="2000" baseline="30000">
                <a:solidFill>
                  <a:srgbClr val="FFFF00"/>
                </a:solidFill>
                <a:latin typeface="Calibri"/>
              </a:rPr>
              <a:t>3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mr-IN" sz="20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neurosurgery; ophthalmologic surgery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&gt; 50K/mm</a:t>
            </a:r>
            <a:r>
              <a:rPr lang="en-US" sz="2000" baseline="30000">
                <a:solidFill>
                  <a:srgbClr val="FFFF00"/>
                </a:solidFill>
                <a:latin typeface="Calibri"/>
              </a:rPr>
              <a:t>3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  </a:t>
            </a:r>
            <a:r>
              <a:rPr lang="mr-IN" sz="20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 other major surgery</a:t>
            </a: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828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As a rule of thumb, transfusion of 1 single donor apheresis-pack or 6     random donor packs [pooled] will raise the platelet count by what  increment if there is not platelet destruction or consumption?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50K/mm</a:t>
            </a:r>
            <a:r>
              <a:rPr lang="en-US" sz="2000" baseline="30000">
                <a:solidFill>
                  <a:srgbClr val="00FFFF"/>
                </a:solidFill>
                <a:latin typeface="Calibri"/>
              </a:rPr>
              <a:t>3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 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3CDC4-0ED4-23CD-1A7A-CF663ACE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632432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ADDBC-6549-B484-55EA-3CE07F7F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0BC6-FE45-E866-4AEE-9B0AE07E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2C906-3064-7665-F10E-2D49BB89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0" y="15240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If patients become </a:t>
            </a:r>
            <a:r>
              <a:rPr lang="en-US" sz="2000" err="1">
                <a:latin typeface="Calibri"/>
              </a:rPr>
              <a:t>alloimmunized</a:t>
            </a:r>
            <a:r>
              <a:rPr lang="en-US" sz="2000">
                <a:latin typeface="Calibri"/>
              </a:rPr>
              <a:t> to random donor platelets [as            evidenced by a bump of platelet count of &lt; 10K after transfusion], what             can be done to prevent transfused platelet destruction?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Use HLA-matched single donor platelets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Platelets contain ABO antigens (but not D antigens) on their surface,      but usually (c. 90% of the time) these antigens are expressed weakly.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However, serum mixed with platelets contains appropriate amounts     of anti-A and anti-B antibodies, and RBCs that can sensitize                           Rh- women of child-bearing age.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Hence: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Platelets should be ABO compatible (not crossmatched) to               prevent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tx</a:t>
            </a:r>
            <a:r>
              <a:rPr lang="en-US">
                <a:solidFill>
                  <a:srgbClr val="00FFFF"/>
                </a:solidFill>
                <a:latin typeface="Calibri"/>
              </a:rPr>
              <a:t> of anti-A and anti-B antibodies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Platelets from an Rh- donor should be given to Rh- women of childbearing 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10FF0-2FE9-12CD-AED4-37B00DAF7E91}"/>
              </a:ext>
            </a:extLst>
          </p:cNvPr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212850"/>
            <a:ext cx="9279467" cy="5181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What is the </a:t>
            </a:r>
            <a:r>
              <a:rPr lang="en-US" sz="2000">
                <a:solidFill>
                  <a:srgbClr val="FFC000"/>
                </a:solidFill>
                <a:latin typeface="Calibri"/>
              </a:rPr>
              <a:t>DDx of thrombocytopenia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Hemodilution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Production Disorder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[decreased BM megakaryocytes 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Congenital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</a:rPr>
              <a:t>Acquired [chemotherapy, XRT, marrow infiltrative disease, substrate (B12, folate) deficiencies]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Sequestration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[spleen, liver; normal BM megakaryocytes]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Destruction </a:t>
            </a:r>
            <a:r>
              <a:rPr lang="en-US" sz="2000">
                <a:solidFill>
                  <a:srgbClr val="00FFFF"/>
                </a:solidFill>
                <a:latin typeface="Calibri"/>
              </a:rPr>
              <a:t>[normal BM megakaryocytes]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Non-immune-mediated [consumption]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Bleeding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TTP [DIC]/HUS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HELLP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</a:rPr>
              <a:t>Non-immune HIT (Type 1)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</a:rPr>
              <a:t>Immune-mediated [Drugs including HIT; post-transfusion; ITP]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828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Describe TTP, HUS and HELLP?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</a:rPr>
              <a:t>TTP [Thrombotic Thrombocytopenic Purpura] </a:t>
            </a:r>
          </a:p>
          <a:p>
            <a:pPr lvl="3"/>
            <a:r>
              <a:rPr lang="en-US" u="sng">
                <a:solidFill>
                  <a:srgbClr val="00FFFF"/>
                </a:solidFill>
                <a:latin typeface="Calibri"/>
              </a:rPr>
              <a:t>Deficiency of ADAMTS-13* protease </a:t>
            </a:r>
            <a:r>
              <a:rPr lang="en-US">
                <a:solidFill>
                  <a:srgbClr val="00FFFF"/>
                </a:solidFill>
                <a:latin typeface="Calibri"/>
              </a:rPr>
              <a:t>that cleaves </a:t>
            </a:r>
            <a:r>
              <a:rPr lang="en-US" err="1">
                <a:solidFill>
                  <a:srgbClr val="00FFFF"/>
                </a:solidFill>
                <a:latin typeface="Calibri"/>
              </a:rPr>
              <a:t>vWF</a:t>
            </a:r>
            <a:r>
              <a:rPr lang="en-US">
                <a:solidFill>
                  <a:srgbClr val="00FFFF"/>
                </a:solidFill>
                <a:latin typeface="Calibri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--&gt; clotting </a:t>
            </a:r>
            <a:r>
              <a:rPr lang="en-US">
                <a:solidFill>
                  <a:srgbClr val="00FFFF"/>
                </a:solidFill>
                <a:latin typeface="Calibri"/>
                <a:sym typeface="Wingdings" pitchFamily="2" charset="2"/>
              </a:rPr>
              <a:t>--&gt; </a:t>
            </a:r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thrombocytopenia + microangiopathic hemolytic anemia  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AKI due to thrombotic microangiopathy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CNS symptoms 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are relatively common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Treatment is plasma exchange with FFP [remove antibodies to           ADAMTS-13] + glucocorticoids</a:t>
            </a:r>
          </a:p>
          <a:p>
            <a:pPr marL="914400" lvl="2" indent="0">
              <a:buNone/>
            </a:pPr>
            <a:r>
              <a:rPr lang="en-US" sz="2000" b="1" i="1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*</a:t>
            </a:r>
            <a:r>
              <a:rPr lang="en-US" sz="2000" b="1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1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i="1" err="1">
                <a:latin typeface="Calibri" panose="020F0502020204030204" pitchFamily="34" charset="0"/>
                <a:cs typeface="Calibri" panose="020F0502020204030204" pitchFamily="34" charset="0"/>
              </a:rPr>
              <a:t>isintegrin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nd </a:t>
            </a:r>
            <a:r>
              <a:rPr lang="en-US" sz="2000" b="1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etalloproteinase with a </a:t>
            </a:r>
            <a:r>
              <a:rPr lang="en-US" sz="2000" b="1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hrombo</a:t>
            </a:r>
            <a:r>
              <a:rPr lang="en-US" sz="2000" b="1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pondin type 1 motif, member </a:t>
            </a:r>
            <a:r>
              <a:rPr lang="en-US" sz="2000" b="1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sz="20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325265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r>
              <a:rPr lang="en-US" sz="2000">
                <a:latin typeface="Calibri"/>
              </a:rPr>
              <a:t>What factors cause a L shift of oxyhemoglobin dissociation curve            (</a:t>
            </a:r>
            <a:r>
              <a:rPr lang="en-US" sz="2000" u="sng">
                <a:latin typeface="Calibri"/>
              </a:rPr>
              <a:t>opposite of </a:t>
            </a:r>
            <a:r>
              <a:rPr lang="en-US" sz="2000" u="sng" err="1">
                <a:latin typeface="Calibri"/>
              </a:rPr>
              <a:t>HbS</a:t>
            </a:r>
            <a:r>
              <a:rPr lang="en-US" sz="2000">
                <a:latin typeface="Calibri"/>
              </a:rPr>
              <a:t>)?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Increased pH (alkalosis)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Hypocarbia (low PaCO2)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Hypothermia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</a:rPr>
              <a:t>Decreased 2,3 DPG</a:t>
            </a:r>
          </a:p>
          <a:p>
            <a:pPr lvl="2"/>
            <a:r>
              <a:rPr lang="en-US" sz="2000" err="1">
                <a:solidFill>
                  <a:srgbClr val="00FFFF"/>
                </a:solidFill>
                <a:latin typeface="Calibri"/>
              </a:rPr>
              <a:t>HbF</a:t>
            </a:r>
            <a:endParaRPr lang="en-US" sz="2000">
              <a:solidFill>
                <a:srgbClr val="00FFFF"/>
              </a:solidFill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19712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Describe TTP, HUS and HELLP?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HUS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[Hemolytic Uremic Syndrome] 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TTP in </a:t>
            </a:r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children</a:t>
            </a:r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w h/o bloody diarrhea from </a:t>
            </a:r>
            <a:r>
              <a:rPr lang="en-US" u="sng">
                <a:solidFill>
                  <a:srgbClr val="00FFFF"/>
                </a:solidFill>
                <a:latin typeface="Calibri"/>
                <a:sym typeface="Wingdings"/>
              </a:rPr>
              <a:t>E Coli infection                  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associated w Shigella-like toxin that binds ADAMTS-13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AKI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 </a:t>
            </a:r>
          </a:p>
          <a:p>
            <a:pPr lvl="3"/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Usually </a:t>
            </a:r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without CNS symptoms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F595C-9578-6242-9926-0C2679823A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200" y="4338864"/>
            <a:ext cx="2895600" cy="17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9232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</a:rPr>
              <a:t>Describe TTP, HUS and HELLP?</a:t>
            </a:r>
            <a:endParaRPr lang="en-US" sz="2000">
              <a:solidFill>
                <a:srgbClr val="FFFF00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HELLP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[Hemolysis, Elevated LFTs, Low Platelets]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TTP picture associated with hypertension during pregnancy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TTP can occur during postpartum period</a:t>
            </a:r>
          </a:p>
          <a:p>
            <a:pPr lvl="3"/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May be associated with severe reduction in ADAMTS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59B1F-8D90-B549-98BF-764C51C08A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309532"/>
            <a:ext cx="5181600" cy="15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What is the </a:t>
            </a:r>
            <a:r>
              <a:rPr lang="en-US" sz="2000">
                <a:latin typeface="Calibri"/>
                <a:sym typeface="Wingdings"/>
              </a:rPr>
              <a:t>DDx of autoimmune platelet destruction disorders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?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Drug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Induced thrombocytopenia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HIT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Quinidine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Post-transfusion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thrombocytopenia [alloantibody development]</a:t>
            </a:r>
          </a:p>
          <a:p>
            <a:pPr lvl="2"/>
            <a:r>
              <a:rPr lang="en-US" sz="2000">
                <a:solidFill>
                  <a:srgbClr val="FFFF00"/>
                </a:solidFill>
                <a:latin typeface="Calibri"/>
                <a:sym typeface="Wingdings"/>
              </a:rPr>
              <a:t>ITP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idiopathic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latin typeface="Calibri"/>
                <a:sym typeface="Wingdings"/>
              </a:rPr>
              <a:t>What is the treatment for ITP patients needing emergency surgery?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IV immunoglobulin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Corticosteroids 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Platelet transfusions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(sometimes, if platelet count low enough)                regardless of effect on platelet 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67683"/>
            <a:ext cx="9279467" cy="48006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What is </a:t>
            </a:r>
            <a:r>
              <a:rPr lang="en-US" sz="2000">
                <a:latin typeface="Calibri"/>
                <a:sym typeface="Wingdings"/>
              </a:rPr>
              <a:t>the DDx of </a:t>
            </a:r>
            <a:r>
              <a:rPr lang="en-US" sz="2000" u="sng">
                <a:latin typeface="Calibri"/>
                <a:sym typeface="Wingdings"/>
              </a:rPr>
              <a:t>qualitative</a:t>
            </a:r>
            <a:r>
              <a:rPr lang="en-US" sz="2000">
                <a:latin typeface="Calibri"/>
                <a:sym typeface="Wingdings"/>
              </a:rPr>
              <a:t> platelet disorders [</a:t>
            </a:r>
            <a:r>
              <a:rPr lang="en-US" sz="2000" err="1">
                <a:latin typeface="Calibri"/>
                <a:sym typeface="Wingdings"/>
              </a:rPr>
              <a:t>abn</a:t>
            </a:r>
            <a:r>
              <a:rPr lang="en-US" sz="2000">
                <a:latin typeface="Calibri"/>
                <a:sym typeface="Wingdings"/>
              </a:rPr>
              <a:t> PFA]?</a:t>
            </a:r>
          </a:p>
          <a:p>
            <a:pPr lvl="2"/>
            <a:r>
              <a:rPr lang="en-US" sz="2000">
                <a:solidFill>
                  <a:srgbClr val="FFC000"/>
                </a:solidFill>
                <a:latin typeface="Calibri"/>
                <a:sym typeface="Wingdings"/>
              </a:rPr>
              <a:t>Congenital: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</a:t>
            </a:r>
            <a:r>
              <a:rPr lang="en-US" sz="2000" err="1">
                <a:solidFill>
                  <a:srgbClr val="FFFF00"/>
                </a:solidFill>
                <a:latin typeface="Calibri"/>
                <a:sym typeface="Wingdings"/>
              </a:rPr>
              <a:t>vWD</a:t>
            </a:r>
            <a:endParaRPr lang="en-US" sz="2000">
              <a:solidFill>
                <a:srgbClr val="FFFF00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solidFill>
                  <a:srgbClr val="FFC000"/>
                </a:solidFill>
                <a:latin typeface="Calibri"/>
                <a:sym typeface="Wingdings"/>
              </a:rPr>
              <a:t>Acquired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Hypothermia, Acidosis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Drugs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 [ASA; clopidogrel, ticagrelor and ticlopidine [</a:t>
            </a:r>
            <a:r>
              <a:rPr lang="en-US" err="1">
                <a:solidFill>
                  <a:srgbClr val="00FFFF"/>
                </a:solidFill>
                <a:latin typeface="Calibri"/>
                <a:sym typeface="Wingdings"/>
              </a:rPr>
              <a:t>Ticlid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] (P2Y12 receptor (for ADP) inhibitors – interfere with platelet aggregation)]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Organ Failure</a:t>
            </a:r>
          </a:p>
          <a:p>
            <a:pPr lvl="4"/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Liver Disease</a:t>
            </a:r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[also thrombocytopenia due to decreased           </a:t>
            </a:r>
            <a:r>
              <a:rPr lang="en-US" err="1">
                <a:solidFill>
                  <a:srgbClr val="00FFFF"/>
                </a:solidFill>
                <a:latin typeface="Calibri"/>
                <a:sym typeface="Wingdings"/>
              </a:rPr>
              <a:t>thrombopoeitin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 and coagulation factor deficiencies]</a:t>
            </a:r>
          </a:p>
          <a:p>
            <a:pPr lvl="4"/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Renal failure</a:t>
            </a:r>
          </a:p>
          <a:p>
            <a:pPr lvl="3"/>
            <a:r>
              <a:rPr lang="en-US" u="sng">
                <a:solidFill>
                  <a:srgbClr val="FFFF00"/>
                </a:solidFill>
                <a:latin typeface="Calibri"/>
                <a:sym typeface="Wingdings"/>
              </a:rPr>
              <a:t>Hematologic Disorders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Myeloproliferative Disease 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[also production-related                  quantitative </a:t>
            </a:r>
            <a:r>
              <a:rPr lang="en-US" err="1">
                <a:solidFill>
                  <a:srgbClr val="00FFFF"/>
                </a:solidFill>
                <a:latin typeface="Calibri"/>
                <a:sym typeface="Wingdings"/>
              </a:rPr>
              <a:t>plt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 disorder]</a:t>
            </a:r>
          </a:p>
          <a:p>
            <a:pPr lvl="4"/>
            <a:r>
              <a:rPr lang="en-US">
                <a:solidFill>
                  <a:srgbClr val="FFFF00"/>
                </a:solidFill>
                <a:latin typeface="Calibri"/>
                <a:sym typeface="Wingdings"/>
              </a:rPr>
              <a:t>Dysproteinemia</a:t>
            </a:r>
            <a:r>
              <a:rPr lang="en-US">
                <a:solidFill>
                  <a:srgbClr val="00FFFF"/>
                </a:solidFill>
                <a:latin typeface="Calibri"/>
                <a:sym typeface="Wingdings"/>
              </a:rPr>
              <a:t> [e.g., MM]</a:t>
            </a:r>
          </a:p>
          <a:p>
            <a:pPr marL="1371600" lvl="3" indent="0">
              <a:buNone/>
            </a:pPr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057400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What medication may improve platelet function in some qualitative          platelet function disorders?</a:t>
            </a:r>
          </a:p>
          <a:p>
            <a:pPr lvl="2"/>
            <a:r>
              <a:rPr lang="en-US" sz="2000">
                <a:solidFill>
                  <a:srgbClr val="FFC000"/>
                </a:solidFill>
                <a:latin typeface="Calibri"/>
                <a:sym typeface="Wingdings"/>
              </a:rPr>
              <a:t>DDAVP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may increase platelet associated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and result in improved        platelet function in </a:t>
            </a:r>
            <a:r>
              <a:rPr lang="en-US" sz="2000" u="sng" err="1">
                <a:solidFill>
                  <a:srgbClr val="00FFFF"/>
                </a:solidFill>
                <a:latin typeface="Calibri"/>
                <a:sym typeface="Wingdings"/>
              </a:rPr>
              <a:t>vWD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and </a:t>
            </a:r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renal failure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patients and with </a:t>
            </a:r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ASA-induced platelet dysfunction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marL="1371600" lvl="3" indent="0">
              <a:buNone/>
            </a:pPr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Qualitative Disorders – </a:t>
            </a:r>
            <a:r>
              <a:rPr lang="en-US" sz="3600" err="1">
                <a:solidFill>
                  <a:srgbClr val="FFFF00"/>
                </a:solidFill>
                <a:latin typeface="Calibri"/>
              </a:rPr>
              <a:t>Plt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524000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latin typeface="Calibri"/>
                <a:sym typeface="Wingdings"/>
              </a:rPr>
              <a:t>What is the goal with perioperative bleeding prophylaxis or treatment           using platelet transfusions?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Desire 10-20% normal functioning platelets</a:t>
            </a: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latin typeface="Calibri"/>
                <a:cs typeface="Calibri"/>
              </a:rPr>
              <a:t>What dose of platelets will correct ASA; P2Y12 ADP receptor inhibitors (CONTROVERSIAL)?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ASA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1-2 units </a:t>
            </a:r>
            <a:r>
              <a:rPr lang="en-US" err="1">
                <a:solidFill>
                  <a:srgbClr val="00FFFF"/>
                </a:solidFill>
                <a:latin typeface="Calibri"/>
                <a:cs typeface="Calibri"/>
              </a:rPr>
              <a:t>apharesis</a:t>
            </a:r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 platelets</a:t>
            </a:r>
          </a:p>
          <a:p>
            <a:pPr lvl="3"/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P2Y12 ADP Receptor Inhibitors 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Last Dose &lt; 24 hours: not correctable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Last Dose: 24-48 hours: 3 units </a:t>
            </a:r>
            <a:r>
              <a:rPr lang="en-US" err="1">
                <a:solidFill>
                  <a:srgbClr val="00FFFF"/>
                </a:solidFill>
                <a:latin typeface="Calibri"/>
                <a:cs typeface="Calibri"/>
              </a:rPr>
              <a:t>apharesis</a:t>
            </a:r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 platelets</a:t>
            </a:r>
          </a:p>
          <a:p>
            <a:pPr lvl="4"/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Last Dose: 48-72 hours: 2 units </a:t>
            </a:r>
            <a:r>
              <a:rPr lang="en-US" err="1">
                <a:solidFill>
                  <a:srgbClr val="00FFFF"/>
                </a:solidFill>
                <a:latin typeface="Calibri"/>
                <a:cs typeface="Calibri"/>
              </a:rPr>
              <a:t>apharesis</a:t>
            </a:r>
            <a:r>
              <a:rPr lang="en-US">
                <a:solidFill>
                  <a:srgbClr val="00FFFF"/>
                </a:solidFill>
                <a:latin typeface="Calibri"/>
                <a:cs typeface="Calibri"/>
              </a:rPr>
              <a:t> platelets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3"/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Platelet Transfusions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057603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latin typeface="Calibri"/>
              <a:sym typeface="Wingdings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Having said that, the water is still a bit murky since it remains unclear that patients on ASA or clopidogrel see improved perioperative hemostasis            with platelet transfusions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Most best practice recommendations discourage use of platelet              transfusions for antiplatelet reversal </a:t>
            </a:r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x for neurosurgical procedures</a:t>
            </a:r>
            <a:endParaRPr lang="en-US" sz="2000">
              <a:solidFill>
                <a:srgbClr val="FFFF00"/>
              </a:solidFill>
              <a:latin typeface="Calibri"/>
              <a:sym typeface="Wingdings"/>
            </a:endParaRPr>
          </a:p>
          <a:p>
            <a:pPr lvl="2"/>
            <a:endParaRPr lang="en-US">
              <a:solidFill>
                <a:srgbClr val="00FFFF"/>
              </a:solidFill>
              <a:latin typeface="Calibri"/>
              <a:sym typeface="Wingdings"/>
            </a:endParaRPr>
          </a:p>
          <a:p>
            <a:pPr lvl="3"/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Screen Shot 2020-09-26 at 7.46.4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22" y="3124200"/>
            <a:ext cx="6966155" cy="18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Non-Cardiac Surgery with DAPT</a:t>
            </a:r>
            <a:endParaRPr lang="en-US" sz="360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5029200"/>
          </a:xfrm>
        </p:spPr>
        <p:txBody>
          <a:bodyPr/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Elective Surgery in Patients on DAPT [ASA + P2Y12-ADP blockers]</a:t>
            </a:r>
          </a:p>
          <a:p>
            <a:pPr lvl="1"/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Delay for &gt; 6 weeks after bare metal stents (BMS)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DAPT is recommended for 4 weeks for BMS</a:t>
            </a:r>
            <a:endParaRPr lang="en-US" sz="2000">
              <a:solidFill>
                <a:srgbClr val="FFFF00"/>
              </a:solidFill>
              <a:latin typeface="Calibri"/>
              <a:cs typeface="Calibri"/>
            </a:endParaRPr>
          </a:p>
          <a:p>
            <a:pPr lvl="1"/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Delay for </a:t>
            </a:r>
            <a:r>
              <a:rPr lang="en-US" sz="2000" u="sng">
                <a:solidFill>
                  <a:srgbClr val="FFFF00"/>
                </a:solidFill>
                <a:latin typeface="Calibri"/>
                <a:cs typeface="Calibri"/>
              </a:rPr>
              <a:t>&gt; 6 months</a:t>
            </a:r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 after drug-eluting stents (DES)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DAPT is recommended for 6-12 months after DES</a:t>
            </a:r>
            <a:endParaRPr lang="en-US" sz="2000">
              <a:solidFill>
                <a:srgbClr val="FFFF00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NB: Patients with </a:t>
            </a:r>
            <a:r>
              <a:rPr lang="en-US" sz="2000" u="sng">
                <a:solidFill>
                  <a:srgbClr val="FFFF00"/>
                </a:solidFill>
                <a:latin typeface="Calibri"/>
                <a:cs typeface="Calibri"/>
              </a:rPr>
              <a:t>acute coronary syndrome (ACS)</a:t>
            </a:r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 benefit from </a:t>
            </a:r>
            <a:r>
              <a:rPr lang="en-US" sz="2000" u="sng">
                <a:solidFill>
                  <a:srgbClr val="FFFF00"/>
                </a:solidFill>
                <a:latin typeface="Calibri"/>
                <a:cs typeface="Calibri"/>
              </a:rPr>
              <a:t>12 months</a:t>
            </a:r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 of DAPT regardless of PCI</a:t>
            </a: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>
              <a:solidFill>
                <a:srgbClr val="00FFFF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>
              <a:solidFill>
                <a:srgbClr val="00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7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Non-Cardiac Surgery with DAPT</a:t>
            </a:r>
            <a:endParaRPr lang="en-US" sz="360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5029200"/>
          </a:xfrm>
        </p:spPr>
        <p:txBody>
          <a:bodyPr/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2000">
                <a:solidFill>
                  <a:srgbClr val="FFFF00"/>
                </a:solidFill>
                <a:latin typeface="Calibri"/>
                <a:cs typeface="Calibri"/>
              </a:rPr>
              <a:t>Urgent and Emergency Surgery in Patients on DAPT &lt; 6 weeks with BMS or &lt; 6 months with DES</a:t>
            </a: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Proceed with surgery </a:t>
            </a: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Continue DAPT in perioperative period, including postoperatively</a:t>
            </a: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If cannot continue DAPT, continue ASA</a:t>
            </a:r>
          </a:p>
          <a:p>
            <a:pPr lvl="2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ASA rebound phenomenon</a:t>
            </a:r>
          </a:p>
          <a:p>
            <a:pPr marL="914400" lvl="2" indent="0">
              <a:buNone/>
            </a:pPr>
            <a:endParaRPr lang="en-US">
              <a:solidFill>
                <a:srgbClr val="00FFFF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>
              <a:solidFill>
                <a:srgbClr val="00FFFF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>
              <a:solidFill>
                <a:srgbClr val="00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8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Non-Cardiac Surgery with DAPT</a:t>
            </a:r>
            <a:endParaRPr lang="en-US" sz="360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486400"/>
          </a:xfrm>
        </p:spPr>
        <p:txBody>
          <a:bodyPr/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Perioperative Management of Antiplatelet Therapy in Patients with IHD Undergoing Non-Cardiac Surgery</a:t>
            </a: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Bleeding risk outweighs thrombotic risk [column 1] in setting of intracranial surgery: consider </a:t>
            </a:r>
            <a:r>
              <a:rPr lang="en-US" sz="2000" err="1">
                <a:solidFill>
                  <a:srgbClr val="00FFFF"/>
                </a:solidFill>
                <a:latin typeface="Calibri"/>
                <a:cs typeface="Calibri"/>
              </a:rPr>
              <a:t>plt</a:t>
            </a:r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00FFFF"/>
                </a:solidFill>
                <a:latin typeface="Calibri"/>
                <a:cs typeface="Calibri"/>
              </a:rPr>
              <a:t>txs</a:t>
            </a:r>
            <a:r>
              <a:rPr lang="en-US" sz="2000">
                <a:solidFill>
                  <a:srgbClr val="00FFFF"/>
                </a:solidFill>
                <a:latin typeface="Calibri"/>
                <a:cs typeface="Calibri"/>
              </a:rPr>
              <a:t> after ADP receptor inhibitors in this setting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3"/>
            <a:endParaRPr lang="en-US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>
              <a:solidFill>
                <a:srgbClr val="00FFFF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>
              <a:solidFill>
                <a:srgbClr val="00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1"/>
            <a:endParaRPr lang="en-US" sz="2000">
              <a:solidFill>
                <a:srgbClr val="00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000">
              <a:latin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A diagram of a patient's surgery&#10;&#10;Description automatically generated">
            <a:extLst>
              <a:ext uri="{FF2B5EF4-FFF2-40B4-BE49-F238E27FC236}">
                <a16:creationId xmlns:a16="http://schemas.microsoft.com/office/drawing/2014/main" id="{64556C72-EA70-DB7A-85AE-08E4531C0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86000"/>
            <a:ext cx="6019800" cy="2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1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SS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219200"/>
            <a:ext cx="9203267" cy="5181600"/>
          </a:xfrm>
        </p:spPr>
        <p:txBody>
          <a:bodyPr/>
          <a:lstStyle/>
          <a:p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  <a:p>
            <a:pPr lvl="2"/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solidFill>
                <a:srgbClr val="00FFFF"/>
              </a:solidFill>
              <a:latin typeface="Calibri"/>
            </a:endParaRPr>
          </a:p>
          <a:p>
            <a:pPr marL="914400" lvl="2" indent="0">
              <a:buNone/>
            </a:pPr>
            <a:endParaRPr lang="en-US" sz="200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7E321-7421-BF79-1693-A2F4548E3B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769945"/>
            <a:ext cx="4059200" cy="43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04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43000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Short Stem</a:t>
            </a:r>
          </a:p>
          <a:p>
            <a:pPr marL="914400" lvl="2" indent="0">
              <a:buNone/>
            </a:pPr>
            <a:endParaRPr lang="en-US" sz="2000" u="sng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50-year-old man with moderately severe Hemophilia A  (FVIII level 5% of normal) is scheduled for a semi-urgent laparoscopic cholecystectomy.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What FVIII level do you desire before surgery?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100%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 How will you achieve it?  Why is it important to call the BB                prior to surgery? 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I would achieve 100% FVIII level by administration of a loading             dose of (recombinant) FVIII concentrate starting 1 hour prior to surgery            and then </a:t>
            </a:r>
            <a:r>
              <a:rPr lang="en-US" sz="2000">
                <a:solidFill>
                  <a:srgbClr val="FFC000"/>
                </a:solidFill>
                <a:latin typeface="Calibri"/>
                <a:sym typeface="Wingdings"/>
              </a:rPr>
              <a:t>enough FVIII concentrate to maintain that level q12 hours x 2 weeks. It is important to check that the BB has sufficient FVIII concentrate       for this purpose </a:t>
            </a:r>
            <a:r>
              <a:rPr lang="en-US" sz="2000" u="sng">
                <a:solidFill>
                  <a:srgbClr val="FFC000"/>
                </a:solidFill>
                <a:latin typeface="Calibri"/>
                <a:sym typeface="Wingdings"/>
              </a:rPr>
              <a:t>prior</a:t>
            </a:r>
            <a:r>
              <a:rPr lang="en-US" sz="2000">
                <a:solidFill>
                  <a:srgbClr val="FFC000"/>
                </a:solidFill>
                <a:latin typeface="Calibri"/>
                <a:sym typeface="Wingdings"/>
              </a:rPr>
              <a:t> to surgery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. </a:t>
            </a:r>
          </a:p>
          <a:p>
            <a:pPr lvl="2"/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>
              <a:solidFill>
                <a:srgbClr val="00FFFF"/>
              </a:solidFill>
              <a:latin typeface="Calibri"/>
              <a:sym typeface="Wingdings"/>
            </a:endParaRPr>
          </a:p>
          <a:p>
            <a:pPr lvl="3"/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52600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Assume he weighs 70 kg and his </a:t>
            </a:r>
            <a:r>
              <a:rPr lang="en-US" sz="2000" err="1">
                <a:solidFill>
                  <a:srgbClr val="FFFFFF"/>
                </a:solidFill>
                <a:latin typeface="Calibri"/>
                <a:sym typeface="Wingdings"/>
              </a:rPr>
              <a:t>Hct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 is 40%.  How much would            you administer?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Desired amount = 75 ml/kg(70 kg)(1-.4)(1-.05) = c. 3,000 IU load, then 75 ml/kg(70 kg)(1-.4)(1-.5) = c. 1,600 IU q12 hours since half-life of             FVIII-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vW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complex is 12 hours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Could you use FFP?  If so, how much would you need to give             him prophylactically?  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Yes, theoretically you could correct his FVIII level with FFP.  But it would be a problem re volume = 8 L (q12) since there is 0.5 IU/ml of FFP.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>
              <a:solidFill>
                <a:srgbClr val="00FFFF"/>
              </a:solidFill>
              <a:latin typeface="Calibri"/>
              <a:sym typeface="Wingdings"/>
            </a:endParaRPr>
          </a:p>
          <a:p>
            <a:pPr lvl="3"/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05000"/>
            <a:ext cx="9355667" cy="5105400"/>
          </a:xfrm>
        </p:spPr>
        <p:txBody>
          <a:bodyPr/>
          <a:lstStyle/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What are additional ways to accomplish this goal? Would              </a:t>
            </a:r>
            <a:r>
              <a:rPr lang="en-US" sz="2000" err="1">
                <a:solidFill>
                  <a:srgbClr val="FFFFFF"/>
                </a:solidFill>
                <a:latin typeface="Calibri"/>
                <a:sym typeface="Wingdings"/>
              </a:rPr>
              <a:t>Kcentra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 work?  Why or why not?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Cryoprecipitate (containing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vWF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, VIII, XIIII and fibrinogen) would work. 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Kcentra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(Prothrombin Complex Concentrate) won’t work (contains              II, VII, IX, X) [c. 100 units F VIII per unit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cryo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, so would need 16 units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cryo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         q12].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>
              <a:solidFill>
                <a:srgbClr val="00FFFF"/>
              </a:solidFill>
              <a:latin typeface="Calibri"/>
              <a:sym typeface="Wingdings"/>
            </a:endParaRPr>
          </a:p>
          <a:p>
            <a:pPr lvl="3"/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/>
              </a:rPr>
              <a:t>PBLD 3 </a:t>
            </a:r>
            <a:r>
              <a:rPr lang="mr-IN" sz="3600">
                <a:solidFill>
                  <a:srgbClr val="FFFF00"/>
                </a:solidFill>
                <a:latin typeface="Calibri"/>
              </a:rPr>
              <a:t>–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Platelet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76400"/>
            <a:ext cx="9355667" cy="5105400"/>
          </a:xfrm>
        </p:spPr>
        <p:txBody>
          <a:bodyPr/>
          <a:lstStyle/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Do you want to give any other drugs to prevent bleeding?  If so, what drug(s)?  Why?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Yes, I would also administer TXA or EACA.  Block fibrinolysis.  Possibly DDAVP .3 ug/kg IV q12 starting 30-60 min &lt; incision 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 pitchFamily="2" charset="2"/>
              </a:rPr>
              <a:t>--&gt; increases [FVIII] by 2-4x in patients with mild disease (this patient has moderate-           mild disease (5% activity)). </a:t>
            </a:r>
            <a:endParaRPr lang="en-US" sz="2000">
              <a:solidFill>
                <a:srgbClr val="00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lvl="2"/>
            <a:r>
              <a:rPr lang="en-US" sz="2000" u="sng">
                <a:solidFill>
                  <a:srgbClr val="FFFFFF"/>
                </a:solidFill>
                <a:latin typeface="Calibri"/>
                <a:sym typeface="Wingdings"/>
              </a:rPr>
              <a:t>Question</a:t>
            </a:r>
            <a:r>
              <a:rPr lang="en-US" sz="2000">
                <a:solidFill>
                  <a:srgbClr val="FFFFFF"/>
                </a:solidFill>
                <a:latin typeface="Calibri"/>
                <a:sym typeface="Wingdings"/>
              </a:rPr>
              <a:t>: What would you do if his mixing study showed an unchanged (abnormal) PTT?</a:t>
            </a:r>
          </a:p>
          <a:p>
            <a:pPr lvl="2"/>
            <a:r>
              <a:rPr lang="en-US" sz="2000" u="sng">
                <a:solidFill>
                  <a:srgbClr val="00FFFF"/>
                </a:solidFill>
                <a:latin typeface="Calibri"/>
                <a:sym typeface="Wingdings"/>
              </a:rPr>
              <a:t>Answer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: I would use a “bypass drug,” such as 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rFVIIa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 (</a:t>
            </a:r>
            <a:r>
              <a:rPr lang="en-US" sz="2000" err="1">
                <a:solidFill>
                  <a:srgbClr val="00FFFF"/>
                </a:solidFill>
                <a:latin typeface="Calibri"/>
                <a:sym typeface="Wingdings"/>
              </a:rPr>
              <a:t>Novoseven</a:t>
            </a:r>
            <a:r>
              <a:rPr lang="en-US" sz="2000">
                <a:solidFill>
                  <a:srgbClr val="00FFFF"/>
                </a:solidFill>
                <a:latin typeface="Calibri"/>
                <a:sym typeface="Wingdings"/>
              </a:rPr>
              <a:t>) or                 “Anti-inhibitor coagulant complex” = Factor VIII inhibitor bypass activity               = FEIBA. </a:t>
            </a:r>
          </a:p>
          <a:p>
            <a:pPr lvl="2"/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 sz="2000">
              <a:solidFill>
                <a:srgbClr val="FFFFFF"/>
              </a:solidFill>
              <a:latin typeface="Calibri"/>
              <a:sym typeface="Wingdings"/>
            </a:endParaRPr>
          </a:p>
          <a:p>
            <a:pPr marL="914400" lvl="2" indent="0">
              <a:buNone/>
            </a:pPr>
            <a:endParaRPr lang="en-US">
              <a:solidFill>
                <a:srgbClr val="00FFFF"/>
              </a:solidFill>
              <a:latin typeface="Calibri"/>
              <a:sym typeface="Wingdings"/>
            </a:endParaRPr>
          </a:p>
          <a:p>
            <a:pPr lvl="3"/>
            <a:endParaRPr lang="en-US" sz="1600">
              <a:solidFill>
                <a:srgbClr val="00FFFF"/>
              </a:solidFill>
              <a:latin typeface="Calibri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7867" y="6045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IMG_3020" descr="IMG_3020">
            <a:hlinkClick r:id="" action="ppaction://media"/>
            <a:extLst>
              <a:ext uri="{FF2B5EF4-FFF2-40B4-BE49-F238E27FC236}">
                <a16:creationId xmlns:a16="http://schemas.microsoft.com/office/drawing/2014/main" id="{BFAFD1A7-8035-B74D-8F7A-083795B2616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6388" y="1701800"/>
            <a:ext cx="3157537" cy="4343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CC0762-ABB2-F02E-E266-2A2F1605135E}"/>
              </a:ext>
            </a:extLst>
          </p:cNvPr>
          <p:cNvSpPr txBox="1"/>
          <p:nvPr/>
        </p:nvSpPr>
        <p:spPr>
          <a:xfrm>
            <a:off x="725864" y="1828800"/>
            <a:ext cx="226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/>
              </a:rPr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372633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6248</Words>
  <Application>Microsoft Office PowerPoint</Application>
  <PresentationFormat>On-screen Show (4:3)</PresentationFormat>
  <Paragraphs>904</Paragraphs>
  <Slides>94</Slides>
  <Notes>93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Aptos</vt:lpstr>
      <vt:lpstr>Arial</vt:lpstr>
      <vt:lpstr>Calibri</vt:lpstr>
      <vt:lpstr>Times New Roman</vt:lpstr>
      <vt:lpstr>Wingdings</vt:lpstr>
      <vt:lpstr>Calm</vt:lpstr>
      <vt:lpstr>12/6/24 FDF Accessibility Training: Using the Accessibility Checker</vt:lpstr>
      <vt:lpstr> Hematologic Disorders 1</vt:lpstr>
      <vt:lpstr>PowerPoint Presentation</vt:lpstr>
      <vt:lpstr>PBLD 1 – SS Disease (Contrast Warning)</vt:lpstr>
      <vt:lpstr>PBLD 1 – SS Disease (Contrast Warning 2)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1 – SS Disease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Prothrombin Complex Concentrate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2 – Hemophilia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PBLD 3 – Platelet Disorders</vt:lpstr>
      <vt:lpstr>Qualitative Disorders – Plt Transfusions</vt:lpstr>
      <vt:lpstr>Platelet Transfusions – Caveats </vt:lpstr>
      <vt:lpstr>Non-Cardiac Surgery with DAPT</vt:lpstr>
      <vt:lpstr>Non-Cardiac Surgery with DAPT</vt:lpstr>
      <vt:lpstr>Non-Cardiac Surgery with DAPT</vt:lpstr>
      <vt:lpstr>PBLD 3 – Platelet Disorders</vt:lpstr>
      <vt:lpstr>PBLD 3 – Platelet Disorders</vt:lpstr>
      <vt:lpstr>PBLD 3 – Platelet Disorders</vt:lpstr>
      <vt:lpstr>PBLD 3 – Platelet Disorders</vt:lpstr>
      <vt:lpstr>PowerPoint Presentation</vt:lpstr>
    </vt:vector>
  </TitlesOfParts>
  <Company>Swerdlow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PORR</dc:title>
  <dc:creator>Barry Swerdlow</dc:creator>
  <cp:lastModifiedBy>Devon Ritter</cp:lastModifiedBy>
  <cp:revision>18</cp:revision>
  <dcterms:created xsi:type="dcterms:W3CDTF">2009-04-12T01:58:39Z</dcterms:created>
  <dcterms:modified xsi:type="dcterms:W3CDTF">2024-12-10T23:26:58Z</dcterms:modified>
</cp:coreProperties>
</file>