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comments/modernComment_10C_B3D37C6B.xml" ContentType="application/vnd.ms-powerpoint.comments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85" r:id="rId2"/>
    <p:sldId id="256" r:id="rId3"/>
    <p:sldId id="258" r:id="rId4"/>
    <p:sldId id="259" r:id="rId5"/>
    <p:sldId id="260" r:id="rId6"/>
    <p:sldId id="291" r:id="rId7"/>
    <p:sldId id="282" r:id="rId8"/>
    <p:sldId id="283" r:id="rId9"/>
    <p:sldId id="290" r:id="rId10"/>
    <p:sldId id="286" r:id="rId11"/>
    <p:sldId id="263" r:id="rId12"/>
    <p:sldId id="292" r:id="rId13"/>
    <p:sldId id="287" r:id="rId14"/>
    <p:sldId id="288" r:id="rId15"/>
    <p:sldId id="293" r:id="rId16"/>
    <p:sldId id="272" r:id="rId17"/>
    <p:sldId id="279" r:id="rId18"/>
    <p:sldId id="294" r:id="rId19"/>
    <p:sldId id="284" r:id="rId20"/>
    <p:sldId id="273" r:id="rId21"/>
    <p:sldId id="289" r:id="rId22"/>
    <p:sldId id="280" r:id="rId23"/>
    <p:sldId id="261" r:id="rId24"/>
    <p:sldId id="262" r:id="rId25"/>
    <p:sldId id="278" r:id="rId26"/>
    <p:sldId id="266" r:id="rId27"/>
    <p:sldId id="265" r:id="rId28"/>
    <p:sldId id="271" r:id="rId29"/>
    <p:sldId id="277" r:id="rId30"/>
    <p:sldId id="268" r:id="rId31"/>
    <p:sldId id="274" r:id="rId32"/>
    <p:sldId id="270" r:id="rId33"/>
    <p:sldId id="27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3CE501-AEDB-E38E-87C5-5FFEBD1262EC}" name="Shim, David J." initials="SDJ" userId="S::David.Shim@va.gov::bc319bcd-42ba-4872-9558-225093313d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7FB62-FC40-4F81-8C6C-C4FC3A661C42}" v="380" dt="2022-11-08T04:25:2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55" autoAdjust="0"/>
  </p:normalViewPr>
  <p:slideViewPr>
    <p:cSldViewPr snapToGrid="0">
      <p:cViewPr>
        <p:scale>
          <a:sx n="75" d="100"/>
          <a:sy n="75" d="100"/>
        </p:scale>
        <p:origin x="189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modernComment_10C_B3D37C6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18B15A-107E-460C-9C1D-063B1801C4A2}" authorId="{0E3CE501-AEDB-E38E-87C5-5FFEBD1262EC}" created="2022-10-31T18:33:05.06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16981611" sldId="268"/>
      <ac:spMk id="3" creationId="{73F67D78-8B48-0E55-F044-FAE97D579742}"/>
      <ac:txMk cp="275">
        <ac:context len="388" hash="1404679820"/>
      </ac:txMk>
    </ac:txMkLst>
    <p188:pos x="835294" y="3229791"/>
    <p188:txBody>
      <a:bodyPr/>
      <a:lstStyle/>
      <a:p>
        <a:r>
          <a:rPr lang="en-US"/>
          <a:t>Would make this last, as this was the one that made the biggest difference in our case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C9ECD-7DF2-4A7E-8CD4-45E0423D161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716DA33-CE64-4BC2-8F98-A52300BD131A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radycardia</a:t>
          </a:r>
        </a:p>
      </dgm:t>
    </dgm:pt>
    <dgm:pt modelId="{FEE325B0-9DDC-40C0-B567-939A9E2E5141}" type="parTrans" cxnId="{F8E371DC-E559-4AAF-BEFF-3445D2C6BD3D}">
      <dgm:prSet/>
      <dgm:spPr/>
      <dgm:t>
        <a:bodyPr/>
        <a:lstStyle/>
        <a:p>
          <a:endParaRPr lang="en-US"/>
        </a:p>
      </dgm:t>
    </dgm:pt>
    <dgm:pt modelId="{BDFDABE4-8618-44C1-8A01-F595F638BF9A}" type="sibTrans" cxnId="{F8E371DC-E559-4AAF-BEFF-3445D2C6BD3D}">
      <dgm:prSet/>
      <dgm:spPr/>
      <dgm:t>
        <a:bodyPr/>
        <a:lstStyle/>
        <a:p>
          <a:endParaRPr lang="en-US"/>
        </a:p>
      </dgm:t>
    </dgm:pt>
    <dgm:pt modelId="{05A44315-F886-4A8B-AE5F-064C086A1633}">
      <dgm:prSet/>
      <dgm:spPr/>
      <dgm:t>
        <a:bodyPr/>
        <a:lstStyle/>
        <a:p>
          <a:r>
            <a:rPr lang="en-US" b="1" dirty="0"/>
            <a:t>R</a:t>
          </a:r>
          <a:r>
            <a:rPr lang="en-US" dirty="0"/>
            <a:t>enal injury</a:t>
          </a:r>
        </a:p>
      </dgm:t>
    </dgm:pt>
    <dgm:pt modelId="{28E4B6CB-E557-4AF2-9163-1EEC4F3E29A9}" type="parTrans" cxnId="{FA871B32-38F4-4540-8122-702F4684C0AC}">
      <dgm:prSet/>
      <dgm:spPr/>
      <dgm:t>
        <a:bodyPr/>
        <a:lstStyle/>
        <a:p>
          <a:endParaRPr lang="en-US"/>
        </a:p>
      </dgm:t>
    </dgm:pt>
    <dgm:pt modelId="{47B9F79F-6975-48E0-B9D0-2C3EEA432AED}" type="sibTrans" cxnId="{FA871B32-38F4-4540-8122-702F4684C0AC}">
      <dgm:prSet/>
      <dgm:spPr/>
      <dgm:t>
        <a:bodyPr/>
        <a:lstStyle/>
        <a:p>
          <a:endParaRPr lang="en-US"/>
        </a:p>
      </dgm:t>
    </dgm:pt>
    <dgm:pt modelId="{0285844A-13FB-4A1F-9C06-90730C4D91CD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V Nodal Blocker</a:t>
          </a:r>
        </a:p>
      </dgm:t>
    </dgm:pt>
    <dgm:pt modelId="{471293AA-CE63-40F6-AD10-D48AC25A5941}" type="parTrans" cxnId="{DC74AD69-8210-4C16-BA4C-620B06B85722}">
      <dgm:prSet/>
      <dgm:spPr/>
      <dgm:t>
        <a:bodyPr/>
        <a:lstStyle/>
        <a:p>
          <a:endParaRPr lang="en-US"/>
        </a:p>
      </dgm:t>
    </dgm:pt>
    <dgm:pt modelId="{5353A589-E55F-4EE7-B8D9-3FDC24CAACEE}" type="sibTrans" cxnId="{DC74AD69-8210-4C16-BA4C-620B06B85722}">
      <dgm:prSet/>
      <dgm:spPr/>
      <dgm:t>
        <a:bodyPr/>
        <a:lstStyle/>
        <a:p>
          <a:endParaRPr lang="en-US"/>
        </a:p>
      </dgm:t>
    </dgm:pt>
    <dgm:pt modelId="{EED89187-654D-4DBC-9F36-CD6602CA6938}">
      <dgm:prSet/>
      <dgm:spPr/>
      <dgm:t>
        <a:bodyPr/>
        <a:lstStyle/>
        <a:p>
          <a:r>
            <a:rPr lang="en-US" b="1" dirty="0"/>
            <a:t>S</a:t>
          </a:r>
          <a:r>
            <a:rPr lang="en-US" dirty="0"/>
            <a:t>hock</a:t>
          </a:r>
        </a:p>
      </dgm:t>
    </dgm:pt>
    <dgm:pt modelId="{85E92BB2-0321-4EFB-86ED-43B7FC5A664D}" type="parTrans" cxnId="{B5266ABD-C243-4EF0-94CC-80FF11E66CC8}">
      <dgm:prSet/>
      <dgm:spPr/>
      <dgm:t>
        <a:bodyPr/>
        <a:lstStyle/>
        <a:p>
          <a:endParaRPr lang="en-US"/>
        </a:p>
      </dgm:t>
    </dgm:pt>
    <dgm:pt modelId="{175DA940-D68C-4EBE-9F80-40396D4A4C14}" type="sibTrans" cxnId="{B5266ABD-C243-4EF0-94CC-80FF11E66CC8}">
      <dgm:prSet/>
      <dgm:spPr/>
      <dgm:t>
        <a:bodyPr/>
        <a:lstStyle/>
        <a:p>
          <a:endParaRPr lang="en-US"/>
        </a:p>
      </dgm:t>
    </dgm:pt>
    <dgm:pt modelId="{907F55F8-0B89-45D9-922A-62116D56EF5D}">
      <dgm:prSet/>
      <dgm:spPr/>
      <dgm:t>
        <a:bodyPr/>
        <a:lstStyle/>
        <a:p>
          <a:r>
            <a:rPr lang="en-US" b="1" dirty="0"/>
            <a:t>H</a:t>
          </a:r>
          <a:r>
            <a:rPr lang="en-US" dirty="0"/>
            <a:t>yperkalemia</a:t>
          </a:r>
        </a:p>
      </dgm:t>
    </dgm:pt>
    <dgm:pt modelId="{AF9998EB-FAEB-49F5-975E-C518894D25D2}" type="parTrans" cxnId="{18AB24A9-054B-4B24-A773-9283E30D679B}">
      <dgm:prSet/>
      <dgm:spPr/>
      <dgm:t>
        <a:bodyPr/>
        <a:lstStyle/>
        <a:p>
          <a:endParaRPr lang="en-US"/>
        </a:p>
      </dgm:t>
    </dgm:pt>
    <dgm:pt modelId="{6ED579EB-D548-43C8-A2B5-D890390A9121}" type="sibTrans" cxnId="{18AB24A9-054B-4B24-A773-9283E30D679B}">
      <dgm:prSet/>
      <dgm:spPr/>
      <dgm:t>
        <a:bodyPr/>
        <a:lstStyle/>
        <a:p>
          <a:endParaRPr lang="en-US"/>
        </a:p>
      </dgm:t>
    </dgm:pt>
    <dgm:pt modelId="{B60CBD02-9B2B-4A31-9192-1DD89BA3AF07}" type="pres">
      <dgm:prSet presAssocID="{7F9C9ECD-7DF2-4A7E-8CD4-45E0423D1611}" presName="vert0" presStyleCnt="0">
        <dgm:presLayoutVars>
          <dgm:dir/>
          <dgm:animOne val="branch"/>
          <dgm:animLvl val="lvl"/>
        </dgm:presLayoutVars>
      </dgm:prSet>
      <dgm:spPr/>
    </dgm:pt>
    <dgm:pt modelId="{2474CB5D-9999-47B0-811F-E7BF5447E30E}" type="pres">
      <dgm:prSet presAssocID="{9716DA33-CE64-4BC2-8F98-A52300BD131A}" presName="thickLine" presStyleLbl="alignNode1" presStyleIdx="0" presStyleCnt="5"/>
      <dgm:spPr/>
    </dgm:pt>
    <dgm:pt modelId="{2E58D7EB-DA56-4569-852F-70D8336100BD}" type="pres">
      <dgm:prSet presAssocID="{9716DA33-CE64-4BC2-8F98-A52300BD131A}" presName="horz1" presStyleCnt="0"/>
      <dgm:spPr/>
    </dgm:pt>
    <dgm:pt modelId="{842B75DD-4A08-4317-98E2-174005A2A2F0}" type="pres">
      <dgm:prSet presAssocID="{9716DA33-CE64-4BC2-8F98-A52300BD131A}" presName="tx1" presStyleLbl="revTx" presStyleIdx="0" presStyleCnt="5"/>
      <dgm:spPr/>
    </dgm:pt>
    <dgm:pt modelId="{88B53D48-F6EA-4B06-9B20-9186E3D4906C}" type="pres">
      <dgm:prSet presAssocID="{9716DA33-CE64-4BC2-8F98-A52300BD131A}" presName="vert1" presStyleCnt="0"/>
      <dgm:spPr/>
    </dgm:pt>
    <dgm:pt modelId="{1347B317-BD77-4682-B271-53AAF92D2983}" type="pres">
      <dgm:prSet presAssocID="{05A44315-F886-4A8B-AE5F-064C086A1633}" presName="thickLine" presStyleLbl="alignNode1" presStyleIdx="1" presStyleCnt="5"/>
      <dgm:spPr/>
    </dgm:pt>
    <dgm:pt modelId="{22A41790-2787-47BF-ADE1-2D577D609EC3}" type="pres">
      <dgm:prSet presAssocID="{05A44315-F886-4A8B-AE5F-064C086A1633}" presName="horz1" presStyleCnt="0"/>
      <dgm:spPr/>
    </dgm:pt>
    <dgm:pt modelId="{B0D4128E-B892-460A-8A88-B44A6ADA9071}" type="pres">
      <dgm:prSet presAssocID="{05A44315-F886-4A8B-AE5F-064C086A1633}" presName="tx1" presStyleLbl="revTx" presStyleIdx="1" presStyleCnt="5"/>
      <dgm:spPr/>
    </dgm:pt>
    <dgm:pt modelId="{85074894-5903-4371-9197-405150ABD109}" type="pres">
      <dgm:prSet presAssocID="{05A44315-F886-4A8B-AE5F-064C086A1633}" presName="vert1" presStyleCnt="0"/>
      <dgm:spPr/>
    </dgm:pt>
    <dgm:pt modelId="{2E993B73-7A45-4363-B21D-C45A42A18917}" type="pres">
      <dgm:prSet presAssocID="{0285844A-13FB-4A1F-9C06-90730C4D91CD}" presName="thickLine" presStyleLbl="alignNode1" presStyleIdx="2" presStyleCnt="5"/>
      <dgm:spPr/>
    </dgm:pt>
    <dgm:pt modelId="{A69A6E3E-A09E-4BA5-828C-8C318E247097}" type="pres">
      <dgm:prSet presAssocID="{0285844A-13FB-4A1F-9C06-90730C4D91CD}" presName="horz1" presStyleCnt="0"/>
      <dgm:spPr/>
    </dgm:pt>
    <dgm:pt modelId="{2B981B6C-3F91-429F-A916-398DB82391EB}" type="pres">
      <dgm:prSet presAssocID="{0285844A-13FB-4A1F-9C06-90730C4D91CD}" presName="tx1" presStyleLbl="revTx" presStyleIdx="2" presStyleCnt="5"/>
      <dgm:spPr/>
    </dgm:pt>
    <dgm:pt modelId="{5185E58F-4CCE-439E-B9D6-738481C30F40}" type="pres">
      <dgm:prSet presAssocID="{0285844A-13FB-4A1F-9C06-90730C4D91CD}" presName="vert1" presStyleCnt="0"/>
      <dgm:spPr/>
    </dgm:pt>
    <dgm:pt modelId="{B4BECD01-B9B3-40C0-A7C3-D182E1624D16}" type="pres">
      <dgm:prSet presAssocID="{EED89187-654D-4DBC-9F36-CD6602CA6938}" presName="thickLine" presStyleLbl="alignNode1" presStyleIdx="3" presStyleCnt="5"/>
      <dgm:spPr/>
    </dgm:pt>
    <dgm:pt modelId="{7EEC160B-EA3D-49D3-B6F8-29D5E92B551E}" type="pres">
      <dgm:prSet presAssocID="{EED89187-654D-4DBC-9F36-CD6602CA6938}" presName="horz1" presStyleCnt="0"/>
      <dgm:spPr/>
    </dgm:pt>
    <dgm:pt modelId="{513F323C-0C52-462C-BAE4-EC273A40DB58}" type="pres">
      <dgm:prSet presAssocID="{EED89187-654D-4DBC-9F36-CD6602CA6938}" presName="tx1" presStyleLbl="revTx" presStyleIdx="3" presStyleCnt="5"/>
      <dgm:spPr/>
    </dgm:pt>
    <dgm:pt modelId="{777401D8-4573-42C0-818E-84CB829432DE}" type="pres">
      <dgm:prSet presAssocID="{EED89187-654D-4DBC-9F36-CD6602CA6938}" presName="vert1" presStyleCnt="0"/>
      <dgm:spPr/>
    </dgm:pt>
    <dgm:pt modelId="{FB6A1520-54FF-49A4-A000-89F784AE9EE3}" type="pres">
      <dgm:prSet presAssocID="{907F55F8-0B89-45D9-922A-62116D56EF5D}" presName="thickLine" presStyleLbl="alignNode1" presStyleIdx="4" presStyleCnt="5"/>
      <dgm:spPr/>
    </dgm:pt>
    <dgm:pt modelId="{D73DE732-1F82-40D6-A45C-3A6E8242ABAE}" type="pres">
      <dgm:prSet presAssocID="{907F55F8-0B89-45D9-922A-62116D56EF5D}" presName="horz1" presStyleCnt="0"/>
      <dgm:spPr/>
    </dgm:pt>
    <dgm:pt modelId="{2CA11504-CACB-4B6C-AECD-F9195B894FA1}" type="pres">
      <dgm:prSet presAssocID="{907F55F8-0B89-45D9-922A-62116D56EF5D}" presName="tx1" presStyleLbl="revTx" presStyleIdx="4" presStyleCnt="5"/>
      <dgm:spPr/>
    </dgm:pt>
    <dgm:pt modelId="{9F751A7C-8A28-453A-8C10-0B44B34DC467}" type="pres">
      <dgm:prSet presAssocID="{907F55F8-0B89-45D9-922A-62116D56EF5D}" presName="vert1" presStyleCnt="0"/>
      <dgm:spPr/>
    </dgm:pt>
  </dgm:ptLst>
  <dgm:cxnLst>
    <dgm:cxn modelId="{6FF2181E-B8E7-4EFC-9248-77BDAFC0670D}" type="presOf" srcId="{EED89187-654D-4DBC-9F36-CD6602CA6938}" destId="{513F323C-0C52-462C-BAE4-EC273A40DB58}" srcOrd="0" destOrd="0" presId="urn:microsoft.com/office/officeart/2008/layout/LinedList"/>
    <dgm:cxn modelId="{467DD91F-B9BE-498A-B7C2-CB3270758988}" type="presOf" srcId="{05A44315-F886-4A8B-AE5F-064C086A1633}" destId="{B0D4128E-B892-460A-8A88-B44A6ADA9071}" srcOrd="0" destOrd="0" presId="urn:microsoft.com/office/officeart/2008/layout/LinedList"/>
    <dgm:cxn modelId="{FA871B32-38F4-4540-8122-702F4684C0AC}" srcId="{7F9C9ECD-7DF2-4A7E-8CD4-45E0423D1611}" destId="{05A44315-F886-4A8B-AE5F-064C086A1633}" srcOrd="1" destOrd="0" parTransId="{28E4B6CB-E557-4AF2-9163-1EEC4F3E29A9}" sibTransId="{47B9F79F-6975-48E0-B9D0-2C3EEA432AED}"/>
    <dgm:cxn modelId="{DC74AD69-8210-4C16-BA4C-620B06B85722}" srcId="{7F9C9ECD-7DF2-4A7E-8CD4-45E0423D1611}" destId="{0285844A-13FB-4A1F-9C06-90730C4D91CD}" srcOrd="2" destOrd="0" parTransId="{471293AA-CE63-40F6-AD10-D48AC25A5941}" sibTransId="{5353A589-E55F-4EE7-B8D9-3FDC24CAACEE}"/>
    <dgm:cxn modelId="{D4752070-1AA5-4A7F-9C40-7723199F6A4A}" type="presOf" srcId="{9716DA33-CE64-4BC2-8F98-A52300BD131A}" destId="{842B75DD-4A08-4317-98E2-174005A2A2F0}" srcOrd="0" destOrd="0" presId="urn:microsoft.com/office/officeart/2008/layout/LinedList"/>
    <dgm:cxn modelId="{0D772690-AC06-46B7-904C-E9372DAD2045}" type="presOf" srcId="{7F9C9ECD-7DF2-4A7E-8CD4-45E0423D1611}" destId="{B60CBD02-9B2B-4A31-9192-1DD89BA3AF07}" srcOrd="0" destOrd="0" presId="urn:microsoft.com/office/officeart/2008/layout/LinedList"/>
    <dgm:cxn modelId="{BB8E9B98-A008-488A-8DA5-577982F0F969}" type="presOf" srcId="{0285844A-13FB-4A1F-9C06-90730C4D91CD}" destId="{2B981B6C-3F91-429F-A916-398DB82391EB}" srcOrd="0" destOrd="0" presId="urn:microsoft.com/office/officeart/2008/layout/LinedList"/>
    <dgm:cxn modelId="{18AB24A9-054B-4B24-A773-9283E30D679B}" srcId="{7F9C9ECD-7DF2-4A7E-8CD4-45E0423D1611}" destId="{907F55F8-0B89-45D9-922A-62116D56EF5D}" srcOrd="4" destOrd="0" parTransId="{AF9998EB-FAEB-49F5-975E-C518894D25D2}" sibTransId="{6ED579EB-D548-43C8-A2B5-D890390A9121}"/>
    <dgm:cxn modelId="{B5266ABD-C243-4EF0-94CC-80FF11E66CC8}" srcId="{7F9C9ECD-7DF2-4A7E-8CD4-45E0423D1611}" destId="{EED89187-654D-4DBC-9F36-CD6602CA6938}" srcOrd="3" destOrd="0" parTransId="{85E92BB2-0321-4EFB-86ED-43B7FC5A664D}" sibTransId="{175DA940-D68C-4EBE-9F80-40396D4A4C14}"/>
    <dgm:cxn modelId="{F8E371DC-E559-4AAF-BEFF-3445D2C6BD3D}" srcId="{7F9C9ECD-7DF2-4A7E-8CD4-45E0423D1611}" destId="{9716DA33-CE64-4BC2-8F98-A52300BD131A}" srcOrd="0" destOrd="0" parTransId="{FEE325B0-9DDC-40C0-B567-939A9E2E5141}" sibTransId="{BDFDABE4-8618-44C1-8A01-F595F638BF9A}"/>
    <dgm:cxn modelId="{50301EFF-5431-43C1-9A25-CF7EDEBFD528}" type="presOf" srcId="{907F55F8-0B89-45D9-922A-62116D56EF5D}" destId="{2CA11504-CACB-4B6C-AECD-F9195B894FA1}" srcOrd="0" destOrd="0" presId="urn:microsoft.com/office/officeart/2008/layout/LinedList"/>
    <dgm:cxn modelId="{2FC3A776-0ACD-409A-BB8F-A22B13DA0BBF}" type="presParOf" srcId="{B60CBD02-9B2B-4A31-9192-1DD89BA3AF07}" destId="{2474CB5D-9999-47B0-811F-E7BF5447E30E}" srcOrd="0" destOrd="0" presId="urn:microsoft.com/office/officeart/2008/layout/LinedList"/>
    <dgm:cxn modelId="{E8FD331B-D701-40EE-B768-70BBB2593B63}" type="presParOf" srcId="{B60CBD02-9B2B-4A31-9192-1DD89BA3AF07}" destId="{2E58D7EB-DA56-4569-852F-70D8336100BD}" srcOrd="1" destOrd="0" presId="urn:microsoft.com/office/officeart/2008/layout/LinedList"/>
    <dgm:cxn modelId="{D71DA2B6-7CAE-4E04-8D99-CC09351DB140}" type="presParOf" srcId="{2E58D7EB-DA56-4569-852F-70D8336100BD}" destId="{842B75DD-4A08-4317-98E2-174005A2A2F0}" srcOrd="0" destOrd="0" presId="urn:microsoft.com/office/officeart/2008/layout/LinedList"/>
    <dgm:cxn modelId="{44FC415B-EC85-47B3-8421-C787CC867AF4}" type="presParOf" srcId="{2E58D7EB-DA56-4569-852F-70D8336100BD}" destId="{88B53D48-F6EA-4B06-9B20-9186E3D4906C}" srcOrd="1" destOrd="0" presId="urn:microsoft.com/office/officeart/2008/layout/LinedList"/>
    <dgm:cxn modelId="{C264D855-49E3-4944-B7C3-B5B6A8F25FCC}" type="presParOf" srcId="{B60CBD02-9B2B-4A31-9192-1DD89BA3AF07}" destId="{1347B317-BD77-4682-B271-53AAF92D2983}" srcOrd="2" destOrd="0" presId="urn:microsoft.com/office/officeart/2008/layout/LinedList"/>
    <dgm:cxn modelId="{73E5A02F-E73B-44DE-9BAB-E467A79B8F14}" type="presParOf" srcId="{B60CBD02-9B2B-4A31-9192-1DD89BA3AF07}" destId="{22A41790-2787-47BF-ADE1-2D577D609EC3}" srcOrd="3" destOrd="0" presId="urn:microsoft.com/office/officeart/2008/layout/LinedList"/>
    <dgm:cxn modelId="{F5D5A536-6C1E-44C0-A747-CB16B83298FE}" type="presParOf" srcId="{22A41790-2787-47BF-ADE1-2D577D609EC3}" destId="{B0D4128E-B892-460A-8A88-B44A6ADA9071}" srcOrd="0" destOrd="0" presId="urn:microsoft.com/office/officeart/2008/layout/LinedList"/>
    <dgm:cxn modelId="{8D9A53B4-7D18-409B-AE8F-E0E301AE1E6D}" type="presParOf" srcId="{22A41790-2787-47BF-ADE1-2D577D609EC3}" destId="{85074894-5903-4371-9197-405150ABD109}" srcOrd="1" destOrd="0" presId="urn:microsoft.com/office/officeart/2008/layout/LinedList"/>
    <dgm:cxn modelId="{E9088AA7-835B-4A19-A0CE-7F6903A329BA}" type="presParOf" srcId="{B60CBD02-9B2B-4A31-9192-1DD89BA3AF07}" destId="{2E993B73-7A45-4363-B21D-C45A42A18917}" srcOrd="4" destOrd="0" presId="urn:microsoft.com/office/officeart/2008/layout/LinedList"/>
    <dgm:cxn modelId="{DE7B4F09-BE4D-42AA-BE84-1090775949E3}" type="presParOf" srcId="{B60CBD02-9B2B-4A31-9192-1DD89BA3AF07}" destId="{A69A6E3E-A09E-4BA5-828C-8C318E247097}" srcOrd="5" destOrd="0" presId="urn:microsoft.com/office/officeart/2008/layout/LinedList"/>
    <dgm:cxn modelId="{CB95ACCA-CE6F-4D9A-A75C-FEB81426E20A}" type="presParOf" srcId="{A69A6E3E-A09E-4BA5-828C-8C318E247097}" destId="{2B981B6C-3F91-429F-A916-398DB82391EB}" srcOrd="0" destOrd="0" presId="urn:microsoft.com/office/officeart/2008/layout/LinedList"/>
    <dgm:cxn modelId="{FE938489-6D1B-4B30-A091-2146C178F617}" type="presParOf" srcId="{A69A6E3E-A09E-4BA5-828C-8C318E247097}" destId="{5185E58F-4CCE-439E-B9D6-738481C30F40}" srcOrd="1" destOrd="0" presId="urn:microsoft.com/office/officeart/2008/layout/LinedList"/>
    <dgm:cxn modelId="{A5CBF4EE-4E76-4BB0-9D97-A255E37CEA5D}" type="presParOf" srcId="{B60CBD02-9B2B-4A31-9192-1DD89BA3AF07}" destId="{B4BECD01-B9B3-40C0-A7C3-D182E1624D16}" srcOrd="6" destOrd="0" presId="urn:microsoft.com/office/officeart/2008/layout/LinedList"/>
    <dgm:cxn modelId="{630290F1-88D5-46E7-A54E-F391626140F1}" type="presParOf" srcId="{B60CBD02-9B2B-4A31-9192-1DD89BA3AF07}" destId="{7EEC160B-EA3D-49D3-B6F8-29D5E92B551E}" srcOrd="7" destOrd="0" presId="urn:microsoft.com/office/officeart/2008/layout/LinedList"/>
    <dgm:cxn modelId="{9104E81B-B2C0-4F95-A614-83D915D10A0D}" type="presParOf" srcId="{7EEC160B-EA3D-49D3-B6F8-29D5E92B551E}" destId="{513F323C-0C52-462C-BAE4-EC273A40DB58}" srcOrd="0" destOrd="0" presId="urn:microsoft.com/office/officeart/2008/layout/LinedList"/>
    <dgm:cxn modelId="{96A08F0F-81F5-44D3-91C8-342029F4AFD0}" type="presParOf" srcId="{7EEC160B-EA3D-49D3-B6F8-29D5E92B551E}" destId="{777401D8-4573-42C0-818E-84CB829432DE}" srcOrd="1" destOrd="0" presId="urn:microsoft.com/office/officeart/2008/layout/LinedList"/>
    <dgm:cxn modelId="{1518C5F5-80C5-43AA-97CA-A7C2E1102A50}" type="presParOf" srcId="{B60CBD02-9B2B-4A31-9192-1DD89BA3AF07}" destId="{FB6A1520-54FF-49A4-A000-89F784AE9EE3}" srcOrd="8" destOrd="0" presId="urn:microsoft.com/office/officeart/2008/layout/LinedList"/>
    <dgm:cxn modelId="{204E2A3D-05F9-4302-BEFB-86CB5CCF347C}" type="presParOf" srcId="{B60CBD02-9B2B-4A31-9192-1DD89BA3AF07}" destId="{D73DE732-1F82-40D6-A45C-3A6E8242ABAE}" srcOrd="9" destOrd="0" presId="urn:microsoft.com/office/officeart/2008/layout/LinedList"/>
    <dgm:cxn modelId="{681C5791-E696-43F1-81FE-7F8DED311410}" type="presParOf" srcId="{D73DE732-1F82-40D6-A45C-3A6E8242ABAE}" destId="{2CA11504-CACB-4B6C-AECD-F9195B894FA1}" srcOrd="0" destOrd="0" presId="urn:microsoft.com/office/officeart/2008/layout/LinedList"/>
    <dgm:cxn modelId="{10D665BB-54B3-4BF3-B909-94256213797B}" type="presParOf" srcId="{D73DE732-1F82-40D6-A45C-3A6E8242ABAE}" destId="{9F751A7C-8A28-453A-8C10-0B44B34DC4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B0D6A-04E1-4FE0-A1B7-DB99B8E10EC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542A4F9-0969-4991-8F5E-630F9B092DF8}">
      <dgm:prSet custT="1"/>
      <dgm:spPr/>
      <dgm:t>
        <a:bodyPr/>
        <a:lstStyle/>
        <a:p>
          <a:r>
            <a:rPr lang="en-US" sz="2400" dirty="0"/>
            <a:t>Within 3 hours of TVP at HR 70, K decreased from 7.0 to 5.7 </a:t>
          </a:r>
        </a:p>
      </dgm:t>
    </dgm:pt>
    <dgm:pt modelId="{7618BAA3-9BF1-4E83-8B08-C2B539631261}" type="parTrans" cxnId="{B1FA4A6B-2F7C-49D5-AE32-E8D8EF97E770}">
      <dgm:prSet/>
      <dgm:spPr/>
      <dgm:t>
        <a:bodyPr/>
        <a:lstStyle/>
        <a:p>
          <a:endParaRPr lang="en-US" sz="2400"/>
        </a:p>
      </dgm:t>
    </dgm:pt>
    <dgm:pt modelId="{9838BCF5-0A2B-4919-8A1A-9F0FB4A44032}" type="sibTrans" cxnId="{B1FA4A6B-2F7C-49D5-AE32-E8D8EF97E770}">
      <dgm:prSet/>
      <dgm:spPr/>
      <dgm:t>
        <a:bodyPr/>
        <a:lstStyle/>
        <a:p>
          <a:endParaRPr lang="en-US" sz="2400"/>
        </a:p>
      </dgm:t>
    </dgm:pt>
    <dgm:pt modelId="{94DC91F9-622A-4778-A0E4-27CF64E4C0A2}">
      <dgm:prSet custT="1"/>
      <dgm:spPr/>
      <dgm:t>
        <a:bodyPr/>
        <a:lstStyle/>
        <a:p>
          <a:r>
            <a:rPr lang="en-US" sz="2400" dirty="0"/>
            <a:t>Never needed dialysis, Cr normalized within a few days with continued fluids</a:t>
          </a:r>
        </a:p>
      </dgm:t>
    </dgm:pt>
    <dgm:pt modelId="{7F5C4FE0-6AB3-4ADD-B9C6-1AB587F6615C}" type="parTrans" cxnId="{5E325C18-3A5B-4329-8CB5-9377C8FE25E7}">
      <dgm:prSet/>
      <dgm:spPr/>
      <dgm:t>
        <a:bodyPr/>
        <a:lstStyle/>
        <a:p>
          <a:endParaRPr lang="en-US" sz="2400"/>
        </a:p>
      </dgm:t>
    </dgm:pt>
    <dgm:pt modelId="{019DEBFB-69A8-4F2E-AAAA-93233258B270}" type="sibTrans" cxnId="{5E325C18-3A5B-4329-8CB5-9377C8FE25E7}">
      <dgm:prSet/>
      <dgm:spPr/>
      <dgm:t>
        <a:bodyPr/>
        <a:lstStyle/>
        <a:p>
          <a:endParaRPr lang="en-US" sz="2400"/>
        </a:p>
      </dgm:t>
    </dgm:pt>
    <dgm:pt modelId="{765491B3-C8E1-4EE4-83F0-A894260FB037}">
      <dgm:prSet custT="1"/>
      <dgm:spPr/>
      <dgm:t>
        <a:bodyPr/>
        <a:lstStyle/>
        <a:p>
          <a:r>
            <a:rPr lang="en-US" sz="2400" dirty="0"/>
            <a:t>Restoration of normal sinus rhythm and able to wean off TVP within 1 day</a:t>
          </a:r>
        </a:p>
      </dgm:t>
    </dgm:pt>
    <dgm:pt modelId="{68A38DF6-A325-423C-B458-CE30D7698C1E}" type="parTrans" cxnId="{44320297-F4D0-4896-9960-CE2B3631D790}">
      <dgm:prSet/>
      <dgm:spPr/>
      <dgm:t>
        <a:bodyPr/>
        <a:lstStyle/>
        <a:p>
          <a:endParaRPr lang="en-US" sz="2400"/>
        </a:p>
      </dgm:t>
    </dgm:pt>
    <dgm:pt modelId="{8D2E7229-6CDA-4A87-B8BF-134AF585AB99}" type="sibTrans" cxnId="{44320297-F4D0-4896-9960-CE2B3631D790}">
      <dgm:prSet/>
      <dgm:spPr/>
      <dgm:t>
        <a:bodyPr/>
        <a:lstStyle/>
        <a:p>
          <a:endParaRPr lang="en-US" sz="2400"/>
        </a:p>
      </dgm:t>
    </dgm:pt>
    <dgm:pt modelId="{F779816C-5D3F-4A19-865F-ECFFB7124C7C}">
      <dgm:prSet custT="1"/>
      <dgm:spPr/>
      <dgm:t>
        <a:bodyPr/>
        <a:lstStyle/>
        <a:p>
          <a:r>
            <a:rPr lang="en-US" sz="2400" dirty="0"/>
            <a:t>Temporary pacer lead removed on hospital day 2</a:t>
          </a:r>
        </a:p>
      </dgm:t>
    </dgm:pt>
    <dgm:pt modelId="{2316D51C-0700-4F51-A3E3-A26ECC6BA407}" type="parTrans" cxnId="{8C5E9D1D-4181-4F76-BA7C-0515E36A9E30}">
      <dgm:prSet/>
      <dgm:spPr/>
      <dgm:t>
        <a:bodyPr/>
        <a:lstStyle/>
        <a:p>
          <a:endParaRPr lang="en-US" sz="2400"/>
        </a:p>
      </dgm:t>
    </dgm:pt>
    <dgm:pt modelId="{AEC308F8-453A-4806-924C-9B94B7C60449}" type="sibTrans" cxnId="{8C5E9D1D-4181-4F76-BA7C-0515E36A9E30}">
      <dgm:prSet/>
      <dgm:spPr/>
      <dgm:t>
        <a:bodyPr/>
        <a:lstStyle/>
        <a:p>
          <a:endParaRPr lang="en-US" sz="2400"/>
        </a:p>
      </dgm:t>
    </dgm:pt>
    <dgm:pt modelId="{B5E17706-048C-4B95-9A8A-D7F52D50B68D}">
      <dgm:prSet custT="1"/>
      <dgm:spPr/>
      <dgm:t>
        <a:bodyPr/>
        <a:lstStyle/>
        <a:p>
          <a:r>
            <a:rPr lang="en-US" sz="2400" dirty="0"/>
            <a:t>Discharged within a week. BB and </a:t>
          </a:r>
          <a:r>
            <a:rPr lang="en-US" sz="2400" dirty="0" err="1"/>
            <a:t>ACEi</a:t>
          </a:r>
          <a:r>
            <a:rPr lang="en-US" sz="2400" dirty="0"/>
            <a:t> stopped. Insulin adjusted.</a:t>
          </a:r>
        </a:p>
      </dgm:t>
    </dgm:pt>
    <dgm:pt modelId="{9814F598-A868-4F23-81E4-71B8380F9E26}" type="parTrans" cxnId="{D7EF7581-42C3-4BCB-BF77-04DC5E416ABB}">
      <dgm:prSet/>
      <dgm:spPr/>
      <dgm:t>
        <a:bodyPr/>
        <a:lstStyle/>
        <a:p>
          <a:endParaRPr lang="en-US" sz="2400"/>
        </a:p>
      </dgm:t>
    </dgm:pt>
    <dgm:pt modelId="{66AFDD6E-9D1F-4649-985D-0EF9DA96EBEF}" type="sibTrans" cxnId="{D7EF7581-42C3-4BCB-BF77-04DC5E416ABB}">
      <dgm:prSet/>
      <dgm:spPr/>
      <dgm:t>
        <a:bodyPr/>
        <a:lstStyle/>
        <a:p>
          <a:endParaRPr lang="en-US" sz="2400"/>
        </a:p>
      </dgm:t>
    </dgm:pt>
    <dgm:pt modelId="{F915D911-33AA-4EEF-B318-C840585AD3B7}">
      <dgm:prSet custT="1"/>
      <dgm:spPr/>
      <dgm:t>
        <a:bodyPr/>
        <a:lstStyle/>
        <a:p>
          <a:r>
            <a:rPr lang="en-US" sz="2400" dirty="0"/>
            <a:t>No permanent pacemaker</a:t>
          </a:r>
        </a:p>
      </dgm:t>
    </dgm:pt>
    <dgm:pt modelId="{B5D68E68-8080-4A91-90D1-76A6D5ED82C6}" type="parTrans" cxnId="{0540177D-8B33-46BA-893E-49DA4ED938C2}">
      <dgm:prSet/>
      <dgm:spPr/>
      <dgm:t>
        <a:bodyPr/>
        <a:lstStyle/>
        <a:p>
          <a:endParaRPr lang="en-US" sz="2400"/>
        </a:p>
      </dgm:t>
    </dgm:pt>
    <dgm:pt modelId="{692FA5B4-02E2-40F4-9C68-5B372E23CCCB}" type="sibTrans" cxnId="{0540177D-8B33-46BA-893E-49DA4ED938C2}">
      <dgm:prSet/>
      <dgm:spPr/>
      <dgm:t>
        <a:bodyPr/>
        <a:lstStyle/>
        <a:p>
          <a:endParaRPr lang="en-US" sz="2400"/>
        </a:p>
      </dgm:t>
    </dgm:pt>
    <dgm:pt modelId="{3CE3659F-5600-412C-9BCA-CC55BE52C158}" type="pres">
      <dgm:prSet presAssocID="{D19B0D6A-04E1-4FE0-A1B7-DB99B8E10EC9}" presName="root" presStyleCnt="0">
        <dgm:presLayoutVars>
          <dgm:dir/>
          <dgm:resizeHandles val="exact"/>
        </dgm:presLayoutVars>
      </dgm:prSet>
      <dgm:spPr/>
    </dgm:pt>
    <dgm:pt modelId="{C0A95F62-4B7C-45F8-9444-019A6475D952}" type="pres">
      <dgm:prSet presAssocID="{3542A4F9-0969-4991-8F5E-630F9B092DF8}" presName="compNode" presStyleCnt="0"/>
      <dgm:spPr/>
    </dgm:pt>
    <dgm:pt modelId="{4447C687-EFEC-4AE9-A2C9-8A43C1113912}" type="pres">
      <dgm:prSet presAssocID="{3542A4F9-0969-4991-8F5E-630F9B092DF8}" presName="bgRect" presStyleLbl="bgShp" presStyleIdx="0" presStyleCnt="6"/>
      <dgm:spPr/>
    </dgm:pt>
    <dgm:pt modelId="{52399386-029D-4287-9A88-F46C254E2B37}" type="pres">
      <dgm:prSet presAssocID="{3542A4F9-0969-4991-8F5E-630F9B092DF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3FAE5578-E71A-467A-BA49-D2DBD46A8727}" type="pres">
      <dgm:prSet presAssocID="{3542A4F9-0969-4991-8F5E-630F9B092DF8}" presName="spaceRect" presStyleCnt="0"/>
      <dgm:spPr/>
    </dgm:pt>
    <dgm:pt modelId="{1C9FCDD2-A525-4702-9C74-8DAD2ECA1B04}" type="pres">
      <dgm:prSet presAssocID="{3542A4F9-0969-4991-8F5E-630F9B092DF8}" presName="parTx" presStyleLbl="revTx" presStyleIdx="0" presStyleCnt="6">
        <dgm:presLayoutVars>
          <dgm:chMax val="0"/>
          <dgm:chPref val="0"/>
        </dgm:presLayoutVars>
      </dgm:prSet>
      <dgm:spPr/>
    </dgm:pt>
    <dgm:pt modelId="{79CCAEAD-9E1D-4766-A0E3-44BC311138D1}" type="pres">
      <dgm:prSet presAssocID="{9838BCF5-0A2B-4919-8A1A-9F0FB4A44032}" presName="sibTrans" presStyleCnt="0"/>
      <dgm:spPr/>
    </dgm:pt>
    <dgm:pt modelId="{CEAAA4C2-4DDB-4DEE-AAEE-9F1E7319CBD4}" type="pres">
      <dgm:prSet presAssocID="{94DC91F9-622A-4778-A0E4-27CF64E4C0A2}" presName="compNode" presStyleCnt="0"/>
      <dgm:spPr/>
    </dgm:pt>
    <dgm:pt modelId="{2B285A96-DA38-4F27-9612-4A0508E62DCC}" type="pres">
      <dgm:prSet presAssocID="{94DC91F9-622A-4778-A0E4-27CF64E4C0A2}" presName="bgRect" presStyleLbl="bgShp" presStyleIdx="1" presStyleCnt="6"/>
      <dgm:spPr/>
    </dgm:pt>
    <dgm:pt modelId="{3923854F-CA79-4B74-946C-CA0D28B002FB}" type="pres">
      <dgm:prSet presAssocID="{94DC91F9-622A-4778-A0E4-27CF64E4C0A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8F70E697-F88C-41B6-B2F8-C81F36E05E86}" type="pres">
      <dgm:prSet presAssocID="{94DC91F9-622A-4778-A0E4-27CF64E4C0A2}" presName="spaceRect" presStyleCnt="0"/>
      <dgm:spPr/>
    </dgm:pt>
    <dgm:pt modelId="{8073684B-0B9C-4D8E-BC59-FDE4D3F66908}" type="pres">
      <dgm:prSet presAssocID="{94DC91F9-622A-4778-A0E4-27CF64E4C0A2}" presName="parTx" presStyleLbl="revTx" presStyleIdx="1" presStyleCnt="6">
        <dgm:presLayoutVars>
          <dgm:chMax val="0"/>
          <dgm:chPref val="0"/>
        </dgm:presLayoutVars>
      </dgm:prSet>
      <dgm:spPr/>
    </dgm:pt>
    <dgm:pt modelId="{1E2E61CD-2A9E-4A1F-8A72-3C82ED924FD0}" type="pres">
      <dgm:prSet presAssocID="{019DEBFB-69A8-4F2E-AAAA-93233258B270}" presName="sibTrans" presStyleCnt="0"/>
      <dgm:spPr/>
    </dgm:pt>
    <dgm:pt modelId="{2F0233FB-C24D-420A-84CA-BF5DE71F1106}" type="pres">
      <dgm:prSet presAssocID="{765491B3-C8E1-4EE4-83F0-A894260FB037}" presName="compNode" presStyleCnt="0"/>
      <dgm:spPr/>
    </dgm:pt>
    <dgm:pt modelId="{D3D7C59C-EA6B-4797-BC29-657F05EEE602}" type="pres">
      <dgm:prSet presAssocID="{765491B3-C8E1-4EE4-83F0-A894260FB037}" presName="bgRect" presStyleLbl="bgShp" presStyleIdx="2" presStyleCnt="6"/>
      <dgm:spPr/>
    </dgm:pt>
    <dgm:pt modelId="{10AD7CBE-5CD1-41A7-9E31-42C53EA5A180}" type="pres">
      <dgm:prSet presAssocID="{765491B3-C8E1-4EE4-83F0-A894260FB03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8CD3735-21A4-4B1B-A6D0-6B896A78D936}" type="pres">
      <dgm:prSet presAssocID="{765491B3-C8E1-4EE4-83F0-A894260FB037}" presName="spaceRect" presStyleCnt="0"/>
      <dgm:spPr/>
    </dgm:pt>
    <dgm:pt modelId="{7E6E1CF7-DDEA-45CC-AE75-CF5C2E6BFB05}" type="pres">
      <dgm:prSet presAssocID="{765491B3-C8E1-4EE4-83F0-A894260FB037}" presName="parTx" presStyleLbl="revTx" presStyleIdx="2" presStyleCnt="6">
        <dgm:presLayoutVars>
          <dgm:chMax val="0"/>
          <dgm:chPref val="0"/>
        </dgm:presLayoutVars>
      </dgm:prSet>
      <dgm:spPr/>
    </dgm:pt>
    <dgm:pt modelId="{6F9A0D4F-328F-45F6-9C27-EB730AB4837E}" type="pres">
      <dgm:prSet presAssocID="{8D2E7229-6CDA-4A87-B8BF-134AF585AB99}" presName="sibTrans" presStyleCnt="0"/>
      <dgm:spPr/>
    </dgm:pt>
    <dgm:pt modelId="{1CC2B693-C43F-4957-BE21-CB4B1C090E8D}" type="pres">
      <dgm:prSet presAssocID="{F779816C-5D3F-4A19-865F-ECFFB7124C7C}" presName="compNode" presStyleCnt="0"/>
      <dgm:spPr/>
    </dgm:pt>
    <dgm:pt modelId="{D3548919-A483-471B-839A-2B79C7DA74FF}" type="pres">
      <dgm:prSet presAssocID="{F779816C-5D3F-4A19-865F-ECFFB7124C7C}" presName="bgRect" presStyleLbl="bgShp" presStyleIdx="3" presStyleCnt="6"/>
      <dgm:spPr/>
    </dgm:pt>
    <dgm:pt modelId="{BCA44023-1AB2-4BA2-8F2E-CF82B5E6D0DE}" type="pres">
      <dgm:prSet presAssocID="{F779816C-5D3F-4A19-865F-ECFFB7124C7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F32F0CA2-2A3A-42F6-8739-357AE58D5152}" type="pres">
      <dgm:prSet presAssocID="{F779816C-5D3F-4A19-865F-ECFFB7124C7C}" presName="spaceRect" presStyleCnt="0"/>
      <dgm:spPr/>
    </dgm:pt>
    <dgm:pt modelId="{53200152-438F-4314-BC3E-3B44CF0103ED}" type="pres">
      <dgm:prSet presAssocID="{F779816C-5D3F-4A19-865F-ECFFB7124C7C}" presName="parTx" presStyleLbl="revTx" presStyleIdx="3" presStyleCnt="6">
        <dgm:presLayoutVars>
          <dgm:chMax val="0"/>
          <dgm:chPref val="0"/>
        </dgm:presLayoutVars>
      </dgm:prSet>
      <dgm:spPr/>
    </dgm:pt>
    <dgm:pt modelId="{58104487-CDE1-4227-899F-F5072EA0A5E2}" type="pres">
      <dgm:prSet presAssocID="{AEC308F8-453A-4806-924C-9B94B7C60449}" presName="sibTrans" presStyleCnt="0"/>
      <dgm:spPr/>
    </dgm:pt>
    <dgm:pt modelId="{DB6F4468-CA3E-40A0-B749-CA0C9F9B8D87}" type="pres">
      <dgm:prSet presAssocID="{B5E17706-048C-4B95-9A8A-D7F52D50B68D}" presName="compNode" presStyleCnt="0"/>
      <dgm:spPr/>
    </dgm:pt>
    <dgm:pt modelId="{D0005D42-4FF1-4145-9C38-224670E27276}" type="pres">
      <dgm:prSet presAssocID="{B5E17706-048C-4B95-9A8A-D7F52D50B68D}" presName="bgRect" presStyleLbl="bgShp" presStyleIdx="4" presStyleCnt="6"/>
      <dgm:spPr/>
    </dgm:pt>
    <dgm:pt modelId="{280FB1D2-3047-40A8-B85A-3C3871DBA609}" type="pres">
      <dgm:prSet presAssocID="{B5E17706-048C-4B95-9A8A-D7F52D50B68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090366F-D228-4FFB-8D89-D4041DB43E1B}" type="pres">
      <dgm:prSet presAssocID="{B5E17706-048C-4B95-9A8A-D7F52D50B68D}" presName="spaceRect" presStyleCnt="0"/>
      <dgm:spPr/>
    </dgm:pt>
    <dgm:pt modelId="{60B18A63-6964-4485-B4AC-676C0AD6B464}" type="pres">
      <dgm:prSet presAssocID="{B5E17706-048C-4B95-9A8A-D7F52D50B68D}" presName="parTx" presStyleLbl="revTx" presStyleIdx="4" presStyleCnt="6">
        <dgm:presLayoutVars>
          <dgm:chMax val="0"/>
          <dgm:chPref val="0"/>
        </dgm:presLayoutVars>
      </dgm:prSet>
      <dgm:spPr/>
    </dgm:pt>
    <dgm:pt modelId="{B1995F5E-9204-40DB-80AD-83941A38668F}" type="pres">
      <dgm:prSet presAssocID="{66AFDD6E-9D1F-4649-985D-0EF9DA96EBEF}" presName="sibTrans" presStyleCnt="0"/>
      <dgm:spPr/>
    </dgm:pt>
    <dgm:pt modelId="{5C82603D-1093-4A95-B931-0EE9FDA5E94B}" type="pres">
      <dgm:prSet presAssocID="{F915D911-33AA-4EEF-B318-C840585AD3B7}" presName="compNode" presStyleCnt="0"/>
      <dgm:spPr/>
    </dgm:pt>
    <dgm:pt modelId="{C55A8E6F-685D-4A1A-820D-D8461B624BB2}" type="pres">
      <dgm:prSet presAssocID="{F915D911-33AA-4EEF-B318-C840585AD3B7}" presName="bgRect" presStyleLbl="bgShp" presStyleIdx="5" presStyleCnt="6"/>
      <dgm:spPr/>
    </dgm:pt>
    <dgm:pt modelId="{6CF3D0B8-B9D9-4087-8898-B3FD3C25CA12}" type="pres">
      <dgm:prSet presAssocID="{F915D911-33AA-4EEF-B318-C840585AD3B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3B58E4E2-1374-46DA-9E80-5D4C092DE1D3}" type="pres">
      <dgm:prSet presAssocID="{F915D911-33AA-4EEF-B318-C840585AD3B7}" presName="spaceRect" presStyleCnt="0"/>
      <dgm:spPr/>
    </dgm:pt>
    <dgm:pt modelId="{2EF2F078-49D0-4426-80FA-43B776436666}" type="pres">
      <dgm:prSet presAssocID="{F915D911-33AA-4EEF-B318-C840585AD3B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E325C18-3A5B-4329-8CB5-9377C8FE25E7}" srcId="{D19B0D6A-04E1-4FE0-A1B7-DB99B8E10EC9}" destId="{94DC91F9-622A-4778-A0E4-27CF64E4C0A2}" srcOrd="1" destOrd="0" parTransId="{7F5C4FE0-6AB3-4ADD-B9C6-1AB587F6615C}" sibTransId="{019DEBFB-69A8-4F2E-AAAA-93233258B270}"/>
    <dgm:cxn modelId="{94278A1B-7140-45F5-8BD9-A773A01BB988}" type="presOf" srcId="{F915D911-33AA-4EEF-B318-C840585AD3B7}" destId="{2EF2F078-49D0-4426-80FA-43B776436666}" srcOrd="0" destOrd="0" presId="urn:microsoft.com/office/officeart/2018/2/layout/IconVerticalSolidList"/>
    <dgm:cxn modelId="{8C5E9D1D-4181-4F76-BA7C-0515E36A9E30}" srcId="{D19B0D6A-04E1-4FE0-A1B7-DB99B8E10EC9}" destId="{F779816C-5D3F-4A19-865F-ECFFB7124C7C}" srcOrd="3" destOrd="0" parTransId="{2316D51C-0700-4F51-A3E3-A26ECC6BA407}" sibTransId="{AEC308F8-453A-4806-924C-9B94B7C60449}"/>
    <dgm:cxn modelId="{B1FA4A6B-2F7C-49D5-AE32-E8D8EF97E770}" srcId="{D19B0D6A-04E1-4FE0-A1B7-DB99B8E10EC9}" destId="{3542A4F9-0969-4991-8F5E-630F9B092DF8}" srcOrd="0" destOrd="0" parTransId="{7618BAA3-9BF1-4E83-8B08-C2B539631261}" sibTransId="{9838BCF5-0A2B-4919-8A1A-9F0FB4A44032}"/>
    <dgm:cxn modelId="{0540177D-8B33-46BA-893E-49DA4ED938C2}" srcId="{D19B0D6A-04E1-4FE0-A1B7-DB99B8E10EC9}" destId="{F915D911-33AA-4EEF-B318-C840585AD3B7}" srcOrd="5" destOrd="0" parTransId="{B5D68E68-8080-4A91-90D1-76A6D5ED82C6}" sibTransId="{692FA5B4-02E2-40F4-9C68-5B372E23CCCB}"/>
    <dgm:cxn modelId="{D7EF7581-42C3-4BCB-BF77-04DC5E416ABB}" srcId="{D19B0D6A-04E1-4FE0-A1B7-DB99B8E10EC9}" destId="{B5E17706-048C-4B95-9A8A-D7F52D50B68D}" srcOrd="4" destOrd="0" parTransId="{9814F598-A868-4F23-81E4-71B8380F9E26}" sibTransId="{66AFDD6E-9D1F-4649-985D-0EF9DA96EBEF}"/>
    <dgm:cxn modelId="{7F5CA28B-AB6B-434C-8D93-754127F6470C}" type="presOf" srcId="{F779816C-5D3F-4A19-865F-ECFFB7124C7C}" destId="{53200152-438F-4314-BC3E-3B44CF0103ED}" srcOrd="0" destOrd="0" presId="urn:microsoft.com/office/officeart/2018/2/layout/IconVerticalSolidList"/>
    <dgm:cxn modelId="{44320297-F4D0-4896-9960-CE2B3631D790}" srcId="{D19B0D6A-04E1-4FE0-A1B7-DB99B8E10EC9}" destId="{765491B3-C8E1-4EE4-83F0-A894260FB037}" srcOrd="2" destOrd="0" parTransId="{68A38DF6-A325-423C-B458-CE30D7698C1E}" sibTransId="{8D2E7229-6CDA-4A87-B8BF-134AF585AB99}"/>
    <dgm:cxn modelId="{3FD80E9C-A920-4C81-B7F2-D3AC009F758D}" type="presOf" srcId="{D19B0D6A-04E1-4FE0-A1B7-DB99B8E10EC9}" destId="{3CE3659F-5600-412C-9BCA-CC55BE52C158}" srcOrd="0" destOrd="0" presId="urn:microsoft.com/office/officeart/2018/2/layout/IconVerticalSolidList"/>
    <dgm:cxn modelId="{CF1FBA9C-D8F2-480B-B094-9D3A94E94608}" type="presOf" srcId="{B5E17706-048C-4B95-9A8A-D7F52D50B68D}" destId="{60B18A63-6964-4485-B4AC-676C0AD6B464}" srcOrd="0" destOrd="0" presId="urn:microsoft.com/office/officeart/2018/2/layout/IconVerticalSolidList"/>
    <dgm:cxn modelId="{222F1CBF-B86D-4608-B5E5-80564DAEDC4A}" type="presOf" srcId="{94DC91F9-622A-4778-A0E4-27CF64E4C0A2}" destId="{8073684B-0B9C-4D8E-BC59-FDE4D3F66908}" srcOrd="0" destOrd="0" presId="urn:microsoft.com/office/officeart/2018/2/layout/IconVerticalSolidList"/>
    <dgm:cxn modelId="{8AA95AE0-CD2E-4CF2-88B9-6B7AB75EDBDE}" type="presOf" srcId="{765491B3-C8E1-4EE4-83F0-A894260FB037}" destId="{7E6E1CF7-DDEA-45CC-AE75-CF5C2E6BFB05}" srcOrd="0" destOrd="0" presId="urn:microsoft.com/office/officeart/2018/2/layout/IconVerticalSolidList"/>
    <dgm:cxn modelId="{41E4E2E6-1E29-49BF-A3D9-D8F554DFF77A}" type="presOf" srcId="{3542A4F9-0969-4991-8F5E-630F9B092DF8}" destId="{1C9FCDD2-A525-4702-9C74-8DAD2ECA1B04}" srcOrd="0" destOrd="0" presId="urn:microsoft.com/office/officeart/2018/2/layout/IconVerticalSolidList"/>
    <dgm:cxn modelId="{849E16E9-60B6-4E3A-8E89-003FB6AD7BA9}" type="presParOf" srcId="{3CE3659F-5600-412C-9BCA-CC55BE52C158}" destId="{C0A95F62-4B7C-45F8-9444-019A6475D952}" srcOrd="0" destOrd="0" presId="urn:microsoft.com/office/officeart/2018/2/layout/IconVerticalSolidList"/>
    <dgm:cxn modelId="{32013A32-C4A5-4742-8B22-FA03B7E6D1F8}" type="presParOf" srcId="{C0A95F62-4B7C-45F8-9444-019A6475D952}" destId="{4447C687-EFEC-4AE9-A2C9-8A43C1113912}" srcOrd="0" destOrd="0" presId="urn:microsoft.com/office/officeart/2018/2/layout/IconVerticalSolidList"/>
    <dgm:cxn modelId="{C9DE4C5D-3200-4005-BF16-CCD2EA1D97CC}" type="presParOf" srcId="{C0A95F62-4B7C-45F8-9444-019A6475D952}" destId="{52399386-029D-4287-9A88-F46C254E2B37}" srcOrd="1" destOrd="0" presId="urn:microsoft.com/office/officeart/2018/2/layout/IconVerticalSolidList"/>
    <dgm:cxn modelId="{3F272867-11B8-4515-9C15-CA58404ADBDA}" type="presParOf" srcId="{C0A95F62-4B7C-45F8-9444-019A6475D952}" destId="{3FAE5578-E71A-467A-BA49-D2DBD46A8727}" srcOrd="2" destOrd="0" presId="urn:microsoft.com/office/officeart/2018/2/layout/IconVerticalSolidList"/>
    <dgm:cxn modelId="{F6623547-3FB2-467B-963C-C7722F8F1B8F}" type="presParOf" srcId="{C0A95F62-4B7C-45F8-9444-019A6475D952}" destId="{1C9FCDD2-A525-4702-9C74-8DAD2ECA1B04}" srcOrd="3" destOrd="0" presId="urn:microsoft.com/office/officeart/2018/2/layout/IconVerticalSolidList"/>
    <dgm:cxn modelId="{844C1FD0-4CA4-4AC9-9D99-7D60838AEF78}" type="presParOf" srcId="{3CE3659F-5600-412C-9BCA-CC55BE52C158}" destId="{79CCAEAD-9E1D-4766-A0E3-44BC311138D1}" srcOrd="1" destOrd="0" presId="urn:microsoft.com/office/officeart/2018/2/layout/IconVerticalSolidList"/>
    <dgm:cxn modelId="{59B90F0E-836C-4BB1-9AA6-8633BEF55153}" type="presParOf" srcId="{3CE3659F-5600-412C-9BCA-CC55BE52C158}" destId="{CEAAA4C2-4DDB-4DEE-AAEE-9F1E7319CBD4}" srcOrd="2" destOrd="0" presId="urn:microsoft.com/office/officeart/2018/2/layout/IconVerticalSolidList"/>
    <dgm:cxn modelId="{9DE89D82-A506-41BB-81AB-8AFA1BB26B19}" type="presParOf" srcId="{CEAAA4C2-4DDB-4DEE-AAEE-9F1E7319CBD4}" destId="{2B285A96-DA38-4F27-9612-4A0508E62DCC}" srcOrd="0" destOrd="0" presId="urn:microsoft.com/office/officeart/2018/2/layout/IconVerticalSolidList"/>
    <dgm:cxn modelId="{D9D02090-2C24-44C9-94B0-8EA3FD6EABC0}" type="presParOf" srcId="{CEAAA4C2-4DDB-4DEE-AAEE-9F1E7319CBD4}" destId="{3923854F-CA79-4B74-946C-CA0D28B002FB}" srcOrd="1" destOrd="0" presId="urn:microsoft.com/office/officeart/2018/2/layout/IconVerticalSolidList"/>
    <dgm:cxn modelId="{2C0116BB-7BEF-4A8A-BBB6-2A3173ACDEF4}" type="presParOf" srcId="{CEAAA4C2-4DDB-4DEE-AAEE-9F1E7319CBD4}" destId="{8F70E697-F88C-41B6-B2F8-C81F36E05E86}" srcOrd="2" destOrd="0" presId="urn:microsoft.com/office/officeart/2018/2/layout/IconVerticalSolidList"/>
    <dgm:cxn modelId="{7E6C6D4D-E6B3-4CE5-A853-5D6928B11E22}" type="presParOf" srcId="{CEAAA4C2-4DDB-4DEE-AAEE-9F1E7319CBD4}" destId="{8073684B-0B9C-4D8E-BC59-FDE4D3F66908}" srcOrd="3" destOrd="0" presId="urn:microsoft.com/office/officeart/2018/2/layout/IconVerticalSolidList"/>
    <dgm:cxn modelId="{7FF7214D-BF91-46DF-B438-FCBC12A32856}" type="presParOf" srcId="{3CE3659F-5600-412C-9BCA-CC55BE52C158}" destId="{1E2E61CD-2A9E-4A1F-8A72-3C82ED924FD0}" srcOrd="3" destOrd="0" presId="urn:microsoft.com/office/officeart/2018/2/layout/IconVerticalSolidList"/>
    <dgm:cxn modelId="{FAEADE01-CFE3-4685-B310-45A85F38F5AE}" type="presParOf" srcId="{3CE3659F-5600-412C-9BCA-CC55BE52C158}" destId="{2F0233FB-C24D-420A-84CA-BF5DE71F1106}" srcOrd="4" destOrd="0" presId="urn:microsoft.com/office/officeart/2018/2/layout/IconVerticalSolidList"/>
    <dgm:cxn modelId="{EE9D8DF5-56C3-4860-B139-4D359BD411FF}" type="presParOf" srcId="{2F0233FB-C24D-420A-84CA-BF5DE71F1106}" destId="{D3D7C59C-EA6B-4797-BC29-657F05EEE602}" srcOrd="0" destOrd="0" presId="urn:microsoft.com/office/officeart/2018/2/layout/IconVerticalSolidList"/>
    <dgm:cxn modelId="{E50DB027-AD3A-4F55-8065-9D59F26B0714}" type="presParOf" srcId="{2F0233FB-C24D-420A-84CA-BF5DE71F1106}" destId="{10AD7CBE-5CD1-41A7-9E31-42C53EA5A180}" srcOrd="1" destOrd="0" presId="urn:microsoft.com/office/officeart/2018/2/layout/IconVerticalSolidList"/>
    <dgm:cxn modelId="{88A072DC-AE6D-4D1E-A607-A8683C49FF3D}" type="presParOf" srcId="{2F0233FB-C24D-420A-84CA-BF5DE71F1106}" destId="{78CD3735-21A4-4B1B-A6D0-6B896A78D936}" srcOrd="2" destOrd="0" presId="urn:microsoft.com/office/officeart/2018/2/layout/IconVerticalSolidList"/>
    <dgm:cxn modelId="{007BDC8C-097B-444E-BCB9-58494E9E5DFD}" type="presParOf" srcId="{2F0233FB-C24D-420A-84CA-BF5DE71F1106}" destId="{7E6E1CF7-DDEA-45CC-AE75-CF5C2E6BFB05}" srcOrd="3" destOrd="0" presId="urn:microsoft.com/office/officeart/2018/2/layout/IconVerticalSolidList"/>
    <dgm:cxn modelId="{04F08393-A9F2-4AF7-B6DC-B6BA3282360B}" type="presParOf" srcId="{3CE3659F-5600-412C-9BCA-CC55BE52C158}" destId="{6F9A0D4F-328F-45F6-9C27-EB730AB4837E}" srcOrd="5" destOrd="0" presId="urn:microsoft.com/office/officeart/2018/2/layout/IconVerticalSolidList"/>
    <dgm:cxn modelId="{B65C22D0-2261-4774-B6EB-E8023F4A8EE1}" type="presParOf" srcId="{3CE3659F-5600-412C-9BCA-CC55BE52C158}" destId="{1CC2B693-C43F-4957-BE21-CB4B1C090E8D}" srcOrd="6" destOrd="0" presId="urn:microsoft.com/office/officeart/2018/2/layout/IconVerticalSolidList"/>
    <dgm:cxn modelId="{F6614F84-5DA3-4256-B6B7-0078E37A8F99}" type="presParOf" srcId="{1CC2B693-C43F-4957-BE21-CB4B1C090E8D}" destId="{D3548919-A483-471B-839A-2B79C7DA74FF}" srcOrd="0" destOrd="0" presId="urn:microsoft.com/office/officeart/2018/2/layout/IconVerticalSolidList"/>
    <dgm:cxn modelId="{77E5B7BB-69A5-4405-B14F-A1AB54A2B887}" type="presParOf" srcId="{1CC2B693-C43F-4957-BE21-CB4B1C090E8D}" destId="{BCA44023-1AB2-4BA2-8F2E-CF82B5E6D0DE}" srcOrd="1" destOrd="0" presId="urn:microsoft.com/office/officeart/2018/2/layout/IconVerticalSolidList"/>
    <dgm:cxn modelId="{84B5E8F9-20CA-4D6D-83BB-E93E986B1BAB}" type="presParOf" srcId="{1CC2B693-C43F-4957-BE21-CB4B1C090E8D}" destId="{F32F0CA2-2A3A-42F6-8739-357AE58D5152}" srcOrd="2" destOrd="0" presId="urn:microsoft.com/office/officeart/2018/2/layout/IconVerticalSolidList"/>
    <dgm:cxn modelId="{688FB34C-B188-4A6F-BBC1-AC6FC113A13A}" type="presParOf" srcId="{1CC2B693-C43F-4957-BE21-CB4B1C090E8D}" destId="{53200152-438F-4314-BC3E-3B44CF0103ED}" srcOrd="3" destOrd="0" presId="urn:microsoft.com/office/officeart/2018/2/layout/IconVerticalSolidList"/>
    <dgm:cxn modelId="{A16F0BC5-2ADE-4284-8D5E-0F777D41EF5F}" type="presParOf" srcId="{3CE3659F-5600-412C-9BCA-CC55BE52C158}" destId="{58104487-CDE1-4227-899F-F5072EA0A5E2}" srcOrd="7" destOrd="0" presId="urn:microsoft.com/office/officeart/2018/2/layout/IconVerticalSolidList"/>
    <dgm:cxn modelId="{8C6C2E92-15C7-4085-9640-DAF10055A5EF}" type="presParOf" srcId="{3CE3659F-5600-412C-9BCA-CC55BE52C158}" destId="{DB6F4468-CA3E-40A0-B749-CA0C9F9B8D87}" srcOrd="8" destOrd="0" presId="urn:microsoft.com/office/officeart/2018/2/layout/IconVerticalSolidList"/>
    <dgm:cxn modelId="{0A4B008B-4058-436F-9608-693B618D5D8C}" type="presParOf" srcId="{DB6F4468-CA3E-40A0-B749-CA0C9F9B8D87}" destId="{D0005D42-4FF1-4145-9C38-224670E27276}" srcOrd="0" destOrd="0" presId="urn:microsoft.com/office/officeart/2018/2/layout/IconVerticalSolidList"/>
    <dgm:cxn modelId="{C99947A3-9178-414D-AD25-84B6191333D6}" type="presParOf" srcId="{DB6F4468-CA3E-40A0-B749-CA0C9F9B8D87}" destId="{280FB1D2-3047-40A8-B85A-3C3871DBA609}" srcOrd="1" destOrd="0" presId="urn:microsoft.com/office/officeart/2018/2/layout/IconVerticalSolidList"/>
    <dgm:cxn modelId="{13556571-E1A3-488C-AC56-91736F4AB4FA}" type="presParOf" srcId="{DB6F4468-CA3E-40A0-B749-CA0C9F9B8D87}" destId="{3090366F-D228-4FFB-8D89-D4041DB43E1B}" srcOrd="2" destOrd="0" presId="urn:microsoft.com/office/officeart/2018/2/layout/IconVerticalSolidList"/>
    <dgm:cxn modelId="{67062A73-DFD9-4B93-A574-1A3F230201D9}" type="presParOf" srcId="{DB6F4468-CA3E-40A0-B749-CA0C9F9B8D87}" destId="{60B18A63-6964-4485-B4AC-676C0AD6B464}" srcOrd="3" destOrd="0" presId="urn:microsoft.com/office/officeart/2018/2/layout/IconVerticalSolidList"/>
    <dgm:cxn modelId="{90A33685-D82D-4FB9-AC80-60865ED38305}" type="presParOf" srcId="{3CE3659F-5600-412C-9BCA-CC55BE52C158}" destId="{B1995F5E-9204-40DB-80AD-83941A38668F}" srcOrd="9" destOrd="0" presId="urn:microsoft.com/office/officeart/2018/2/layout/IconVerticalSolidList"/>
    <dgm:cxn modelId="{215D25D8-D189-4D3E-8B3E-DF722EBCAD52}" type="presParOf" srcId="{3CE3659F-5600-412C-9BCA-CC55BE52C158}" destId="{5C82603D-1093-4A95-B931-0EE9FDA5E94B}" srcOrd="10" destOrd="0" presId="urn:microsoft.com/office/officeart/2018/2/layout/IconVerticalSolidList"/>
    <dgm:cxn modelId="{EE5CAFBE-4636-4A60-8251-E4EFC609A36D}" type="presParOf" srcId="{5C82603D-1093-4A95-B931-0EE9FDA5E94B}" destId="{C55A8E6F-685D-4A1A-820D-D8461B624BB2}" srcOrd="0" destOrd="0" presId="urn:microsoft.com/office/officeart/2018/2/layout/IconVerticalSolidList"/>
    <dgm:cxn modelId="{3DDFDA14-6D5E-44C1-8D78-E22B0B1EC3EA}" type="presParOf" srcId="{5C82603D-1093-4A95-B931-0EE9FDA5E94B}" destId="{6CF3D0B8-B9D9-4087-8898-B3FD3C25CA12}" srcOrd="1" destOrd="0" presId="urn:microsoft.com/office/officeart/2018/2/layout/IconVerticalSolidList"/>
    <dgm:cxn modelId="{CC5BC554-F11F-4245-A801-DE0AC75BC294}" type="presParOf" srcId="{5C82603D-1093-4A95-B931-0EE9FDA5E94B}" destId="{3B58E4E2-1374-46DA-9E80-5D4C092DE1D3}" srcOrd="2" destOrd="0" presId="urn:microsoft.com/office/officeart/2018/2/layout/IconVerticalSolidList"/>
    <dgm:cxn modelId="{2828A11D-B5FB-4A42-AAA3-3391FD77342E}" type="presParOf" srcId="{5C82603D-1093-4A95-B931-0EE9FDA5E94B}" destId="{2EF2F078-49D0-4426-80FA-43B7764366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81A53-8510-48B1-95B0-7E791DBF43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E9B94-39C5-4FE8-904D-E5843D92ECD1}">
      <dgm:prSet/>
      <dgm:spPr/>
      <dgm:t>
        <a:bodyPr/>
        <a:lstStyle/>
        <a:p>
          <a:r>
            <a:rPr lang="en-US" dirty="0"/>
            <a:t>Persistent hyperglycemia &gt; Osmotic diuresis</a:t>
          </a:r>
        </a:p>
      </dgm:t>
    </dgm:pt>
    <dgm:pt modelId="{DB64342F-0BDD-45ED-9A9B-5A244FD8C062}" type="parTrans" cxnId="{D0A8368F-4C9B-42F7-AF6B-DC9559E099C7}">
      <dgm:prSet/>
      <dgm:spPr/>
      <dgm:t>
        <a:bodyPr/>
        <a:lstStyle/>
        <a:p>
          <a:endParaRPr lang="en-US"/>
        </a:p>
      </dgm:t>
    </dgm:pt>
    <dgm:pt modelId="{6CDC2D8B-FB2D-4719-BEDE-DA6E48B71DF6}" type="sibTrans" cxnId="{D0A8368F-4C9B-42F7-AF6B-DC9559E099C7}">
      <dgm:prSet/>
      <dgm:spPr/>
      <dgm:t>
        <a:bodyPr/>
        <a:lstStyle/>
        <a:p>
          <a:endParaRPr lang="en-US"/>
        </a:p>
      </dgm:t>
    </dgm:pt>
    <dgm:pt modelId="{720E946D-1C08-4717-AABD-72ADB642233F}">
      <dgm:prSet/>
      <dgm:spPr/>
      <dgm:t>
        <a:bodyPr/>
        <a:lstStyle/>
        <a:p>
          <a:r>
            <a:rPr lang="en-US"/>
            <a:t>Hypovolemia &gt; Renal injury</a:t>
          </a:r>
        </a:p>
      </dgm:t>
    </dgm:pt>
    <dgm:pt modelId="{E7D29EC6-5128-43D7-8CEA-0FABA120E156}" type="parTrans" cxnId="{0A5C65D1-0A60-4D82-940A-3E96E256F550}">
      <dgm:prSet/>
      <dgm:spPr/>
      <dgm:t>
        <a:bodyPr/>
        <a:lstStyle/>
        <a:p>
          <a:endParaRPr lang="en-US"/>
        </a:p>
      </dgm:t>
    </dgm:pt>
    <dgm:pt modelId="{A1891CBD-88FC-4CB4-9CD3-0FA36D770F6B}" type="sibTrans" cxnId="{0A5C65D1-0A60-4D82-940A-3E96E256F550}">
      <dgm:prSet/>
      <dgm:spPr/>
      <dgm:t>
        <a:bodyPr/>
        <a:lstStyle/>
        <a:p>
          <a:endParaRPr lang="en-US"/>
        </a:p>
      </dgm:t>
    </dgm:pt>
    <dgm:pt modelId="{56AC777A-BECE-4112-B63D-9694817A2AD6}">
      <dgm:prSet/>
      <dgm:spPr/>
      <dgm:t>
        <a:bodyPr/>
        <a:lstStyle/>
        <a:p>
          <a:r>
            <a:rPr lang="en-US"/>
            <a:t>Accumulation of atenolol</a:t>
          </a:r>
        </a:p>
      </dgm:t>
    </dgm:pt>
    <dgm:pt modelId="{57DC80E6-BF18-4FD3-B0E1-35ABDF1115D6}" type="parTrans" cxnId="{BBA69074-3260-4396-8957-82DC43C8DDE6}">
      <dgm:prSet/>
      <dgm:spPr/>
      <dgm:t>
        <a:bodyPr/>
        <a:lstStyle/>
        <a:p>
          <a:endParaRPr lang="en-US"/>
        </a:p>
      </dgm:t>
    </dgm:pt>
    <dgm:pt modelId="{EBAF75EA-C682-484E-B701-0DA675431EA8}" type="sibTrans" cxnId="{BBA69074-3260-4396-8957-82DC43C8DDE6}">
      <dgm:prSet/>
      <dgm:spPr/>
      <dgm:t>
        <a:bodyPr/>
        <a:lstStyle/>
        <a:p>
          <a:endParaRPr lang="en-US"/>
        </a:p>
      </dgm:t>
    </dgm:pt>
    <dgm:pt modelId="{37F4B78C-21BD-4A63-8E56-2FF767051A10}">
      <dgm:prSet/>
      <dgm:spPr/>
      <dgm:t>
        <a:bodyPr/>
        <a:lstStyle/>
        <a:p>
          <a:r>
            <a:rPr lang="en-US"/>
            <a:t>Hyperkalemia</a:t>
          </a:r>
        </a:p>
      </dgm:t>
    </dgm:pt>
    <dgm:pt modelId="{5E0F3F21-D216-4215-A121-BC19A3F281F2}" type="parTrans" cxnId="{16A92F6F-E5C4-4A8F-AB96-7A27A5F5E15F}">
      <dgm:prSet/>
      <dgm:spPr/>
      <dgm:t>
        <a:bodyPr/>
        <a:lstStyle/>
        <a:p>
          <a:endParaRPr lang="en-US"/>
        </a:p>
      </dgm:t>
    </dgm:pt>
    <dgm:pt modelId="{0D5A1DB9-885F-4689-A4BE-33276290CC31}" type="sibTrans" cxnId="{16A92F6F-E5C4-4A8F-AB96-7A27A5F5E15F}">
      <dgm:prSet/>
      <dgm:spPr/>
      <dgm:t>
        <a:bodyPr/>
        <a:lstStyle/>
        <a:p>
          <a:endParaRPr lang="en-US"/>
        </a:p>
      </dgm:t>
    </dgm:pt>
    <dgm:pt modelId="{5C845A08-F73A-49BE-840D-029970B33656}">
      <dgm:prSet/>
      <dgm:spPr/>
      <dgm:t>
        <a:bodyPr/>
        <a:lstStyle/>
        <a:p>
          <a:r>
            <a:rPr lang="en-US"/>
            <a:t>Bradycardia</a:t>
          </a:r>
        </a:p>
      </dgm:t>
    </dgm:pt>
    <dgm:pt modelId="{5537FCB3-CCD5-4CAB-9CAA-8E90C47EAD5E}" type="parTrans" cxnId="{0AC8ACBF-BBFF-491D-84B6-559ADBFA036C}">
      <dgm:prSet/>
      <dgm:spPr/>
      <dgm:t>
        <a:bodyPr/>
        <a:lstStyle/>
        <a:p>
          <a:endParaRPr lang="en-US"/>
        </a:p>
      </dgm:t>
    </dgm:pt>
    <dgm:pt modelId="{2FB08B4A-853D-4C1A-9050-675D36DF01AC}" type="sibTrans" cxnId="{0AC8ACBF-BBFF-491D-84B6-559ADBFA036C}">
      <dgm:prSet/>
      <dgm:spPr/>
      <dgm:t>
        <a:bodyPr/>
        <a:lstStyle/>
        <a:p>
          <a:endParaRPr lang="en-US"/>
        </a:p>
      </dgm:t>
    </dgm:pt>
    <dgm:pt modelId="{8DA236BB-E1DB-4504-80AA-F3A87EB984E3}">
      <dgm:prSet/>
      <dgm:spPr/>
      <dgm:t>
        <a:bodyPr/>
        <a:lstStyle/>
        <a:p>
          <a:r>
            <a:rPr lang="en-US"/>
            <a:t>Transvenous pacing</a:t>
          </a:r>
        </a:p>
      </dgm:t>
    </dgm:pt>
    <dgm:pt modelId="{206C1622-C263-4937-B779-304D7736EF4A}" type="parTrans" cxnId="{6B5053D0-33B6-45B1-9A8E-B8F740F63EC1}">
      <dgm:prSet/>
      <dgm:spPr/>
      <dgm:t>
        <a:bodyPr/>
        <a:lstStyle/>
        <a:p>
          <a:endParaRPr lang="en-US"/>
        </a:p>
      </dgm:t>
    </dgm:pt>
    <dgm:pt modelId="{E2A42811-302A-486C-829F-988CCE148DE0}" type="sibTrans" cxnId="{6B5053D0-33B6-45B1-9A8E-B8F740F63EC1}">
      <dgm:prSet/>
      <dgm:spPr/>
      <dgm:t>
        <a:bodyPr/>
        <a:lstStyle/>
        <a:p>
          <a:endParaRPr lang="en-US"/>
        </a:p>
      </dgm:t>
    </dgm:pt>
    <dgm:pt modelId="{645B3217-167B-4414-BD6E-9221BB77CE7A}">
      <dgm:prSet/>
      <dgm:spPr/>
      <dgm:t>
        <a:bodyPr/>
        <a:lstStyle/>
        <a:p>
          <a:r>
            <a:rPr lang="en-US"/>
            <a:t>Restored renal perfusion</a:t>
          </a:r>
        </a:p>
      </dgm:t>
    </dgm:pt>
    <dgm:pt modelId="{0C5599EB-98AC-4B52-9D4E-388D57DF0A02}" type="parTrans" cxnId="{9367E954-9CCF-45D1-924A-A1345C7A2ED5}">
      <dgm:prSet/>
      <dgm:spPr/>
      <dgm:t>
        <a:bodyPr/>
        <a:lstStyle/>
        <a:p>
          <a:endParaRPr lang="en-US"/>
        </a:p>
      </dgm:t>
    </dgm:pt>
    <dgm:pt modelId="{A2AB6F06-4016-473E-B64A-4FEF13D78C7A}" type="sibTrans" cxnId="{9367E954-9CCF-45D1-924A-A1345C7A2ED5}">
      <dgm:prSet/>
      <dgm:spPr/>
      <dgm:t>
        <a:bodyPr/>
        <a:lstStyle/>
        <a:p>
          <a:endParaRPr lang="en-US"/>
        </a:p>
      </dgm:t>
    </dgm:pt>
    <dgm:pt modelId="{D75BB51C-241E-4F4A-857D-27D8ADA66F3B}">
      <dgm:prSet/>
      <dgm:spPr/>
      <dgm:t>
        <a:bodyPr/>
        <a:lstStyle/>
        <a:p>
          <a:r>
            <a:rPr lang="en-US" dirty="0"/>
            <a:t>Cycle broken</a:t>
          </a:r>
        </a:p>
      </dgm:t>
    </dgm:pt>
    <dgm:pt modelId="{9870218E-6CFC-427E-BBB2-457BB3BBAADD}" type="parTrans" cxnId="{E05A1093-5E2E-46FD-BE33-C3C84E2C1BCF}">
      <dgm:prSet/>
      <dgm:spPr/>
      <dgm:t>
        <a:bodyPr/>
        <a:lstStyle/>
        <a:p>
          <a:endParaRPr lang="en-US"/>
        </a:p>
      </dgm:t>
    </dgm:pt>
    <dgm:pt modelId="{EA42EF7A-3400-482A-BFF0-4302C4AF9F24}" type="sibTrans" cxnId="{E05A1093-5E2E-46FD-BE33-C3C84E2C1BCF}">
      <dgm:prSet/>
      <dgm:spPr/>
      <dgm:t>
        <a:bodyPr/>
        <a:lstStyle/>
        <a:p>
          <a:endParaRPr lang="en-US"/>
        </a:p>
      </dgm:t>
    </dgm:pt>
    <dgm:pt modelId="{A9F62E8B-CCDE-4AD6-8F38-FD88A29C0A9A}">
      <dgm:prSet/>
      <dgm:spPr/>
      <dgm:t>
        <a:bodyPr/>
        <a:lstStyle/>
        <a:p>
          <a:r>
            <a:rPr lang="en-US"/>
            <a:t>Patient better </a:t>
          </a:r>
        </a:p>
      </dgm:t>
    </dgm:pt>
    <dgm:pt modelId="{6274EAF5-DFDA-43AB-AD94-5832E4B336E9}" type="parTrans" cxnId="{E3C7170D-776A-46A5-962F-6E9DAF72887D}">
      <dgm:prSet/>
      <dgm:spPr/>
      <dgm:t>
        <a:bodyPr/>
        <a:lstStyle/>
        <a:p>
          <a:endParaRPr lang="en-US"/>
        </a:p>
      </dgm:t>
    </dgm:pt>
    <dgm:pt modelId="{DA4F9CFE-31E0-447F-BEFB-F5960800EB8C}" type="sibTrans" cxnId="{E3C7170D-776A-46A5-962F-6E9DAF72887D}">
      <dgm:prSet/>
      <dgm:spPr/>
      <dgm:t>
        <a:bodyPr/>
        <a:lstStyle/>
        <a:p>
          <a:endParaRPr lang="en-US"/>
        </a:p>
      </dgm:t>
    </dgm:pt>
    <dgm:pt modelId="{AA539BDA-5AE7-4BDF-970F-0E29A7A390C5}" type="pres">
      <dgm:prSet presAssocID="{D5381A53-8510-48B1-95B0-7E791DBF4364}" presName="vert0" presStyleCnt="0">
        <dgm:presLayoutVars>
          <dgm:dir/>
          <dgm:animOne val="branch"/>
          <dgm:animLvl val="lvl"/>
        </dgm:presLayoutVars>
      </dgm:prSet>
      <dgm:spPr/>
    </dgm:pt>
    <dgm:pt modelId="{C13FDF20-3EBE-4BED-8944-461C40E6A1AE}" type="pres">
      <dgm:prSet presAssocID="{A24E9B94-39C5-4FE8-904D-E5843D92ECD1}" presName="thickLine" presStyleLbl="alignNode1" presStyleIdx="0" presStyleCnt="9"/>
      <dgm:spPr/>
    </dgm:pt>
    <dgm:pt modelId="{793B9064-DC9F-46F3-8313-52B1BF678767}" type="pres">
      <dgm:prSet presAssocID="{A24E9B94-39C5-4FE8-904D-E5843D92ECD1}" presName="horz1" presStyleCnt="0"/>
      <dgm:spPr/>
    </dgm:pt>
    <dgm:pt modelId="{479B6E5F-F2C3-4CDC-9C2B-030C1AB1054D}" type="pres">
      <dgm:prSet presAssocID="{A24E9B94-39C5-4FE8-904D-E5843D92ECD1}" presName="tx1" presStyleLbl="revTx" presStyleIdx="0" presStyleCnt="9"/>
      <dgm:spPr/>
    </dgm:pt>
    <dgm:pt modelId="{31B86599-B224-4F10-85D4-9CDD8140D1AC}" type="pres">
      <dgm:prSet presAssocID="{A24E9B94-39C5-4FE8-904D-E5843D92ECD1}" presName="vert1" presStyleCnt="0"/>
      <dgm:spPr/>
    </dgm:pt>
    <dgm:pt modelId="{78E96A67-3923-4DAF-80F6-5AD3B2D67DB9}" type="pres">
      <dgm:prSet presAssocID="{720E946D-1C08-4717-AABD-72ADB642233F}" presName="thickLine" presStyleLbl="alignNode1" presStyleIdx="1" presStyleCnt="9"/>
      <dgm:spPr/>
    </dgm:pt>
    <dgm:pt modelId="{5213D745-49D4-4B22-874F-20778B8C8187}" type="pres">
      <dgm:prSet presAssocID="{720E946D-1C08-4717-AABD-72ADB642233F}" presName="horz1" presStyleCnt="0"/>
      <dgm:spPr/>
    </dgm:pt>
    <dgm:pt modelId="{62872A0E-C5B7-4993-A636-4E8E7CB6D9EA}" type="pres">
      <dgm:prSet presAssocID="{720E946D-1C08-4717-AABD-72ADB642233F}" presName="tx1" presStyleLbl="revTx" presStyleIdx="1" presStyleCnt="9"/>
      <dgm:spPr/>
    </dgm:pt>
    <dgm:pt modelId="{599FC0B8-70C4-49E6-8D44-3DE71BF69326}" type="pres">
      <dgm:prSet presAssocID="{720E946D-1C08-4717-AABD-72ADB642233F}" presName="vert1" presStyleCnt="0"/>
      <dgm:spPr/>
    </dgm:pt>
    <dgm:pt modelId="{49C46584-FC75-4B3A-82FA-685042A33AA3}" type="pres">
      <dgm:prSet presAssocID="{56AC777A-BECE-4112-B63D-9694817A2AD6}" presName="thickLine" presStyleLbl="alignNode1" presStyleIdx="2" presStyleCnt="9"/>
      <dgm:spPr/>
    </dgm:pt>
    <dgm:pt modelId="{2F6BFC9F-BA7E-4006-94FA-4F25AF6C72BD}" type="pres">
      <dgm:prSet presAssocID="{56AC777A-BECE-4112-B63D-9694817A2AD6}" presName="horz1" presStyleCnt="0"/>
      <dgm:spPr/>
    </dgm:pt>
    <dgm:pt modelId="{6FDCED64-B80E-40D8-BB9A-6BF94B7A7776}" type="pres">
      <dgm:prSet presAssocID="{56AC777A-BECE-4112-B63D-9694817A2AD6}" presName="tx1" presStyleLbl="revTx" presStyleIdx="2" presStyleCnt="9"/>
      <dgm:spPr/>
    </dgm:pt>
    <dgm:pt modelId="{E714F5F5-F043-4DF3-8E63-0C63386826FE}" type="pres">
      <dgm:prSet presAssocID="{56AC777A-BECE-4112-B63D-9694817A2AD6}" presName="vert1" presStyleCnt="0"/>
      <dgm:spPr/>
    </dgm:pt>
    <dgm:pt modelId="{DA051FE0-010A-4C81-80EB-714F7A41D948}" type="pres">
      <dgm:prSet presAssocID="{37F4B78C-21BD-4A63-8E56-2FF767051A10}" presName="thickLine" presStyleLbl="alignNode1" presStyleIdx="3" presStyleCnt="9"/>
      <dgm:spPr/>
    </dgm:pt>
    <dgm:pt modelId="{AFFD64F1-821A-4A54-B046-3C4889ED801C}" type="pres">
      <dgm:prSet presAssocID="{37F4B78C-21BD-4A63-8E56-2FF767051A10}" presName="horz1" presStyleCnt="0"/>
      <dgm:spPr/>
    </dgm:pt>
    <dgm:pt modelId="{5510D7C1-9E9F-4810-A200-2939033BA509}" type="pres">
      <dgm:prSet presAssocID="{37F4B78C-21BD-4A63-8E56-2FF767051A10}" presName="tx1" presStyleLbl="revTx" presStyleIdx="3" presStyleCnt="9"/>
      <dgm:spPr/>
    </dgm:pt>
    <dgm:pt modelId="{D31BAEA4-FBFC-4256-9082-C397E793E6F3}" type="pres">
      <dgm:prSet presAssocID="{37F4B78C-21BD-4A63-8E56-2FF767051A10}" presName="vert1" presStyleCnt="0"/>
      <dgm:spPr/>
    </dgm:pt>
    <dgm:pt modelId="{68EFA7C9-884D-4AA9-B45A-862826A17118}" type="pres">
      <dgm:prSet presAssocID="{5C845A08-F73A-49BE-840D-029970B33656}" presName="thickLine" presStyleLbl="alignNode1" presStyleIdx="4" presStyleCnt="9"/>
      <dgm:spPr/>
    </dgm:pt>
    <dgm:pt modelId="{26F2C3D3-8740-4774-943C-996CF80DFBB2}" type="pres">
      <dgm:prSet presAssocID="{5C845A08-F73A-49BE-840D-029970B33656}" presName="horz1" presStyleCnt="0"/>
      <dgm:spPr/>
    </dgm:pt>
    <dgm:pt modelId="{2730D799-084E-4B55-B860-B2523C1A0399}" type="pres">
      <dgm:prSet presAssocID="{5C845A08-F73A-49BE-840D-029970B33656}" presName="tx1" presStyleLbl="revTx" presStyleIdx="4" presStyleCnt="9"/>
      <dgm:spPr/>
    </dgm:pt>
    <dgm:pt modelId="{AF27B2A9-D4D0-4EC8-81C3-E0AD4B2C80C8}" type="pres">
      <dgm:prSet presAssocID="{5C845A08-F73A-49BE-840D-029970B33656}" presName="vert1" presStyleCnt="0"/>
      <dgm:spPr/>
    </dgm:pt>
    <dgm:pt modelId="{6E2B7B1E-3305-48FD-B9A3-D1C1AD84C88E}" type="pres">
      <dgm:prSet presAssocID="{8DA236BB-E1DB-4504-80AA-F3A87EB984E3}" presName="thickLine" presStyleLbl="alignNode1" presStyleIdx="5" presStyleCnt="9"/>
      <dgm:spPr/>
    </dgm:pt>
    <dgm:pt modelId="{1AC4EE12-206F-41CF-AF53-B6F7A6D17246}" type="pres">
      <dgm:prSet presAssocID="{8DA236BB-E1DB-4504-80AA-F3A87EB984E3}" presName="horz1" presStyleCnt="0"/>
      <dgm:spPr/>
    </dgm:pt>
    <dgm:pt modelId="{3CCD6DEF-10D2-41A0-B21D-81F547D8B70B}" type="pres">
      <dgm:prSet presAssocID="{8DA236BB-E1DB-4504-80AA-F3A87EB984E3}" presName="tx1" presStyleLbl="revTx" presStyleIdx="5" presStyleCnt="9"/>
      <dgm:spPr/>
    </dgm:pt>
    <dgm:pt modelId="{93FFD04E-4711-45AB-B9B8-E779F6B4CD34}" type="pres">
      <dgm:prSet presAssocID="{8DA236BB-E1DB-4504-80AA-F3A87EB984E3}" presName="vert1" presStyleCnt="0"/>
      <dgm:spPr/>
    </dgm:pt>
    <dgm:pt modelId="{C06329C3-C17D-4437-A301-1B977778BC5A}" type="pres">
      <dgm:prSet presAssocID="{645B3217-167B-4414-BD6E-9221BB77CE7A}" presName="thickLine" presStyleLbl="alignNode1" presStyleIdx="6" presStyleCnt="9"/>
      <dgm:spPr/>
    </dgm:pt>
    <dgm:pt modelId="{263B9D33-4DE4-498B-912B-7640A94719D0}" type="pres">
      <dgm:prSet presAssocID="{645B3217-167B-4414-BD6E-9221BB77CE7A}" presName="horz1" presStyleCnt="0"/>
      <dgm:spPr/>
    </dgm:pt>
    <dgm:pt modelId="{32BB4A4F-1DEA-46D4-983D-5252BBE1C345}" type="pres">
      <dgm:prSet presAssocID="{645B3217-167B-4414-BD6E-9221BB77CE7A}" presName="tx1" presStyleLbl="revTx" presStyleIdx="6" presStyleCnt="9"/>
      <dgm:spPr/>
    </dgm:pt>
    <dgm:pt modelId="{ADBFD4EA-8EF1-40E2-BAFD-B88479E87E5A}" type="pres">
      <dgm:prSet presAssocID="{645B3217-167B-4414-BD6E-9221BB77CE7A}" presName="vert1" presStyleCnt="0"/>
      <dgm:spPr/>
    </dgm:pt>
    <dgm:pt modelId="{AD643309-8343-4F4D-AEB4-B9027D15B84C}" type="pres">
      <dgm:prSet presAssocID="{D75BB51C-241E-4F4A-857D-27D8ADA66F3B}" presName="thickLine" presStyleLbl="alignNode1" presStyleIdx="7" presStyleCnt="9"/>
      <dgm:spPr/>
    </dgm:pt>
    <dgm:pt modelId="{926EF0BE-C572-406D-A79C-4122D6CCA477}" type="pres">
      <dgm:prSet presAssocID="{D75BB51C-241E-4F4A-857D-27D8ADA66F3B}" presName="horz1" presStyleCnt="0"/>
      <dgm:spPr/>
    </dgm:pt>
    <dgm:pt modelId="{DE4F842D-6D56-4C5D-B9A3-5E37F2D1191A}" type="pres">
      <dgm:prSet presAssocID="{D75BB51C-241E-4F4A-857D-27D8ADA66F3B}" presName="tx1" presStyleLbl="revTx" presStyleIdx="7" presStyleCnt="9"/>
      <dgm:spPr/>
    </dgm:pt>
    <dgm:pt modelId="{28AFF2A5-5A78-49C8-8275-AED27F830F25}" type="pres">
      <dgm:prSet presAssocID="{D75BB51C-241E-4F4A-857D-27D8ADA66F3B}" presName="vert1" presStyleCnt="0"/>
      <dgm:spPr/>
    </dgm:pt>
    <dgm:pt modelId="{94F65587-BBB5-424E-A917-D05F8C132085}" type="pres">
      <dgm:prSet presAssocID="{A9F62E8B-CCDE-4AD6-8F38-FD88A29C0A9A}" presName="thickLine" presStyleLbl="alignNode1" presStyleIdx="8" presStyleCnt="9"/>
      <dgm:spPr/>
    </dgm:pt>
    <dgm:pt modelId="{B0348BD6-B351-4F22-8277-074E602CECA8}" type="pres">
      <dgm:prSet presAssocID="{A9F62E8B-CCDE-4AD6-8F38-FD88A29C0A9A}" presName="horz1" presStyleCnt="0"/>
      <dgm:spPr/>
    </dgm:pt>
    <dgm:pt modelId="{084F3B34-143B-4D53-ADE1-38ABD7F3106F}" type="pres">
      <dgm:prSet presAssocID="{A9F62E8B-CCDE-4AD6-8F38-FD88A29C0A9A}" presName="tx1" presStyleLbl="revTx" presStyleIdx="8" presStyleCnt="9"/>
      <dgm:spPr/>
    </dgm:pt>
    <dgm:pt modelId="{0E713744-1704-4D22-B215-0AF38E6E6E07}" type="pres">
      <dgm:prSet presAssocID="{A9F62E8B-CCDE-4AD6-8F38-FD88A29C0A9A}" presName="vert1" presStyleCnt="0"/>
      <dgm:spPr/>
    </dgm:pt>
  </dgm:ptLst>
  <dgm:cxnLst>
    <dgm:cxn modelId="{E3C7170D-776A-46A5-962F-6E9DAF72887D}" srcId="{D5381A53-8510-48B1-95B0-7E791DBF4364}" destId="{A9F62E8B-CCDE-4AD6-8F38-FD88A29C0A9A}" srcOrd="8" destOrd="0" parTransId="{6274EAF5-DFDA-43AB-AD94-5832E4B336E9}" sibTransId="{DA4F9CFE-31E0-447F-BEFB-F5960800EB8C}"/>
    <dgm:cxn modelId="{0799E641-43EF-4083-8C96-E8A1422050FB}" type="presOf" srcId="{A9F62E8B-CCDE-4AD6-8F38-FD88A29C0A9A}" destId="{084F3B34-143B-4D53-ADE1-38ABD7F3106F}" srcOrd="0" destOrd="0" presId="urn:microsoft.com/office/officeart/2008/layout/LinedList"/>
    <dgm:cxn modelId="{27B0FC4D-D3CF-4AEA-A341-49552699B931}" type="presOf" srcId="{5C845A08-F73A-49BE-840D-029970B33656}" destId="{2730D799-084E-4B55-B860-B2523C1A0399}" srcOrd="0" destOrd="0" presId="urn:microsoft.com/office/officeart/2008/layout/LinedList"/>
    <dgm:cxn modelId="{4F3A726E-5756-41A9-841B-6E20A7623530}" type="presOf" srcId="{8DA236BB-E1DB-4504-80AA-F3A87EB984E3}" destId="{3CCD6DEF-10D2-41A0-B21D-81F547D8B70B}" srcOrd="0" destOrd="0" presId="urn:microsoft.com/office/officeart/2008/layout/LinedList"/>
    <dgm:cxn modelId="{16A92F6F-E5C4-4A8F-AB96-7A27A5F5E15F}" srcId="{D5381A53-8510-48B1-95B0-7E791DBF4364}" destId="{37F4B78C-21BD-4A63-8E56-2FF767051A10}" srcOrd="3" destOrd="0" parTransId="{5E0F3F21-D216-4215-A121-BC19A3F281F2}" sibTransId="{0D5A1DB9-885F-4689-A4BE-33276290CC31}"/>
    <dgm:cxn modelId="{BBA69074-3260-4396-8957-82DC43C8DDE6}" srcId="{D5381A53-8510-48B1-95B0-7E791DBF4364}" destId="{56AC777A-BECE-4112-B63D-9694817A2AD6}" srcOrd="2" destOrd="0" parTransId="{57DC80E6-BF18-4FD3-B0E1-35ABDF1115D6}" sibTransId="{EBAF75EA-C682-484E-B701-0DA675431EA8}"/>
    <dgm:cxn modelId="{9367E954-9CCF-45D1-924A-A1345C7A2ED5}" srcId="{D5381A53-8510-48B1-95B0-7E791DBF4364}" destId="{645B3217-167B-4414-BD6E-9221BB77CE7A}" srcOrd="6" destOrd="0" parTransId="{0C5599EB-98AC-4B52-9D4E-388D57DF0A02}" sibTransId="{A2AB6F06-4016-473E-B64A-4FEF13D78C7A}"/>
    <dgm:cxn modelId="{B4FA0A76-47C7-47FC-AFFF-6BB7035F98B3}" type="presOf" srcId="{D75BB51C-241E-4F4A-857D-27D8ADA66F3B}" destId="{DE4F842D-6D56-4C5D-B9A3-5E37F2D1191A}" srcOrd="0" destOrd="0" presId="urn:microsoft.com/office/officeart/2008/layout/LinedList"/>
    <dgm:cxn modelId="{A52D5E8D-AACC-41BA-9B69-BD092B72AF2C}" type="presOf" srcId="{720E946D-1C08-4717-AABD-72ADB642233F}" destId="{62872A0E-C5B7-4993-A636-4E8E7CB6D9EA}" srcOrd="0" destOrd="0" presId="urn:microsoft.com/office/officeart/2008/layout/LinedList"/>
    <dgm:cxn modelId="{D0A8368F-4C9B-42F7-AF6B-DC9559E099C7}" srcId="{D5381A53-8510-48B1-95B0-7E791DBF4364}" destId="{A24E9B94-39C5-4FE8-904D-E5843D92ECD1}" srcOrd="0" destOrd="0" parTransId="{DB64342F-0BDD-45ED-9A9B-5A244FD8C062}" sibTransId="{6CDC2D8B-FB2D-4719-BEDE-DA6E48B71DF6}"/>
    <dgm:cxn modelId="{E05A1093-5E2E-46FD-BE33-C3C84E2C1BCF}" srcId="{D5381A53-8510-48B1-95B0-7E791DBF4364}" destId="{D75BB51C-241E-4F4A-857D-27D8ADA66F3B}" srcOrd="7" destOrd="0" parTransId="{9870218E-6CFC-427E-BBB2-457BB3BBAADD}" sibTransId="{EA42EF7A-3400-482A-BFF0-4302C4AF9F24}"/>
    <dgm:cxn modelId="{B7ED1393-7EC5-4110-AAEE-24DA67999916}" type="presOf" srcId="{37F4B78C-21BD-4A63-8E56-2FF767051A10}" destId="{5510D7C1-9E9F-4810-A200-2939033BA509}" srcOrd="0" destOrd="0" presId="urn:microsoft.com/office/officeart/2008/layout/LinedList"/>
    <dgm:cxn modelId="{770AEBB1-B6D3-4262-8EDF-AF6C8BE9C4E0}" type="presOf" srcId="{56AC777A-BECE-4112-B63D-9694817A2AD6}" destId="{6FDCED64-B80E-40D8-BB9A-6BF94B7A7776}" srcOrd="0" destOrd="0" presId="urn:microsoft.com/office/officeart/2008/layout/LinedList"/>
    <dgm:cxn modelId="{0AC8ACBF-BBFF-491D-84B6-559ADBFA036C}" srcId="{D5381A53-8510-48B1-95B0-7E791DBF4364}" destId="{5C845A08-F73A-49BE-840D-029970B33656}" srcOrd="4" destOrd="0" parTransId="{5537FCB3-CCD5-4CAB-9CAA-8E90C47EAD5E}" sibTransId="{2FB08B4A-853D-4C1A-9050-675D36DF01AC}"/>
    <dgm:cxn modelId="{6B5053D0-33B6-45B1-9A8E-B8F740F63EC1}" srcId="{D5381A53-8510-48B1-95B0-7E791DBF4364}" destId="{8DA236BB-E1DB-4504-80AA-F3A87EB984E3}" srcOrd="5" destOrd="0" parTransId="{206C1622-C263-4937-B779-304D7736EF4A}" sibTransId="{E2A42811-302A-486C-829F-988CCE148DE0}"/>
    <dgm:cxn modelId="{0A5C65D1-0A60-4D82-940A-3E96E256F550}" srcId="{D5381A53-8510-48B1-95B0-7E791DBF4364}" destId="{720E946D-1C08-4717-AABD-72ADB642233F}" srcOrd="1" destOrd="0" parTransId="{E7D29EC6-5128-43D7-8CEA-0FABA120E156}" sibTransId="{A1891CBD-88FC-4CB4-9CD3-0FA36D770F6B}"/>
    <dgm:cxn modelId="{6DD211DF-BA4A-4D99-8023-33A670853DBC}" type="presOf" srcId="{645B3217-167B-4414-BD6E-9221BB77CE7A}" destId="{32BB4A4F-1DEA-46D4-983D-5252BBE1C345}" srcOrd="0" destOrd="0" presId="urn:microsoft.com/office/officeart/2008/layout/LinedList"/>
    <dgm:cxn modelId="{733853F5-8C6F-4111-AECD-58DD5434B113}" type="presOf" srcId="{A24E9B94-39C5-4FE8-904D-E5843D92ECD1}" destId="{479B6E5F-F2C3-4CDC-9C2B-030C1AB1054D}" srcOrd="0" destOrd="0" presId="urn:microsoft.com/office/officeart/2008/layout/LinedList"/>
    <dgm:cxn modelId="{88E5E5FC-B8F3-4981-97C3-CD07070CF232}" type="presOf" srcId="{D5381A53-8510-48B1-95B0-7E791DBF4364}" destId="{AA539BDA-5AE7-4BDF-970F-0E29A7A390C5}" srcOrd="0" destOrd="0" presId="urn:microsoft.com/office/officeart/2008/layout/LinedList"/>
    <dgm:cxn modelId="{FC1D8350-5773-4FCF-8609-BC0B98613728}" type="presParOf" srcId="{AA539BDA-5AE7-4BDF-970F-0E29A7A390C5}" destId="{C13FDF20-3EBE-4BED-8944-461C40E6A1AE}" srcOrd="0" destOrd="0" presId="urn:microsoft.com/office/officeart/2008/layout/LinedList"/>
    <dgm:cxn modelId="{EC52C0DC-61BA-4FF7-8EA5-F12DBD7307E3}" type="presParOf" srcId="{AA539BDA-5AE7-4BDF-970F-0E29A7A390C5}" destId="{793B9064-DC9F-46F3-8313-52B1BF678767}" srcOrd="1" destOrd="0" presId="urn:microsoft.com/office/officeart/2008/layout/LinedList"/>
    <dgm:cxn modelId="{1E0C670A-1B99-47DE-9EEB-DE2B5B94049B}" type="presParOf" srcId="{793B9064-DC9F-46F3-8313-52B1BF678767}" destId="{479B6E5F-F2C3-4CDC-9C2B-030C1AB1054D}" srcOrd="0" destOrd="0" presId="urn:microsoft.com/office/officeart/2008/layout/LinedList"/>
    <dgm:cxn modelId="{8A74601B-93A4-4740-B4EB-D5CE78B42FF9}" type="presParOf" srcId="{793B9064-DC9F-46F3-8313-52B1BF678767}" destId="{31B86599-B224-4F10-85D4-9CDD8140D1AC}" srcOrd="1" destOrd="0" presId="urn:microsoft.com/office/officeart/2008/layout/LinedList"/>
    <dgm:cxn modelId="{5C923C9C-D408-4E90-A83D-C537C61E094C}" type="presParOf" srcId="{AA539BDA-5AE7-4BDF-970F-0E29A7A390C5}" destId="{78E96A67-3923-4DAF-80F6-5AD3B2D67DB9}" srcOrd="2" destOrd="0" presId="urn:microsoft.com/office/officeart/2008/layout/LinedList"/>
    <dgm:cxn modelId="{7E5CF167-46CC-4E35-903E-3DF2B4060EAD}" type="presParOf" srcId="{AA539BDA-5AE7-4BDF-970F-0E29A7A390C5}" destId="{5213D745-49D4-4B22-874F-20778B8C8187}" srcOrd="3" destOrd="0" presId="urn:microsoft.com/office/officeart/2008/layout/LinedList"/>
    <dgm:cxn modelId="{9EC2342F-D3D7-447A-89ED-C3D378AC1E87}" type="presParOf" srcId="{5213D745-49D4-4B22-874F-20778B8C8187}" destId="{62872A0E-C5B7-4993-A636-4E8E7CB6D9EA}" srcOrd="0" destOrd="0" presId="urn:microsoft.com/office/officeart/2008/layout/LinedList"/>
    <dgm:cxn modelId="{5328B08D-12F6-4CE5-8AA4-8B9827DAD8B7}" type="presParOf" srcId="{5213D745-49D4-4B22-874F-20778B8C8187}" destId="{599FC0B8-70C4-49E6-8D44-3DE71BF69326}" srcOrd="1" destOrd="0" presId="urn:microsoft.com/office/officeart/2008/layout/LinedList"/>
    <dgm:cxn modelId="{573EE725-2FD1-466A-9EB2-6CC7AA945ED0}" type="presParOf" srcId="{AA539BDA-5AE7-4BDF-970F-0E29A7A390C5}" destId="{49C46584-FC75-4B3A-82FA-685042A33AA3}" srcOrd="4" destOrd="0" presId="urn:microsoft.com/office/officeart/2008/layout/LinedList"/>
    <dgm:cxn modelId="{1998DCDD-8524-4B40-896B-82ACD2E60AFD}" type="presParOf" srcId="{AA539BDA-5AE7-4BDF-970F-0E29A7A390C5}" destId="{2F6BFC9F-BA7E-4006-94FA-4F25AF6C72BD}" srcOrd="5" destOrd="0" presId="urn:microsoft.com/office/officeart/2008/layout/LinedList"/>
    <dgm:cxn modelId="{6610072F-8E2D-45C6-A228-97F7A2A02C9F}" type="presParOf" srcId="{2F6BFC9F-BA7E-4006-94FA-4F25AF6C72BD}" destId="{6FDCED64-B80E-40D8-BB9A-6BF94B7A7776}" srcOrd="0" destOrd="0" presId="urn:microsoft.com/office/officeart/2008/layout/LinedList"/>
    <dgm:cxn modelId="{2DC9E6C4-58DB-418E-9C62-648D9161C65B}" type="presParOf" srcId="{2F6BFC9F-BA7E-4006-94FA-4F25AF6C72BD}" destId="{E714F5F5-F043-4DF3-8E63-0C63386826FE}" srcOrd="1" destOrd="0" presId="urn:microsoft.com/office/officeart/2008/layout/LinedList"/>
    <dgm:cxn modelId="{AF35D579-BDAC-486D-9695-728D550F0EE7}" type="presParOf" srcId="{AA539BDA-5AE7-4BDF-970F-0E29A7A390C5}" destId="{DA051FE0-010A-4C81-80EB-714F7A41D948}" srcOrd="6" destOrd="0" presId="urn:microsoft.com/office/officeart/2008/layout/LinedList"/>
    <dgm:cxn modelId="{838960D1-EB36-4DBB-9FA7-3325A6D83C78}" type="presParOf" srcId="{AA539BDA-5AE7-4BDF-970F-0E29A7A390C5}" destId="{AFFD64F1-821A-4A54-B046-3C4889ED801C}" srcOrd="7" destOrd="0" presId="urn:microsoft.com/office/officeart/2008/layout/LinedList"/>
    <dgm:cxn modelId="{68F06103-6BA9-4C4E-A334-4B9B617FBA9F}" type="presParOf" srcId="{AFFD64F1-821A-4A54-B046-3C4889ED801C}" destId="{5510D7C1-9E9F-4810-A200-2939033BA509}" srcOrd="0" destOrd="0" presId="urn:microsoft.com/office/officeart/2008/layout/LinedList"/>
    <dgm:cxn modelId="{46F4ECDA-84D0-408D-8212-6FE5099C11E2}" type="presParOf" srcId="{AFFD64F1-821A-4A54-B046-3C4889ED801C}" destId="{D31BAEA4-FBFC-4256-9082-C397E793E6F3}" srcOrd="1" destOrd="0" presId="urn:microsoft.com/office/officeart/2008/layout/LinedList"/>
    <dgm:cxn modelId="{FD45439E-3977-45B1-922D-98F9D036C590}" type="presParOf" srcId="{AA539BDA-5AE7-4BDF-970F-0E29A7A390C5}" destId="{68EFA7C9-884D-4AA9-B45A-862826A17118}" srcOrd="8" destOrd="0" presId="urn:microsoft.com/office/officeart/2008/layout/LinedList"/>
    <dgm:cxn modelId="{D81D03FE-EB48-4CCB-995E-A437E093221D}" type="presParOf" srcId="{AA539BDA-5AE7-4BDF-970F-0E29A7A390C5}" destId="{26F2C3D3-8740-4774-943C-996CF80DFBB2}" srcOrd="9" destOrd="0" presId="urn:microsoft.com/office/officeart/2008/layout/LinedList"/>
    <dgm:cxn modelId="{8FABEA44-6B89-4455-BF22-EEAAAE699CF9}" type="presParOf" srcId="{26F2C3D3-8740-4774-943C-996CF80DFBB2}" destId="{2730D799-084E-4B55-B860-B2523C1A0399}" srcOrd="0" destOrd="0" presId="urn:microsoft.com/office/officeart/2008/layout/LinedList"/>
    <dgm:cxn modelId="{1BDF5EA9-94AD-4AF4-8ECB-BDE4E959745A}" type="presParOf" srcId="{26F2C3D3-8740-4774-943C-996CF80DFBB2}" destId="{AF27B2A9-D4D0-4EC8-81C3-E0AD4B2C80C8}" srcOrd="1" destOrd="0" presId="urn:microsoft.com/office/officeart/2008/layout/LinedList"/>
    <dgm:cxn modelId="{108E79C3-9A7F-4A97-B750-6F6172979184}" type="presParOf" srcId="{AA539BDA-5AE7-4BDF-970F-0E29A7A390C5}" destId="{6E2B7B1E-3305-48FD-B9A3-D1C1AD84C88E}" srcOrd="10" destOrd="0" presId="urn:microsoft.com/office/officeart/2008/layout/LinedList"/>
    <dgm:cxn modelId="{B1A003E1-D6D6-4C81-BEA2-C7990D6A057C}" type="presParOf" srcId="{AA539BDA-5AE7-4BDF-970F-0E29A7A390C5}" destId="{1AC4EE12-206F-41CF-AF53-B6F7A6D17246}" srcOrd="11" destOrd="0" presId="urn:microsoft.com/office/officeart/2008/layout/LinedList"/>
    <dgm:cxn modelId="{866D8AE1-F412-49C7-9328-27E9C8C4E15D}" type="presParOf" srcId="{1AC4EE12-206F-41CF-AF53-B6F7A6D17246}" destId="{3CCD6DEF-10D2-41A0-B21D-81F547D8B70B}" srcOrd="0" destOrd="0" presId="urn:microsoft.com/office/officeart/2008/layout/LinedList"/>
    <dgm:cxn modelId="{E3DB84B9-DEB5-40A2-B174-C1CB86B99626}" type="presParOf" srcId="{1AC4EE12-206F-41CF-AF53-B6F7A6D17246}" destId="{93FFD04E-4711-45AB-B9B8-E779F6B4CD34}" srcOrd="1" destOrd="0" presId="urn:microsoft.com/office/officeart/2008/layout/LinedList"/>
    <dgm:cxn modelId="{C0E4CB90-7918-4813-89F4-346B024012C6}" type="presParOf" srcId="{AA539BDA-5AE7-4BDF-970F-0E29A7A390C5}" destId="{C06329C3-C17D-4437-A301-1B977778BC5A}" srcOrd="12" destOrd="0" presId="urn:microsoft.com/office/officeart/2008/layout/LinedList"/>
    <dgm:cxn modelId="{1595A306-6C9C-43D2-A2DA-AB12D5CAB800}" type="presParOf" srcId="{AA539BDA-5AE7-4BDF-970F-0E29A7A390C5}" destId="{263B9D33-4DE4-498B-912B-7640A94719D0}" srcOrd="13" destOrd="0" presId="urn:microsoft.com/office/officeart/2008/layout/LinedList"/>
    <dgm:cxn modelId="{0085ED49-67A5-4E1A-9A7D-FF5EAF7891B1}" type="presParOf" srcId="{263B9D33-4DE4-498B-912B-7640A94719D0}" destId="{32BB4A4F-1DEA-46D4-983D-5252BBE1C345}" srcOrd="0" destOrd="0" presId="urn:microsoft.com/office/officeart/2008/layout/LinedList"/>
    <dgm:cxn modelId="{FEDE7AAC-64B2-4F79-9256-7898B213A131}" type="presParOf" srcId="{263B9D33-4DE4-498B-912B-7640A94719D0}" destId="{ADBFD4EA-8EF1-40E2-BAFD-B88479E87E5A}" srcOrd="1" destOrd="0" presId="urn:microsoft.com/office/officeart/2008/layout/LinedList"/>
    <dgm:cxn modelId="{5D0EF6CA-C0C3-4E8C-A2BC-096EC887C36A}" type="presParOf" srcId="{AA539BDA-5AE7-4BDF-970F-0E29A7A390C5}" destId="{AD643309-8343-4F4D-AEB4-B9027D15B84C}" srcOrd="14" destOrd="0" presId="urn:microsoft.com/office/officeart/2008/layout/LinedList"/>
    <dgm:cxn modelId="{DBEC166D-00F8-449A-AFA5-BCA170E4D92E}" type="presParOf" srcId="{AA539BDA-5AE7-4BDF-970F-0E29A7A390C5}" destId="{926EF0BE-C572-406D-A79C-4122D6CCA477}" srcOrd="15" destOrd="0" presId="urn:microsoft.com/office/officeart/2008/layout/LinedList"/>
    <dgm:cxn modelId="{BB3CEF57-19CB-4497-B200-B56B3E362CF1}" type="presParOf" srcId="{926EF0BE-C572-406D-A79C-4122D6CCA477}" destId="{DE4F842D-6D56-4C5D-B9A3-5E37F2D1191A}" srcOrd="0" destOrd="0" presId="urn:microsoft.com/office/officeart/2008/layout/LinedList"/>
    <dgm:cxn modelId="{D769AC5C-1C42-48C9-9840-6E24706E53D4}" type="presParOf" srcId="{926EF0BE-C572-406D-A79C-4122D6CCA477}" destId="{28AFF2A5-5A78-49C8-8275-AED27F830F25}" srcOrd="1" destOrd="0" presId="urn:microsoft.com/office/officeart/2008/layout/LinedList"/>
    <dgm:cxn modelId="{B8C826D8-8646-4934-8C89-26808473BC93}" type="presParOf" srcId="{AA539BDA-5AE7-4BDF-970F-0E29A7A390C5}" destId="{94F65587-BBB5-424E-A917-D05F8C132085}" srcOrd="16" destOrd="0" presId="urn:microsoft.com/office/officeart/2008/layout/LinedList"/>
    <dgm:cxn modelId="{16020813-B821-43DD-B073-669D1838C2C9}" type="presParOf" srcId="{AA539BDA-5AE7-4BDF-970F-0E29A7A390C5}" destId="{B0348BD6-B351-4F22-8277-074E602CECA8}" srcOrd="17" destOrd="0" presId="urn:microsoft.com/office/officeart/2008/layout/LinedList"/>
    <dgm:cxn modelId="{A9DFA268-4471-44F0-984D-7B76C0D806D5}" type="presParOf" srcId="{B0348BD6-B351-4F22-8277-074E602CECA8}" destId="{084F3B34-143B-4D53-ADE1-38ABD7F3106F}" srcOrd="0" destOrd="0" presId="urn:microsoft.com/office/officeart/2008/layout/LinedList"/>
    <dgm:cxn modelId="{D767BCF6-016C-4E24-9669-DA7E7B8A1C8F}" type="presParOf" srcId="{B0348BD6-B351-4F22-8277-074E602CECA8}" destId="{0E713744-1704-4D22-B215-0AF38E6E6E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6CD2F6-E7D2-4E7E-9A41-FAB9F82E0E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069AF91-1F63-4F68-B9AF-AC5B0251F7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Symptomatic?</a:t>
          </a:r>
        </a:p>
      </dgm:t>
    </dgm:pt>
    <dgm:pt modelId="{1716A190-4402-4575-91DB-7D3EF36542D0}" type="parTrans" cxnId="{17E99F9A-C9A9-472B-BC10-29A79E70D42C}">
      <dgm:prSet/>
      <dgm:spPr/>
      <dgm:t>
        <a:bodyPr/>
        <a:lstStyle/>
        <a:p>
          <a:endParaRPr lang="en-US"/>
        </a:p>
      </dgm:t>
    </dgm:pt>
    <dgm:pt modelId="{454A193B-61DF-431F-BC1F-ACD14E5B097F}" type="sibTrans" cxnId="{17E99F9A-C9A9-472B-BC10-29A79E70D42C}">
      <dgm:prSet/>
      <dgm:spPr/>
      <dgm:t>
        <a:bodyPr/>
        <a:lstStyle/>
        <a:p>
          <a:endParaRPr lang="en-US"/>
        </a:p>
      </dgm:t>
    </dgm:pt>
    <dgm:pt modelId="{0C071003-A1B5-4A50-83E2-3E4188586A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Hemodynamically unstable? </a:t>
          </a:r>
        </a:p>
      </dgm:t>
    </dgm:pt>
    <dgm:pt modelId="{672E750F-4BE1-4951-A435-BED2BDDF63A1}" type="parTrans" cxnId="{9148A7EB-6FCD-4FDB-AB2A-7F86F8C5010D}">
      <dgm:prSet/>
      <dgm:spPr/>
      <dgm:t>
        <a:bodyPr/>
        <a:lstStyle/>
        <a:p>
          <a:endParaRPr lang="en-US"/>
        </a:p>
      </dgm:t>
    </dgm:pt>
    <dgm:pt modelId="{7E798A3C-A3DF-43DD-B3B2-74F2153C66D7}" type="sibTrans" cxnId="{9148A7EB-6FCD-4FDB-AB2A-7F86F8C5010D}">
      <dgm:prSet/>
      <dgm:spPr/>
      <dgm:t>
        <a:bodyPr/>
        <a:lstStyle/>
        <a:p>
          <a:endParaRPr lang="en-US"/>
        </a:p>
      </dgm:t>
    </dgm:pt>
    <dgm:pt modelId="{C368A868-7B1D-472D-BB83-10492085A6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Rhythm? (Sinus vs Heart Block) </a:t>
          </a:r>
        </a:p>
      </dgm:t>
    </dgm:pt>
    <dgm:pt modelId="{7BCFCF3A-2810-4B9B-A2B4-D5F1174B45D4}" type="parTrans" cxnId="{B1CBE466-A37A-4D8E-AC80-F5C301152827}">
      <dgm:prSet/>
      <dgm:spPr/>
      <dgm:t>
        <a:bodyPr/>
        <a:lstStyle/>
        <a:p>
          <a:endParaRPr lang="en-US"/>
        </a:p>
      </dgm:t>
    </dgm:pt>
    <dgm:pt modelId="{BF2B333E-53CB-4930-89A0-C7A57F14C560}" type="sibTrans" cxnId="{B1CBE466-A37A-4D8E-AC80-F5C301152827}">
      <dgm:prSet/>
      <dgm:spPr/>
      <dgm:t>
        <a:bodyPr/>
        <a:lstStyle/>
        <a:p>
          <a:endParaRPr lang="en-US"/>
        </a:p>
      </dgm:t>
    </dgm:pt>
    <dgm:pt modelId="{7B13A0D9-75B5-4FA9-9E65-5D6E8C3AC3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Able to mount appropriate response (walking or bicycle legs)?</a:t>
          </a:r>
        </a:p>
      </dgm:t>
    </dgm:pt>
    <dgm:pt modelId="{6FBFB588-007F-48C5-A871-D190D055B843}" type="parTrans" cxnId="{93625729-FD69-4612-9A7F-34C38C9E6A06}">
      <dgm:prSet/>
      <dgm:spPr/>
      <dgm:t>
        <a:bodyPr/>
        <a:lstStyle/>
        <a:p>
          <a:endParaRPr lang="en-US"/>
        </a:p>
      </dgm:t>
    </dgm:pt>
    <dgm:pt modelId="{A08A7CE8-2EEF-46DA-A5D5-CA94F5E456EB}" type="sibTrans" cxnId="{93625729-FD69-4612-9A7F-34C38C9E6A06}">
      <dgm:prSet/>
      <dgm:spPr/>
      <dgm:t>
        <a:bodyPr/>
        <a:lstStyle/>
        <a:p>
          <a:endParaRPr lang="en-US"/>
        </a:p>
      </dgm:t>
    </dgm:pt>
    <dgm:pt modelId="{AB302673-15D3-4DBE-B879-FF31532FD0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Meds?</a:t>
          </a:r>
        </a:p>
      </dgm:t>
    </dgm:pt>
    <dgm:pt modelId="{51F7DA00-7267-422B-92DD-8B14D14AE1C2}" type="parTrans" cxnId="{B9E07A59-3CE1-4A99-8E00-03D65E0A680B}">
      <dgm:prSet/>
      <dgm:spPr/>
      <dgm:t>
        <a:bodyPr/>
        <a:lstStyle/>
        <a:p>
          <a:endParaRPr lang="en-US"/>
        </a:p>
      </dgm:t>
    </dgm:pt>
    <dgm:pt modelId="{74103BAD-F7FF-4E17-AD4D-262E6AAB4327}" type="sibTrans" cxnId="{B9E07A59-3CE1-4A99-8E00-03D65E0A680B}">
      <dgm:prSet/>
      <dgm:spPr/>
      <dgm:t>
        <a:bodyPr/>
        <a:lstStyle/>
        <a:p>
          <a:endParaRPr lang="en-US"/>
        </a:p>
      </dgm:t>
    </dgm:pt>
    <dgm:pt modelId="{464B7CFA-1C0A-4983-AB1C-2705D91969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Lytes?</a:t>
          </a:r>
        </a:p>
      </dgm:t>
    </dgm:pt>
    <dgm:pt modelId="{1CD3A094-8390-48AD-9A8A-3B4E4C6AA81C}" type="parTrans" cxnId="{D0463254-DDA9-4665-9A26-5FE3C0B62EB8}">
      <dgm:prSet/>
      <dgm:spPr/>
      <dgm:t>
        <a:bodyPr/>
        <a:lstStyle/>
        <a:p>
          <a:endParaRPr lang="en-US"/>
        </a:p>
      </dgm:t>
    </dgm:pt>
    <dgm:pt modelId="{C5DB7FA9-760E-4DF3-938D-C9C73813808D}" type="sibTrans" cxnId="{D0463254-DDA9-4665-9A26-5FE3C0B62EB8}">
      <dgm:prSet/>
      <dgm:spPr/>
      <dgm:t>
        <a:bodyPr/>
        <a:lstStyle/>
        <a:p>
          <a:endParaRPr lang="en-US"/>
        </a:p>
      </dgm:t>
    </dgm:pt>
    <dgm:pt modelId="{8C8D3861-F4AC-49A6-8FA1-643A4D4D9F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Ischemia?</a:t>
          </a:r>
        </a:p>
      </dgm:t>
    </dgm:pt>
    <dgm:pt modelId="{793EBE68-9407-4E2B-A220-306FD09D1807}" type="parTrans" cxnId="{6606E2E2-BBEE-4368-BD30-E5BE9CAB2440}">
      <dgm:prSet/>
      <dgm:spPr/>
      <dgm:t>
        <a:bodyPr/>
        <a:lstStyle/>
        <a:p>
          <a:endParaRPr lang="en-US"/>
        </a:p>
      </dgm:t>
    </dgm:pt>
    <dgm:pt modelId="{A879F1AF-BC6E-4A84-9ABF-12F0A1BD2796}" type="sibTrans" cxnId="{6606E2E2-BBEE-4368-BD30-E5BE9CAB2440}">
      <dgm:prSet/>
      <dgm:spPr/>
      <dgm:t>
        <a:bodyPr/>
        <a:lstStyle/>
        <a:p>
          <a:endParaRPr lang="en-US"/>
        </a:p>
      </dgm:t>
    </dgm:pt>
    <dgm:pt modelId="{BC2AB84F-1D81-433C-8778-F132E1EA3709}" type="pres">
      <dgm:prSet presAssocID="{A76CD2F6-E7D2-4E7E-9A41-FAB9F82E0E6D}" presName="root" presStyleCnt="0">
        <dgm:presLayoutVars>
          <dgm:dir/>
          <dgm:resizeHandles val="exact"/>
        </dgm:presLayoutVars>
      </dgm:prSet>
      <dgm:spPr/>
    </dgm:pt>
    <dgm:pt modelId="{251AFC8B-8690-4419-8137-66BE24C7E95E}" type="pres">
      <dgm:prSet presAssocID="{7069AF91-1F63-4F68-B9AF-AC5B0251F7A5}" presName="compNode" presStyleCnt="0"/>
      <dgm:spPr/>
    </dgm:pt>
    <dgm:pt modelId="{55EF21E6-5C25-410F-A04E-49948B112102}" type="pres">
      <dgm:prSet presAssocID="{7069AF91-1F63-4F68-B9AF-AC5B0251F7A5}" presName="bgRect" presStyleLbl="bgShp" presStyleIdx="0" presStyleCnt="7"/>
      <dgm:spPr/>
    </dgm:pt>
    <dgm:pt modelId="{F02B3893-FD50-4303-9CC3-389E5BF703A8}" type="pres">
      <dgm:prSet presAssocID="{7069AF91-1F63-4F68-B9AF-AC5B0251F7A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C10A040-22E1-46FB-B5F7-E38BF3E309D9}" type="pres">
      <dgm:prSet presAssocID="{7069AF91-1F63-4F68-B9AF-AC5B0251F7A5}" presName="spaceRect" presStyleCnt="0"/>
      <dgm:spPr/>
    </dgm:pt>
    <dgm:pt modelId="{4589EA91-E123-4749-86C4-427132F1A45E}" type="pres">
      <dgm:prSet presAssocID="{7069AF91-1F63-4F68-B9AF-AC5B0251F7A5}" presName="parTx" presStyleLbl="revTx" presStyleIdx="0" presStyleCnt="7">
        <dgm:presLayoutVars>
          <dgm:chMax val="0"/>
          <dgm:chPref val="0"/>
        </dgm:presLayoutVars>
      </dgm:prSet>
      <dgm:spPr/>
    </dgm:pt>
    <dgm:pt modelId="{DFC17213-DC48-4D06-AE20-86422AB7DAF8}" type="pres">
      <dgm:prSet presAssocID="{454A193B-61DF-431F-BC1F-ACD14E5B097F}" presName="sibTrans" presStyleCnt="0"/>
      <dgm:spPr/>
    </dgm:pt>
    <dgm:pt modelId="{F1465D71-FA09-4CAA-AB2E-9BAC6D9ACFD7}" type="pres">
      <dgm:prSet presAssocID="{0C071003-A1B5-4A50-83E2-3E4188586A99}" presName="compNode" presStyleCnt="0"/>
      <dgm:spPr/>
    </dgm:pt>
    <dgm:pt modelId="{5A22B772-E0FB-469F-9B78-3EA0F05B78AB}" type="pres">
      <dgm:prSet presAssocID="{0C071003-A1B5-4A50-83E2-3E4188586A99}" presName="bgRect" presStyleLbl="bgShp" presStyleIdx="1" presStyleCnt="7"/>
      <dgm:spPr/>
    </dgm:pt>
    <dgm:pt modelId="{E0C2414D-1920-473B-8BEE-998E703E3E04}" type="pres">
      <dgm:prSet presAssocID="{0C071003-A1B5-4A50-83E2-3E4188586A9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80D7AE91-E627-46C3-95D2-31B39573738E}" type="pres">
      <dgm:prSet presAssocID="{0C071003-A1B5-4A50-83E2-3E4188586A99}" presName="spaceRect" presStyleCnt="0"/>
      <dgm:spPr/>
    </dgm:pt>
    <dgm:pt modelId="{7E6020E8-F9EB-447B-81D9-FFFBDBADDDAC}" type="pres">
      <dgm:prSet presAssocID="{0C071003-A1B5-4A50-83E2-3E4188586A99}" presName="parTx" presStyleLbl="revTx" presStyleIdx="1" presStyleCnt="7">
        <dgm:presLayoutVars>
          <dgm:chMax val="0"/>
          <dgm:chPref val="0"/>
        </dgm:presLayoutVars>
      </dgm:prSet>
      <dgm:spPr/>
    </dgm:pt>
    <dgm:pt modelId="{A88ADAF2-D6FF-42CA-9AD8-F02D047B2009}" type="pres">
      <dgm:prSet presAssocID="{7E798A3C-A3DF-43DD-B3B2-74F2153C66D7}" presName="sibTrans" presStyleCnt="0"/>
      <dgm:spPr/>
    </dgm:pt>
    <dgm:pt modelId="{F7C0465A-4F02-4228-88C1-CEE4CE8826C0}" type="pres">
      <dgm:prSet presAssocID="{C368A868-7B1D-472D-BB83-10492085A688}" presName="compNode" presStyleCnt="0"/>
      <dgm:spPr/>
    </dgm:pt>
    <dgm:pt modelId="{7C4DCB48-950B-4C4A-B25B-C20034A2C20E}" type="pres">
      <dgm:prSet presAssocID="{C368A868-7B1D-472D-BB83-10492085A688}" presName="bgRect" presStyleLbl="bgShp" presStyleIdx="2" presStyleCnt="7"/>
      <dgm:spPr/>
    </dgm:pt>
    <dgm:pt modelId="{036D2563-9E3D-4CB4-9699-11E3FFF8DFD1}" type="pres">
      <dgm:prSet presAssocID="{C368A868-7B1D-472D-BB83-10492085A68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269B693B-E3FB-4DC0-BA81-AAC7F4BC26E9}" type="pres">
      <dgm:prSet presAssocID="{C368A868-7B1D-472D-BB83-10492085A688}" presName="spaceRect" presStyleCnt="0"/>
      <dgm:spPr/>
    </dgm:pt>
    <dgm:pt modelId="{2C010D84-F6E2-497B-B249-1E5D80506F59}" type="pres">
      <dgm:prSet presAssocID="{C368A868-7B1D-472D-BB83-10492085A688}" presName="parTx" presStyleLbl="revTx" presStyleIdx="2" presStyleCnt="7">
        <dgm:presLayoutVars>
          <dgm:chMax val="0"/>
          <dgm:chPref val="0"/>
        </dgm:presLayoutVars>
      </dgm:prSet>
      <dgm:spPr/>
    </dgm:pt>
    <dgm:pt modelId="{52D35EC2-0DB4-4CF1-94F9-8692CA48074C}" type="pres">
      <dgm:prSet presAssocID="{BF2B333E-53CB-4930-89A0-C7A57F14C560}" presName="sibTrans" presStyleCnt="0"/>
      <dgm:spPr/>
    </dgm:pt>
    <dgm:pt modelId="{A568A30F-9A07-4E33-8C7C-005215498714}" type="pres">
      <dgm:prSet presAssocID="{7B13A0D9-75B5-4FA9-9E65-5D6E8C3AC3FA}" presName="compNode" presStyleCnt="0"/>
      <dgm:spPr/>
    </dgm:pt>
    <dgm:pt modelId="{2363A349-29BC-4EC8-8DAC-56DDC7584EEC}" type="pres">
      <dgm:prSet presAssocID="{7B13A0D9-75B5-4FA9-9E65-5D6E8C3AC3FA}" presName="bgRect" presStyleLbl="bgShp" presStyleIdx="3" presStyleCnt="7"/>
      <dgm:spPr/>
    </dgm:pt>
    <dgm:pt modelId="{B0DF73A3-500E-4A62-825F-97F6A5FDDFF7}" type="pres">
      <dgm:prSet presAssocID="{7B13A0D9-75B5-4FA9-9E65-5D6E8C3AC3F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150F2842-A104-44D2-9BC3-C505A23C40CA}" type="pres">
      <dgm:prSet presAssocID="{7B13A0D9-75B5-4FA9-9E65-5D6E8C3AC3FA}" presName="spaceRect" presStyleCnt="0"/>
      <dgm:spPr/>
    </dgm:pt>
    <dgm:pt modelId="{4C212C48-6170-4173-AE60-C44A146C274C}" type="pres">
      <dgm:prSet presAssocID="{7B13A0D9-75B5-4FA9-9E65-5D6E8C3AC3FA}" presName="parTx" presStyleLbl="revTx" presStyleIdx="3" presStyleCnt="7">
        <dgm:presLayoutVars>
          <dgm:chMax val="0"/>
          <dgm:chPref val="0"/>
        </dgm:presLayoutVars>
      </dgm:prSet>
      <dgm:spPr/>
    </dgm:pt>
    <dgm:pt modelId="{6C868CE1-434B-4C1C-81B1-3B2438001A17}" type="pres">
      <dgm:prSet presAssocID="{A08A7CE8-2EEF-46DA-A5D5-CA94F5E456EB}" presName="sibTrans" presStyleCnt="0"/>
      <dgm:spPr/>
    </dgm:pt>
    <dgm:pt modelId="{21C4A227-2DB7-4AC0-AC70-6254BA911AAB}" type="pres">
      <dgm:prSet presAssocID="{8C8D3861-F4AC-49A6-8FA1-643A4D4D9FEF}" presName="compNode" presStyleCnt="0"/>
      <dgm:spPr/>
    </dgm:pt>
    <dgm:pt modelId="{ADF44834-4C87-4D3D-8CFC-51A7AAE7BEBF}" type="pres">
      <dgm:prSet presAssocID="{8C8D3861-F4AC-49A6-8FA1-643A4D4D9FEF}" presName="bgRect" presStyleLbl="bgShp" presStyleIdx="4" presStyleCnt="7"/>
      <dgm:spPr/>
    </dgm:pt>
    <dgm:pt modelId="{E582D5A9-9BF1-4CEA-9316-D7C83F886B05}" type="pres">
      <dgm:prSet presAssocID="{8C8D3861-F4AC-49A6-8FA1-643A4D4D9FE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 with solid fill"/>
        </a:ext>
      </dgm:extLst>
    </dgm:pt>
    <dgm:pt modelId="{432A9869-2CF5-4BA2-B64F-20BFF2BCD58E}" type="pres">
      <dgm:prSet presAssocID="{8C8D3861-F4AC-49A6-8FA1-643A4D4D9FEF}" presName="spaceRect" presStyleCnt="0"/>
      <dgm:spPr/>
    </dgm:pt>
    <dgm:pt modelId="{5F58D1DC-EC87-4ECE-A0B3-994ED54061AF}" type="pres">
      <dgm:prSet presAssocID="{8C8D3861-F4AC-49A6-8FA1-643A4D4D9FEF}" presName="parTx" presStyleLbl="revTx" presStyleIdx="4" presStyleCnt="7">
        <dgm:presLayoutVars>
          <dgm:chMax val="0"/>
          <dgm:chPref val="0"/>
        </dgm:presLayoutVars>
      </dgm:prSet>
      <dgm:spPr/>
    </dgm:pt>
    <dgm:pt modelId="{D156512E-27F8-4B46-A800-82A400BF5A45}" type="pres">
      <dgm:prSet presAssocID="{A879F1AF-BC6E-4A84-9ABF-12F0A1BD2796}" presName="sibTrans" presStyleCnt="0"/>
      <dgm:spPr/>
    </dgm:pt>
    <dgm:pt modelId="{24236EBF-4323-4112-8214-A1AC275DC2BF}" type="pres">
      <dgm:prSet presAssocID="{AB302673-15D3-4DBE-B879-FF31532FD008}" presName="compNode" presStyleCnt="0"/>
      <dgm:spPr/>
    </dgm:pt>
    <dgm:pt modelId="{645A2C70-F5F5-4760-9A8F-BA95D17B038C}" type="pres">
      <dgm:prSet presAssocID="{AB302673-15D3-4DBE-B879-FF31532FD008}" presName="bgRect" presStyleLbl="bgShp" presStyleIdx="5" presStyleCnt="7"/>
      <dgm:spPr/>
    </dgm:pt>
    <dgm:pt modelId="{03F98F85-729F-43CF-91AC-240FD0AF6408}" type="pres">
      <dgm:prSet presAssocID="{AB302673-15D3-4DBE-B879-FF31532FD00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A97B9FD-1CAE-4152-A31D-BEFB80169304}" type="pres">
      <dgm:prSet presAssocID="{AB302673-15D3-4DBE-B879-FF31532FD008}" presName="spaceRect" presStyleCnt="0"/>
      <dgm:spPr/>
    </dgm:pt>
    <dgm:pt modelId="{FCE5FD52-6192-4A5D-8777-A52A478D6C7A}" type="pres">
      <dgm:prSet presAssocID="{AB302673-15D3-4DBE-B879-FF31532FD008}" presName="parTx" presStyleLbl="revTx" presStyleIdx="5" presStyleCnt="7">
        <dgm:presLayoutVars>
          <dgm:chMax val="0"/>
          <dgm:chPref val="0"/>
        </dgm:presLayoutVars>
      </dgm:prSet>
      <dgm:spPr/>
    </dgm:pt>
    <dgm:pt modelId="{2F0F9826-DFCC-4D44-8028-084AA13FB52A}" type="pres">
      <dgm:prSet presAssocID="{74103BAD-F7FF-4E17-AD4D-262E6AAB4327}" presName="sibTrans" presStyleCnt="0"/>
      <dgm:spPr/>
    </dgm:pt>
    <dgm:pt modelId="{87D927D9-F336-41F0-9040-34DAC0C523B6}" type="pres">
      <dgm:prSet presAssocID="{464B7CFA-1C0A-4983-AB1C-2705D9196917}" presName="compNode" presStyleCnt="0"/>
      <dgm:spPr/>
    </dgm:pt>
    <dgm:pt modelId="{2D826531-98B4-4B6B-AF35-9375EC487E89}" type="pres">
      <dgm:prSet presAssocID="{464B7CFA-1C0A-4983-AB1C-2705D9196917}" presName="bgRect" presStyleLbl="bgShp" presStyleIdx="6" presStyleCnt="7"/>
      <dgm:spPr/>
    </dgm:pt>
    <dgm:pt modelId="{5746C690-732E-4831-8493-054F073AF486}" type="pres">
      <dgm:prSet presAssocID="{464B7CFA-1C0A-4983-AB1C-2705D919691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E442A2E2-56F3-4F0C-9119-7861E0EC970A}" type="pres">
      <dgm:prSet presAssocID="{464B7CFA-1C0A-4983-AB1C-2705D9196917}" presName="spaceRect" presStyleCnt="0"/>
      <dgm:spPr/>
    </dgm:pt>
    <dgm:pt modelId="{F7623B8F-F34A-4AD0-A156-3F092CC0722A}" type="pres">
      <dgm:prSet presAssocID="{464B7CFA-1C0A-4983-AB1C-2705D919691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93625729-FD69-4612-9A7F-34C38C9E6A06}" srcId="{A76CD2F6-E7D2-4E7E-9A41-FAB9F82E0E6D}" destId="{7B13A0D9-75B5-4FA9-9E65-5D6E8C3AC3FA}" srcOrd="3" destOrd="0" parTransId="{6FBFB588-007F-48C5-A871-D190D055B843}" sibTransId="{A08A7CE8-2EEF-46DA-A5D5-CA94F5E456EB}"/>
    <dgm:cxn modelId="{B1CBE466-A37A-4D8E-AC80-F5C301152827}" srcId="{A76CD2F6-E7D2-4E7E-9A41-FAB9F82E0E6D}" destId="{C368A868-7B1D-472D-BB83-10492085A688}" srcOrd="2" destOrd="0" parTransId="{7BCFCF3A-2810-4B9B-A2B4-D5F1174B45D4}" sibTransId="{BF2B333E-53CB-4930-89A0-C7A57F14C560}"/>
    <dgm:cxn modelId="{BE0C6267-7E20-40A2-BBA4-42C9069AF0DC}" type="presOf" srcId="{A76CD2F6-E7D2-4E7E-9A41-FAB9F82E0E6D}" destId="{BC2AB84F-1D81-433C-8778-F132E1EA3709}" srcOrd="0" destOrd="0" presId="urn:microsoft.com/office/officeart/2018/2/layout/IconVerticalSolidList"/>
    <dgm:cxn modelId="{D0463254-DDA9-4665-9A26-5FE3C0B62EB8}" srcId="{A76CD2F6-E7D2-4E7E-9A41-FAB9F82E0E6D}" destId="{464B7CFA-1C0A-4983-AB1C-2705D9196917}" srcOrd="6" destOrd="0" parTransId="{1CD3A094-8390-48AD-9A8A-3B4E4C6AA81C}" sibTransId="{C5DB7FA9-760E-4DF3-938D-C9C73813808D}"/>
    <dgm:cxn modelId="{B9E07A59-3CE1-4A99-8E00-03D65E0A680B}" srcId="{A76CD2F6-E7D2-4E7E-9A41-FAB9F82E0E6D}" destId="{AB302673-15D3-4DBE-B879-FF31532FD008}" srcOrd="5" destOrd="0" parTransId="{51F7DA00-7267-422B-92DD-8B14D14AE1C2}" sibTransId="{74103BAD-F7FF-4E17-AD4D-262E6AAB4327}"/>
    <dgm:cxn modelId="{EA530084-1BAE-44D0-9475-BCCF113BF224}" type="presOf" srcId="{7B13A0D9-75B5-4FA9-9E65-5D6E8C3AC3FA}" destId="{4C212C48-6170-4173-AE60-C44A146C274C}" srcOrd="0" destOrd="0" presId="urn:microsoft.com/office/officeart/2018/2/layout/IconVerticalSolidList"/>
    <dgm:cxn modelId="{7B61B68A-4F08-4C93-BE65-2C0BF5ECB87B}" type="presOf" srcId="{7069AF91-1F63-4F68-B9AF-AC5B0251F7A5}" destId="{4589EA91-E123-4749-86C4-427132F1A45E}" srcOrd="0" destOrd="0" presId="urn:microsoft.com/office/officeart/2018/2/layout/IconVerticalSolidList"/>
    <dgm:cxn modelId="{17E99F9A-C9A9-472B-BC10-29A79E70D42C}" srcId="{A76CD2F6-E7D2-4E7E-9A41-FAB9F82E0E6D}" destId="{7069AF91-1F63-4F68-B9AF-AC5B0251F7A5}" srcOrd="0" destOrd="0" parTransId="{1716A190-4402-4575-91DB-7D3EF36542D0}" sibTransId="{454A193B-61DF-431F-BC1F-ACD14E5B097F}"/>
    <dgm:cxn modelId="{F401EEB0-2FD6-4A2B-A2FB-D7343A0BE596}" type="presOf" srcId="{C368A868-7B1D-472D-BB83-10492085A688}" destId="{2C010D84-F6E2-497B-B249-1E5D80506F59}" srcOrd="0" destOrd="0" presId="urn:microsoft.com/office/officeart/2018/2/layout/IconVerticalSolidList"/>
    <dgm:cxn modelId="{3C5EC3DA-AC96-47B5-954E-D76E6BC59C18}" type="presOf" srcId="{0C071003-A1B5-4A50-83E2-3E4188586A99}" destId="{7E6020E8-F9EB-447B-81D9-FFFBDBADDDAC}" srcOrd="0" destOrd="0" presId="urn:microsoft.com/office/officeart/2018/2/layout/IconVerticalSolidList"/>
    <dgm:cxn modelId="{6606E2E2-BBEE-4368-BD30-E5BE9CAB2440}" srcId="{A76CD2F6-E7D2-4E7E-9A41-FAB9F82E0E6D}" destId="{8C8D3861-F4AC-49A6-8FA1-643A4D4D9FEF}" srcOrd="4" destOrd="0" parTransId="{793EBE68-9407-4E2B-A220-306FD09D1807}" sibTransId="{A879F1AF-BC6E-4A84-9ABF-12F0A1BD2796}"/>
    <dgm:cxn modelId="{84072CE4-EA63-44D8-85FB-8F7A872B7BE0}" type="presOf" srcId="{464B7CFA-1C0A-4983-AB1C-2705D9196917}" destId="{F7623B8F-F34A-4AD0-A156-3F092CC0722A}" srcOrd="0" destOrd="0" presId="urn:microsoft.com/office/officeart/2018/2/layout/IconVerticalSolidList"/>
    <dgm:cxn modelId="{9148A7EB-6FCD-4FDB-AB2A-7F86F8C5010D}" srcId="{A76CD2F6-E7D2-4E7E-9A41-FAB9F82E0E6D}" destId="{0C071003-A1B5-4A50-83E2-3E4188586A99}" srcOrd="1" destOrd="0" parTransId="{672E750F-4BE1-4951-A435-BED2BDDF63A1}" sibTransId="{7E798A3C-A3DF-43DD-B3B2-74F2153C66D7}"/>
    <dgm:cxn modelId="{B87561F3-4869-4A5F-BBC4-1DF37AD02FF6}" type="presOf" srcId="{8C8D3861-F4AC-49A6-8FA1-643A4D4D9FEF}" destId="{5F58D1DC-EC87-4ECE-A0B3-994ED54061AF}" srcOrd="0" destOrd="0" presId="urn:microsoft.com/office/officeart/2018/2/layout/IconVerticalSolidList"/>
    <dgm:cxn modelId="{748675F7-F32C-42F9-963B-294DCE3C8227}" type="presOf" srcId="{AB302673-15D3-4DBE-B879-FF31532FD008}" destId="{FCE5FD52-6192-4A5D-8777-A52A478D6C7A}" srcOrd="0" destOrd="0" presId="urn:microsoft.com/office/officeart/2018/2/layout/IconVerticalSolidList"/>
    <dgm:cxn modelId="{9AAD1FAE-EB94-4B57-B0D0-200C3259691B}" type="presParOf" srcId="{BC2AB84F-1D81-433C-8778-F132E1EA3709}" destId="{251AFC8B-8690-4419-8137-66BE24C7E95E}" srcOrd="0" destOrd="0" presId="urn:microsoft.com/office/officeart/2018/2/layout/IconVerticalSolidList"/>
    <dgm:cxn modelId="{B1F9B604-40DC-4835-BA70-8AD7B4DB7CD3}" type="presParOf" srcId="{251AFC8B-8690-4419-8137-66BE24C7E95E}" destId="{55EF21E6-5C25-410F-A04E-49948B112102}" srcOrd="0" destOrd="0" presId="urn:microsoft.com/office/officeart/2018/2/layout/IconVerticalSolidList"/>
    <dgm:cxn modelId="{3C87CAC9-29DE-4CBD-A03A-32C6D6767B9A}" type="presParOf" srcId="{251AFC8B-8690-4419-8137-66BE24C7E95E}" destId="{F02B3893-FD50-4303-9CC3-389E5BF703A8}" srcOrd="1" destOrd="0" presId="urn:microsoft.com/office/officeart/2018/2/layout/IconVerticalSolidList"/>
    <dgm:cxn modelId="{4522F965-7F62-41CE-8D67-9E58DB52DE4F}" type="presParOf" srcId="{251AFC8B-8690-4419-8137-66BE24C7E95E}" destId="{9C10A040-22E1-46FB-B5F7-E38BF3E309D9}" srcOrd="2" destOrd="0" presId="urn:microsoft.com/office/officeart/2018/2/layout/IconVerticalSolidList"/>
    <dgm:cxn modelId="{75BBF89B-6B67-4355-AD08-9EA0A3EE04B1}" type="presParOf" srcId="{251AFC8B-8690-4419-8137-66BE24C7E95E}" destId="{4589EA91-E123-4749-86C4-427132F1A45E}" srcOrd="3" destOrd="0" presId="urn:microsoft.com/office/officeart/2018/2/layout/IconVerticalSolidList"/>
    <dgm:cxn modelId="{260A540D-94F5-4668-B18A-2E667CB5936C}" type="presParOf" srcId="{BC2AB84F-1D81-433C-8778-F132E1EA3709}" destId="{DFC17213-DC48-4D06-AE20-86422AB7DAF8}" srcOrd="1" destOrd="0" presId="urn:microsoft.com/office/officeart/2018/2/layout/IconVerticalSolidList"/>
    <dgm:cxn modelId="{70A7BBDE-8F20-4350-9A69-4B71B3D6B9E7}" type="presParOf" srcId="{BC2AB84F-1D81-433C-8778-F132E1EA3709}" destId="{F1465D71-FA09-4CAA-AB2E-9BAC6D9ACFD7}" srcOrd="2" destOrd="0" presId="urn:microsoft.com/office/officeart/2018/2/layout/IconVerticalSolidList"/>
    <dgm:cxn modelId="{5218D5C6-0087-4147-B0E2-ABFABCC4639D}" type="presParOf" srcId="{F1465D71-FA09-4CAA-AB2E-9BAC6D9ACFD7}" destId="{5A22B772-E0FB-469F-9B78-3EA0F05B78AB}" srcOrd="0" destOrd="0" presId="urn:microsoft.com/office/officeart/2018/2/layout/IconVerticalSolidList"/>
    <dgm:cxn modelId="{0E0A18C0-397B-4363-AAC4-C3590A52883C}" type="presParOf" srcId="{F1465D71-FA09-4CAA-AB2E-9BAC6D9ACFD7}" destId="{E0C2414D-1920-473B-8BEE-998E703E3E04}" srcOrd="1" destOrd="0" presId="urn:microsoft.com/office/officeart/2018/2/layout/IconVerticalSolidList"/>
    <dgm:cxn modelId="{7CDA6D82-204A-4455-881B-1F512852F222}" type="presParOf" srcId="{F1465D71-FA09-4CAA-AB2E-9BAC6D9ACFD7}" destId="{80D7AE91-E627-46C3-95D2-31B39573738E}" srcOrd="2" destOrd="0" presId="urn:microsoft.com/office/officeart/2018/2/layout/IconVerticalSolidList"/>
    <dgm:cxn modelId="{79E0B18C-361F-4A09-B017-8A38B5DCB2A0}" type="presParOf" srcId="{F1465D71-FA09-4CAA-AB2E-9BAC6D9ACFD7}" destId="{7E6020E8-F9EB-447B-81D9-FFFBDBADDDAC}" srcOrd="3" destOrd="0" presId="urn:microsoft.com/office/officeart/2018/2/layout/IconVerticalSolidList"/>
    <dgm:cxn modelId="{5A93C27E-839C-48CF-A8FC-2D5CD7E84DBF}" type="presParOf" srcId="{BC2AB84F-1D81-433C-8778-F132E1EA3709}" destId="{A88ADAF2-D6FF-42CA-9AD8-F02D047B2009}" srcOrd="3" destOrd="0" presId="urn:microsoft.com/office/officeart/2018/2/layout/IconVerticalSolidList"/>
    <dgm:cxn modelId="{9D2F005D-A65D-45C8-87AF-A33A4FB80513}" type="presParOf" srcId="{BC2AB84F-1D81-433C-8778-F132E1EA3709}" destId="{F7C0465A-4F02-4228-88C1-CEE4CE8826C0}" srcOrd="4" destOrd="0" presId="urn:microsoft.com/office/officeart/2018/2/layout/IconVerticalSolidList"/>
    <dgm:cxn modelId="{E1A7ABC0-59F0-4DBD-A353-00C48F244BAF}" type="presParOf" srcId="{F7C0465A-4F02-4228-88C1-CEE4CE8826C0}" destId="{7C4DCB48-950B-4C4A-B25B-C20034A2C20E}" srcOrd="0" destOrd="0" presId="urn:microsoft.com/office/officeart/2018/2/layout/IconVerticalSolidList"/>
    <dgm:cxn modelId="{F5AAE774-8D80-4AC9-8739-F861540F8152}" type="presParOf" srcId="{F7C0465A-4F02-4228-88C1-CEE4CE8826C0}" destId="{036D2563-9E3D-4CB4-9699-11E3FFF8DFD1}" srcOrd="1" destOrd="0" presId="urn:microsoft.com/office/officeart/2018/2/layout/IconVerticalSolidList"/>
    <dgm:cxn modelId="{86904E2F-D40F-4BB4-91B3-99416A20EF9A}" type="presParOf" srcId="{F7C0465A-4F02-4228-88C1-CEE4CE8826C0}" destId="{269B693B-E3FB-4DC0-BA81-AAC7F4BC26E9}" srcOrd="2" destOrd="0" presId="urn:microsoft.com/office/officeart/2018/2/layout/IconVerticalSolidList"/>
    <dgm:cxn modelId="{CC9E0360-5319-467B-A281-6D0007E7FB60}" type="presParOf" srcId="{F7C0465A-4F02-4228-88C1-CEE4CE8826C0}" destId="{2C010D84-F6E2-497B-B249-1E5D80506F59}" srcOrd="3" destOrd="0" presId="urn:microsoft.com/office/officeart/2018/2/layout/IconVerticalSolidList"/>
    <dgm:cxn modelId="{250C8751-F0FB-4BF0-9D4F-7DE63D304061}" type="presParOf" srcId="{BC2AB84F-1D81-433C-8778-F132E1EA3709}" destId="{52D35EC2-0DB4-4CF1-94F9-8692CA48074C}" srcOrd="5" destOrd="0" presId="urn:microsoft.com/office/officeart/2018/2/layout/IconVerticalSolidList"/>
    <dgm:cxn modelId="{B1498FB8-ECF6-4231-BD96-0C58C7E13220}" type="presParOf" srcId="{BC2AB84F-1D81-433C-8778-F132E1EA3709}" destId="{A568A30F-9A07-4E33-8C7C-005215498714}" srcOrd="6" destOrd="0" presId="urn:microsoft.com/office/officeart/2018/2/layout/IconVerticalSolidList"/>
    <dgm:cxn modelId="{5B92B8EC-4985-4B2A-9A32-C2852617444C}" type="presParOf" srcId="{A568A30F-9A07-4E33-8C7C-005215498714}" destId="{2363A349-29BC-4EC8-8DAC-56DDC7584EEC}" srcOrd="0" destOrd="0" presId="urn:microsoft.com/office/officeart/2018/2/layout/IconVerticalSolidList"/>
    <dgm:cxn modelId="{073DD7D5-3635-41E7-9D9C-A5BB423E8FB6}" type="presParOf" srcId="{A568A30F-9A07-4E33-8C7C-005215498714}" destId="{B0DF73A3-500E-4A62-825F-97F6A5FDDFF7}" srcOrd="1" destOrd="0" presId="urn:microsoft.com/office/officeart/2018/2/layout/IconVerticalSolidList"/>
    <dgm:cxn modelId="{046A50AF-7A41-4998-A189-856213DD0248}" type="presParOf" srcId="{A568A30F-9A07-4E33-8C7C-005215498714}" destId="{150F2842-A104-44D2-9BC3-C505A23C40CA}" srcOrd="2" destOrd="0" presId="urn:microsoft.com/office/officeart/2018/2/layout/IconVerticalSolidList"/>
    <dgm:cxn modelId="{FAB7F484-C5E4-4EC8-A679-6855854BF320}" type="presParOf" srcId="{A568A30F-9A07-4E33-8C7C-005215498714}" destId="{4C212C48-6170-4173-AE60-C44A146C274C}" srcOrd="3" destOrd="0" presId="urn:microsoft.com/office/officeart/2018/2/layout/IconVerticalSolidList"/>
    <dgm:cxn modelId="{0656ECA6-06E8-407D-A4CD-21B2E56EE592}" type="presParOf" srcId="{BC2AB84F-1D81-433C-8778-F132E1EA3709}" destId="{6C868CE1-434B-4C1C-81B1-3B2438001A17}" srcOrd="7" destOrd="0" presId="urn:microsoft.com/office/officeart/2018/2/layout/IconVerticalSolidList"/>
    <dgm:cxn modelId="{8E2547C3-AA86-427E-9787-6F6A6E1B1653}" type="presParOf" srcId="{BC2AB84F-1D81-433C-8778-F132E1EA3709}" destId="{21C4A227-2DB7-4AC0-AC70-6254BA911AAB}" srcOrd="8" destOrd="0" presId="urn:microsoft.com/office/officeart/2018/2/layout/IconVerticalSolidList"/>
    <dgm:cxn modelId="{5E80C892-4F6E-4161-A6FA-B95B16CBD46A}" type="presParOf" srcId="{21C4A227-2DB7-4AC0-AC70-6254BA911AAB}" destId="{ADF44834-4C87-4D3D-8CFC-51A7AAE7BEBF}" srcOrd="0" destOrd="0" presId="urn:microsoft.com/office/officeart/2018/2/layout/IconVerticalSolidList"/>
    <dgm:cxn modelId="{CF4DEDA5-6EEF-4E77-94A2-E03B49F34DC1}" type="presParOf" srcId="{21C4A227-2DB7-4AC0-AC70-6254BA911AAB}" destId="{E582D5A9-9BF1-4CEA-9316-D7C83F886B05}" srcOrd="1" destOrd="0" presId="urn:microsoft.com/office/officeart/2018/2/layout/IconVerticalSolidList"/>
    <dgm:cxn modelId="{3183132E-C5A7-4738-B98F-78736BDA0BA4}" type="presParOf" srcId="{21C4A227-2DB7-4AC0-AC70-6254BA911AAB}" destId="{432A9869-2CF5-4BA2-B64F-20BFF2BCD58E}" srcOrd="2" destOrd="0" presId="urn:microsoft.com/office/officeart/2018/2/layout/IconVerticalSolidList"/>
    <dgm:cxn modelId="{522C60D9-4D25-4C97-B7E0-BE21ACE998DF}" type="presParOf" srcId="{21C4A227-2DB7-4AC0-AC70-6254BA911AAB}" destId="{5F58D1DC-EC87-4ECE-A0B3-994ED54061AF}" srcOrd="3" destOrd="0" presId="urn:microsoft.com/office/officeart/2018/2/layout/IconVerticalSolidList"/>
    <dgm:cxn modelId="{E455075C-4AEC-43D3-A6BA-FD3FEE71BFCB}" type="presParOf" srcId="{BC2AB84F-1D81-433C-8778-F132E1EA3709}" destId="{D156512E-27F8-4B46-A800-82A400BF5A45}" srcOrd="9" destOrd="0" presId="urn:microsoft.com/office/officeart/2018/2/layout/IconVerticalSolidList"/>
    <dgm:cxn modelId="{0AFCB9CD-EB34-4611-BF94-4ED33A26A8E4}" type="presParOf" srcId="{BC2AB84F-1D81-433C-8778-F132E1EA3709}" destId="{24236EBF-4323-4112-8214-A1AC275DC2BF}" srcOrd="10" destOrd="0" presId="urn:microsoft.com/office/officeart/2018/2/layout/IconVerticalSolidList"/>
    <dgm:cxn modelId="{4D4CAB5F-4DB7-4BEC-90CA-641F6BDF3ACD}" type="presParOf" srcId="{24236EBF-4323-4112-8214-A1AC275DC2BF}" destId="{645A2C70-F5F5-4760-9A8F-BA95D17B038C}" srcOrd="0" destOrd="0" presId="urn:microsoft.com/office/officeart/2018/2/layout/IconVerticalSolidList"/>
    <dgm:cxn modelId="{63CDF8E5-DBDB-4F3F-B87A-D8E249ECB529}" type="presParOf" srcId="{24236EBF-4323-4112-8214-A1AC275DC2BF}" destId="{03F98F85-729F-43CF-91AC-240FD0AF6408}" srcOrd="1" destOrd="0" presId="urn:microsoft.com/office/officeart/2018/2/layout/IconVerticalSolidList"/>
    <dgm:cxn modelId="{C7BE7A8D-6D4F-4810-A8C9-3B142544C19F}" type="presParOf" srcId="{24236EBF-4323-4112-8214-A1AC275DC2BF}" destId="{0A97B9FD-1CAE-4152-A31D-BEFB80169304}" srcOrd="2" destOrd="0" presId="urn:microsoft.com/office/officeart/2018/2/layout/IconVerticalSolidList"/>
    <dgm:cxn modelId="{68C1CA47-642E-4568-A349-0599E6BB0CBB}" type="presParOf" srcId="{24236EBF-4323-4112-8214-A1AC275DC2BF}" destId="{FCE5FD52-6192-4A5D-8777-A52A478D6C7A}" srcOrd="3" destOrd="0" presId="urn:microsoft.com/office/officeart/2018/2/layout/IconVerticalSolidList"/>
    <dgm:cxn modelId="{682B6D64-EA03-4501-9DE3-9DDE21FB4DE4}" type="presParOf" srcId="{BC2AB84F-1D81-433C-8778-F132E1EA3709}" destId="{2F0F9826-DFCC-4D44-8028-084AA13FB52A}" srcOrd="11" destOrd="0" presId="urn:microsoft.com/office/officeart/2018/2/layout/IconVerticalSolidList"/>
    <dgm:cxn modelId="{05454E31-F5F9-4E94-BEDD-C683B91C10BB}" type="presParOf" srcId="{BC2AB84F-1D81-433C-8778-F132E1EA3709}" destId="{87D927D9-F336-41F0-9040-34DAC0C523B6}" srcOrd="12" destOrd="0" presId="urn:microsoft.com/office/officeart/2018/2/layout/IconVerticalSolidList"/>
    <dgm:cxn modelId="{E3D418F0-CEED-49F5-B161-FDF9588FFF95}" type="presParOf" srcId="{87D927D9-F336-41F0-9040-34DAC0C523B6}" destId="{2D826531-98B4-4B6B-AF35-9375EC487E89}" srcOrd="0" destOrd="0" presId="urn:microsoft.com/office/officeart/2018/2/layout/IconVerticalSolidList"/>
    <dgm:cxn modelId="{0F80C6AF-FBBC-4F25-A21C-03754E0B0257}" type="presParOf" srcId="{87D927D9-F336-41F0-9040-34DAC0C523B6}" destId="{5746C690-732E-4831-8493-054F073AF486}" srcOrd="1" destOrd="0" presId="urn:microsoft.com/office/officeart/2018/2/layout/IconVerticalSolidList"/>
    <dgm:cxn modelId="{6FF9D087-84EB-4989-B40C-BFF69BCEB7A7}" type="presParOf" srcId="{87D927D9-F336-41F0-9040-34DAC0C523B6}" destId="{E442A2E2-56F3-4F0C-9119-7861E0EC970A}" srcOrd="2" destOrd="0" presId="urn:microsoft.com/office/officeart/2018/2/layout/IconVerticalSolidList"/>
    <dgm:cxn modelId="{B99B6362-2937-49EE-B5F2-9BA5A474C9C4}" type="presParOf" srcId="{87D927D9-F336-41F0-9040-34DAC0C523B6}" destId="{F7623B8F-F34A-4AD0-A156-3F092CC072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6CD2F6-E7D2-4E7E-9A41-FAB9F82E0E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069AF91-1F63-4F68-B9AF-AC5B0251F7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Symptomatic? - YES</a:t>
          </a:r>
        </a:p>
      </dgm:t>
    </dgm:pt>
    <dgm:pt modelId="{1716A190-4402-4575-91DB-7D3EF36542D0}" type="parTrans" cxnId="{17E99F9A-C9A9-472B-BC10-29A79E70D42C}">
      <dgm:prSet/>
      <dgm:spPr/>
      <dgm:t>
        <a:bodyPr/>
        <a:lstStyle/>
        <a:p>
          <a:endParaRPr lang="en-US"/>
        </a:p>
      </dgm:t>
    </dgm:pt>
    <dgm:pt modelId="{454A193B-61DF-431F-BC1F-ACD14E5B097F}" type="sibTrans" cxnId="{17E99F9A-C9A9-472B-BC10-29A79E70D42C}">
      <dgm:prSet/>
      <dgm:spPr/>
      <dgm:t>
        <a:bodyPr/>
        <a:lstStyle/>
        <a:p>
          <a:endParaRPr lang="en-US"/>
        </a:p>
      </dgm:t>
    </dgm:pt>
    <dgm:pt modelId="{0C071003-A1B5-4A50-83E2-3E4188586A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Hemodynamically unstable? - YES</a:t>
          </a:r>
        </a:p>
      </dgm:t>
    </dgm:pt>
    <dgm:pt modelId="{672E750F-4BE1-4951-A435-BED2BDDF63A1}" type="parTrans" cxnId="{9148A7EB-6FCD-4FDB-AB2A-7F86F8C5010D}">
      <dgm:prSet/>
      <dgm:spPr/>
      <dgm:t>
        <a:bodyPr/>
        <a:lstStyle/>
        <a:p>
          <a:endParaRPr lang="en-US"/>
        </a:p>
      </dgm:t>
    </dgm:pt>
    <dgm:pt modelId="{7E798A3C-A3DF-43DD-B3B2-74F2153C66D7}" type="sibTrans" cxnId="{9148A7EB-6FCD-4FDB-AB2A-7F86F8C5010D}">
      <dgm:prSet/>
      <dgm:spPr/>
      <dgm:t>
        <a:bodyPr/>
        <a:lstStyle/>
        <a:p>
          <a:endParaRPr lang="en-US"/>
        </a:p>
      </dgm:t>
    </dgm:pt>
    <dgm:pt modelId="{C368A868-7B1D-472D-BB83-10492085A6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Rhythm? (Sinus vs Heart Block) – Sinus vs Junctional, no Heart Block</a:t>
          </a:r>
        </a:p>
      </dgm:t>
    </dgm:pt>
    <dgm:pt modelId="{7BCFCF3A-2810-4B9B-A2B4-D5F1174B45D4}" type="parTrans" cxnId="{B1CBE466-A37A-4D8E-AC80-F5C301152827}">
      <dgm:prSet/>
      <dgm:spPr/>
      <dgm:t>
        <a:bodyPr/>
        <a:lstStyle/>
        <a:p>
          <a:endParaRPr lang="en-US"/>
        </a:p>
      </dgm:t>
    </dgm:pt>
    <dgm:pt modelId="{BF2B333E-53CB-4930-89A0-C7A57F14C560}" type="sibTrans" cxnId="{B1CBE466-A37A-4D8E-AC80-F5C301152827}">
      <dgm:prSet/>
      <dgm:spPr/>
      <dgm:t>
        <a:bodyPr/>
        <a:lstStyle/>
        <a:p>
          <a:endParaRPr lang="en-US"/>
        </a:p>
      </dgm:t>
    </dgm:pt>
    <dgm:pt modelId="{7B13A0D9-75B5-4FA9-9E65-5D6E8C3AC3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Able to mount appropriate response (walking or bicycle legs)? – Transient with atropine</a:t>
          </a:r>
        </a:p>
      </dgm:t>
    </dgm:pt>
    <dgm:pt modelId="{6FBFB588-007F-48C5-A871-D190D055B843}" type="parTrans" cxnId="{93625729-FD69-4612-9A7F-34C38C9E6A06}">
      <dgm:prSet/>
      <dgm:spPr/>
      <dgm:t>
        <a:bodyPr/>
        <a:lstStyle/>
        <a:p>
          <a:endParaRPr lang="en-US"/>
        </a:p>
      </dgm:t>
    </dgm:pt>
    <dgm:pt modelId="{A08A7CE8-2EEF-46DA-A5D5-CA94F5E456EB}" type="sibTrans" cxnId="{93625729-FD69-4612-9A7F-34C38C9E6A06}">
      <dgm:prSet/>
      <dgm:spPr/>
      <dgm:t>
        <a:bodyPr/>
        <a:lstStyle/>
        <a:p>
          <a:endParaRPr lang="en-US"/>
        </a:p>
      </dgm:t>
    </dgm:pt>
    <dgm:pt modelId="{AB302673-15D3-4DBE-B879-FF31532FD0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Meds? Atenolol (BB)</a:t>
          </a:r>
        </a:p>
      </dgm:t>
    </dgm:pt>
    <dgm:pt modelId="{51F7DA00-7267-422B-92DD-8B14D14AE1C2}" type="parTrans" cxnId="{B9E07A59-3CE1-4A99-8E00-03D65E0A680B}">
      <dgm:prSet/>
      <dgm:spPr/>
      <dgm:t>
        <a:bodyPr/>
        <a:lstStyle/>
        <a:p>
          <a:endParaRPr lang="en-US"/>
        </a:p>
      </dgm:t>
    </dgm:pt>
    <dgm:pt modelId="{74103BAD-F7FF-4E17-AD4D-262E6AAB4327}" type="sibTrans" cxnId="{B9E07A59-3CE1-4A99-8E00-03D65E0A680B}">
      <dgm:prSet/>
      <dgm:spPr/>
      <dgm:t>
        <a:bodyPr/>
        <a:lstStyle/>
        <a:p>
          <a:endParaRPr lang="en-US"/>
        </a:p>
      </dgm:t>
    </dgm:pt>
    <dgm:pt modelId="{464B7CFA-1C0A-4983-AB1C-2705D91969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Lytes</a:t>
          </a:r>
          <a:r>
            <a:rPr lang="en-US" dirty="0"/>
            <a:t>? </a:t>
          </a:r>
          <a:r>
            <a:rPr lang="en-US" dirty="0" err="1"/>
            <a:t>HyperKalemia</a:t>
          </a:r>
          <a:endParaRPr lang="en-US" dirty="0"/>
        </a:p>
      </dgm:t>
    </dgm:pt>
    <dgm:pt modelId="{1CD3A094-8390-48AD-9A8A-3B4E4C6AA81C}" type="parTrans" cxnId="{D0463254-DDA9-4665-9A26-5FE3C0B62EB8}">
      <dgm:prSet/>
      <dgm:spPr/>
      <dgm:t>
        <a:bodyPr/>
        <a:lstStyle/>
        <a:p>
          <a:endParaRPr lang="en-US"/>
        </a:p>
      </dgm:t>
    </dgm:pt>
    <dgm:pt modelId="{C5DB7FA9-760E-4DF3-938D-C9C73813808D}" type="sibTrans" cxnId="{D0463254-DDA9-4665-9A26-5FE3C0B62EB8}">
      <dgm:prSet/>
      <dgm:spPr/>
      <dgm:t>
        <a:bodyPr/>
        <a:lstStyle/>
        <a:p>
          <a:endParaRPr lang="en-US"/>
        </a:p>
      </dgm:t>
    </dgm:pt>
    <dgm:pt modelId="{8C8D3861-F4AC-49A6-8FA1-643A4D4D9F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Ischemia? – No suggestion</a:t>
          </a:r>
        </a:p>
      </dgm:t>
    </dgm:pt>
    <dgm:pt modelId="{793EBE68-9407-4E2B-A220-306FD09D1807}" type="parTrans" cxnId="{6606E2E2-BBEE-4368-BD30-E5BE9CAB2440}">
      <dgm:prSet/>
      <dgm:spPr/>
      <dgm:t>
        <a:bodyPr/>
        <a:lstStyle/>
        <a:p>
          <a:endParaRPr lang="en-US"/>
        </a:p>
      </dgm:t>
    </dgm:pt>
    <dgm:pt modelId="{A879F1AF-BC6E-4A84-9ABF-12F0A1BD2796}" type="sibTrans" cxnId="{6606E2E2-BBEE-4368-BD30-E5BE9CAB2440}">
      <dgm:prSet/>
      <dgm:spPr/>
      <dgm:t>
        <a:bodyPr/>
        <a:lstStyle/>
        <a:p>
          <a:endParaRPr lang="en-US"/>
        </a:p>
      </dgm:t>
    </dgm:pt>
    <dgm:pt modelId="{BC2AB84F-1D81-433C-8778-F132E1EA3709}" type="pres">
      <dgm:prSet presAssocID="{A76CD2F6-E7D2-4E7E-9A41-FAB9F82E0E6D}" presName="root" presStyleCnt="0">
        <dgm:presLayoutVars>
          <dgm:dir/>
          <dgm:resizeHandles val="exact"/>
        </dgm:presLayoutVars>
      </dgm:prSet>
      <dgm:spPr/>
    </dgm:pt>
    <dgm:pt modelId="{251AFC8B-8690-4419-8137-66BE24C7E95E}" type="pres">
      <dgm:prSet presAssocID="{7069AF91-1F63-4F68-B9AF-AC5B0251F7A5}" presName="compNode" presStyleCnt="0"/>
      <dgm:spPr/>
    </dgm:pt>
    <dgm:pt modelId="{55EF21E6-5C25-410F-A04E-49948B112102}" type="pres">
      <dgm:prSet presAssocID="{7069AF91-1F63-4F68-B9AF-AC5B0251F7A5}" presName="bgRect" presStyleLbl="bgShp" presStyleIdx="0" presStyleCnt="7"/>
      <dgm:spPr/>
    </dgm:pt>
    <dgm:pt modelId="{F02B3893-FD50-4303-9CC3-389E5BF703A8}" type="pres">
      <dgm:prSet presAssocID="{7069AF91-1F63-4F68-B9AF-AC5B0251F7A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C10A040-22E1-46FB-B5F7-E38BF3E309D9}" type="pres">
      <dgm:prSet presAssocID="{7069AF91-1F63-4F68-B9AF-AC5B0251F7A5}" presName="spaceRect" presStyleCnt="0"/>
      <dgm:spPr/>
    </dgm:pt>
    <dgm:pt modelId="{4589EA91-E123-4749-86C4-427132F1A45E}" type="pres">
      <dgm:prSet presAssocID="{7069AF91-1F63-4F68-B9AF-AC5B0251F7A5}" presName="parTx" presStyleLbl="revTx" presStyleIdx="0" presStyleCnt="7">
        <dgm:presLayoutVars>
          <dgm:chMax val="0"/>
          <dgm:chPref val="0"/>
        </dgm:presLayoutVars>
      </dgm:prSet>
      <dgm:spPr/>
    </dgm:pt>
    <dgm:pt modelId="{DFC17213-DC48-4D06-AE20-86422AB7DAF8}" type="pres">
      <dgm:prSet presAssocID="{454A193B-61DF-431F-BC1F-ACD14E5B097F}" presName="sibTrans" presStyleCnt="0"/>
      <dgm:spPr/>
    </dgm:pt>
    <dgm:pt modelId="{F1465D71-FA09-4CAA-AB2E-9BAC6D9ACFD7}" type="pres">
      <dgm:prSet presAssocID="{0C071003-A1B5-4A50-83E2-3E4188586A99}" presName="compNode" presStyleCnt="0"/>
      <dgm:spPr/>
    </dgm:pt>
    <dgm:pt modelId="{5A22B772-E0FB-469F-9B78-3EA0F05B78AB}" type="pres">
      <dgm:prSet presAssocID="{0C071003-A1B5-4A50-83E2-3E4188586A99}" presName="bgRect" presStyleLbl="bgShp" presStyleIdx="1" presStyleCnt="7"/>
      <dgm:spPr/>
    </dgm:pt>
    <dgm:pt modelId="{E0C2414D-1920-473B-8BEE-998E703E3E04}" type="pres">
      <dgm:prSet presAssocID="{0C071003-A1B5-4A50-83E2-3E4188586A9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80D7AE91-E627-46C3-95D2-31B39573738E}" type="pres">
      <dgm:prSet presAssocID="{0C071003-A1B5-4A50-83E2-3E4188586A99}" presName="spaceRect" presStyleCnt="0"/>
      <dgm:spPr/>
    </dgm:pt>
    <dgm:pt modelId="{7E6020E8-F9EB-447B-81D9-FFFBDBADDDAC}" type="pres">
      <dgm:prSet presAssocID="{0C071003-A1B5-4A50-83E2-3E4188586A99}" presName="parTx" presStyleLbl="revTx" presStyleIdx="1" presStyleCnt="7">
        <dgm:presLayoutVars>
          <dgm:chMax val="0"/>
          <dgm:chPref val="0"/>
        </dgm:presLayoutVars>
      </dgm:prSet>
      <dgm:spPr/>
    </dgm:pt>
    <dgm:pt modelId="{A88ADAF2-D6FF-42CA-9AD8-F02D047B2009}" type="pres">
      <dgm:prSet presAssocID="{7E798A3C-A3DF-43DD-B3B2-74F2153C66D7}" presName="sibTrans" presStyleCnt="0"/>
      <dgm:spPr/>
    </dgm:pt>
    <dgm:pt modelId="{F7C0465A-4F02-4228-88C1-CEE4CE8826C0}" type="pres">
      <dgm:prSet presAssocID="{C368A868-7B1D-472D-BB83-10492085A688}" presName="compNode" presStyleCnt="0"/>
      <dgm:spPr/>
    </dgm:pt>
    <dgm:pt modelId="{7C4DCB48-950B-4C4A-B25B-C20034A2C20E}" type="pres">
      <dgm:prSet presAssocID="{C368A868-7B1D-472D-BB83-10492085A688}" presName="bgRect" presStyleLbl="bgShp" presStyleIdx="2" presStyleCnt="7"/>
      <dgm:spPr/>
    </dgm:pt>
    <dgm:pt modelId="{036D2563-9E3D-4CB4-9699-11E3FFF8DFD1}" type="pres">
      <dgm:prSet presAssocID="{C368A868-7B1D-472D-BB83-10492085A68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269B693B-E3FB-4DC0-BA81-AAC7F4BC26E9}" type="pres">
      <dgm:prSet presAssocID="{C368A868-7B1D-472D-BB83-10492085A688}" presName="spaceRect" presStyleCnt="0"/>
      <dgm:spPr/>
    </dgm:pt>
    <dgm:pt modelId="{2C010D84-F6E2-497B-B249-1E5D80506F59}" type="pres">
      <dgm:prSet presAssocID="{C368A868-7B1D-472D-BB83-10492085A688}" presName="parTx" presStyleLbl="revTx" presStyleIdx="2" presStyleCnt="7">
        <dgm:presLayoutVars>
          <dgm:chMax val="0"/>
          <dgm:chPref val="0"/>
        </dgm:presLayoutVars>
      </dgm:prSet>
      <dgm:spPr/>
    </dgm:pt>
    <dgm:pt modelId="{52D35EC2-0DB4-4CF1-94F9-8692CA48074C}" type="pres">
      <dgm:prSet presAssocID="{BF2B333E-53CB-4930-89A0-C7A57F14C560}" presName="sibTrans" presStyleCnt="0"/>
      <dgm:spPr/>
    </dgm:pt>
    <dgm:pt modelId="{A568A30F-9A07-4E33-8C7C-005215498714}" type="pres">
      <dgm:prSet presAssocID="{7B13A0D9-75B5-4FA9-9E65-5D6E8C3AC3FA}" presName="compNode" presStyleCnt="0"/>
      <dgm:spPr/>
    </dgm:pt>
    <dgm:pt modelId="{2363A349-29BC-4EC8-8DAC-56DDC7584EEC}" type="pres">
      <dgm:prSet presAssocID="{7B13A0D9-75B5-4FA9-9E65-5D6E8C3AC3FA}" presName="bgRect" presStyleLbl="bgShp" presStyleIdx="3" presStyleCnt="7"/>
      <dgm:spPr/>
    </dgm:pt>
    <dgm:pt modelId="{B0DF73A3-500E-4A62-825F-97F6A5FDDFF7}" type="pres">
      <dgm:prSet presAssocID="{7B13A0D9-75B5-4FA9-9E65-5D6E8C3AC3F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150F2842-A104-44D2-9BC3-C505A23C40CA}" type="pres">
      <dgm:prSet presAssocID="{7B13A0D9-75B5-4FA9-9E65-5D6E8C3AC3FA}" presName="spaceRect" presStyleCnt="0"/>
      <dgm:spPr/>
    </dgm:pt>
    <dgm:pt modelId="{4C212C48-6170-4173-AE60-C44A146C274C}" type="pres">
      <dgm:prSet presAssocID="{7B13A0D9-75B5-4FA9-9E65-5D6E8C3AC3FA}" presName="parTx" presStyleLbl="revTx" presStyleIdx="3" presStyleCnt="7">
        <dgm:presLayoutVars>
          <dgm:chMax val="0"/>
          <dgm:chPref val="0"/>
        </dgm:presLayoutVars>
      </dgm:prSet>
      <dgm:spPr/>
    </dgm:pt>
    <dgm:pt modelId="{6C868CE1-434B-4C1C-81B1-3B2438001A17}" type="pres">
      <dgm:prSet presAssocID="{A08A7CE8-2EEF-46DA-A5D5-CA94F5E456EB}" presName="sibTrans" presStyleCnt="0"/>
      <dgm:spPr/>
    </dgm:pt>
    <dgm:pt modelId="{21C4A227-2DB7-4AC0-AC70-6254BA911AAB}" type="pres">
      <dgm:prSet presAssocID="{8C8D3861-F4AC-49A6-8FA1-643A4D4D9FEF}" presName="compNode" presStyleCnt="0"/>
      <dgm:spPr/>
    </dgm:pt>
    <dgm:pt modelId="{ADF44834-4C87-4D3D-8CFC-51A7AAE7BEBF}" type="pres">
      <dgm:prSet presAssocID="{8C8D3861-F4AC-49A6-8FA1-643A4D4D9FEF}" presName="bgRect" presStyleLbl="bgShp" presStyleIdx="4" presStyleCnt="7"/>
      <dgm:spPr/>
    </dgm:pt>
    <dgm:pt modelId="{E582D5A9-9BF1-4CEA-9316-D7C83F886B05}" type="pres">
      <dgm:prSet presAssocID="{8C8D3861-F4AC-49A6-8FA1-643A4D4D9FE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 with solid fill"/>
        </a:ext>
      </dgm:extLst>
    </dgm:pt>
    <dgm:pt modelId="{432A9869-2CF5-4BA2-B64F-20BFF2BCD58E}" type="pres">
      <dgm:prSet presAssocID="{8C8D3861-F4AC-49A6-8FA1-643A4D4D9FEF}" presName="spaceRect" presStyleCnt="0"/>
      <dgm:spPr/>
    </dgm:pt>
    <dgm:pt modelId="{5F58D1DC-EC87-4ECE-A0B3-994ED54061AF}" type="pres">
      <dgm:prSet presAssocID="{8C8D3861-F4AC-49A6-8FA1-643A4D4D9FEF}" presName="parTx" presStyleLbl="revTx" presStyleIdx="4" presStyleCnt="7">
        <dgm:presLayoutVars>
          <dgm:chMax val="0"/>
          <dgm:chPref val="0"/>
        </dgm:presLayoutVars>
      </dgm:prSet>
      <dgm:spPr/>
    </dgm:pt>
    <dgm:pt modelId="{D156512E-27F8-4B46-A800-82A400BF5A45}" type="pres">
      <dgm:prSet presAssocID="{A879F1AF-BC6E-4A84-9ABF-12F0A1BD2796}" presName="sibTrans" presStyleCnt="0"/>
      <dgm:spPr/>
    </dgm:pt>
    <dgm:pt modelId="{24236EBF-4323-4112-8214-A1AC275DC2BF}" type="pres">
      <dgm:prSet presAssocID="{AB302673-15D3-4DBE-B879-FF31532FD008}" presName="compNode" presStyleCnt="0"/>
      <dgm:spPr/>
    </dgm:pt>
    <dgm:pt modelId="{645A2C70-F5F5-4760-9A8F-BA95D17B038C}" type="pres">
      <dgm:prSet presAssocID="{AB302673-15D3-4DBE-B879-FF31532FD008}" presName="bgRect" presStyleLbl="bgShp" presStyleIdx="5" presStyleCnt="7"/>
      <dgm:spPr/>
    </dgm:pt>
    <dgm:pt modelId="{03F98F85-729F-43CF-91AC-240FD0AF6408}" type="pres">
      <dgm:prSet presAssocID="{AB302673-15D3-4DBE-B879-FF31532FD00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A97B9FD-1CAE-4152-A31D-BEFB80169304}" type="pres">
      <dgm:prSet presAssocID="{AB302673-15D3-4DBE-B879-FF31532FD008}" presName="spaceRect" presStyleCnt="0"/>
      <dgm:spPr/>
    </dgm:pt>
    <dgm:pt modelId="{FCE5FD52-6192-4A5D-8777-A52A478D6C7A}" type="pres">
      <dgm:prSet presAssocID="{AB302673-15D3-4DBE-B879-FF31532FD008}" presName="parTx" presStyleLbl="revTx" presStyleIdx="5" presStyleCnt="7">
        <dgm:presLayoutVars>
          <dgm:chMax val="0"/>
          <dgm:chPref val="0"/>
        </dgm:presLayoutVars>
      </dgm:prSet>
      <dgm:spPr/>
    </dgm:pt>
    <dgm:pt modelId="{2F0F9826-DFCC-4D44-8028-084AA13FB52A}" type="pres">
      <dgm:prSet presAssocID="{74103BAD-F7FF-4E17-AD4D-262E6AAB4327}" presName="sibTrans" presStyleCnt="0"/>
      <dgm:spPr/>
    </dgm:pt>
    <dgm:pt modelId="{87D927D9-F336-41F0-9040-34DAC0C523B6}" type="pres">
      <dgm:prSet presAssocID="{464B7CFA-1C0A-4983-AB1C-2705D9196917}" presName="compNode" presStyleCnt="0"/>
      <dgm:spPr/>
    </dgm:pt>
    <dgm:pt modelId="{2D826531-98B4-4B6B-AF35-9375EC487E89}" type="pres">
      <dgm:prSet presAssocID="{464B7CFA-1C0A-4983-AB1C-2705D9196917}" presName="bgRect" presStyleLbl="bgShp" presStyleIdx="6" presStyleCnt="7"/>
      <dgm:spPr/>
    </dgm:pt>
    <dgm:pt modelId="{5746C690-732E-4831-8493-054F073AF486}" type="pres">
      <dgm:prSet presAssocID="{464B7CFA-1C0A-4983-AB1C-2705D919691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E442A2E2-56F3-4F0C-9119-7861E0EC970A}" type="pres">
      <dgm:prSet presAssocID="{464B7CFA-1C0A-4983-AB1C-2705D9196917}" presName="spaceRect" presStyleCnt="0"/>
      <dgm:spPr/>
    </dgm:pt>
    <dgm:pt modelId="{F7623B8F-F34A-4AD0-A156-3F092CC0722A}" type="pres">
      <dgm:prSet presAssocID="{464B7CFA-1C0A-4983-AB1C-2705D919691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93625729-FD69-4612-9A7F-34C38C9E6A06}" srcId="{A76CD2F6-E7D2-4E7E-9A41-FAB9F82E0E6D}" destId="{7B13A0D9-75B5-4FA9-9E65-5D6E8C3AC3FA}" srcOrd="3" destOrd="0" parTransId="{6FBFB588-007F-48C5-A871-D190D055B843}" sibTransId="{A08A7CE8-2EEF-46DA-A5D5-CA94F5E456EB}"/>
    <dgm:cxn modelId="{B1CBE466-A37A-4D8E-AC80-F5C301152827}" srcId="{A76CD2F6-E7D2-4E7E-9A41-FAB9F82E0E6D}" destId="{C368A868-7B1D-472D-BB83-10492085A688}" srcOrd="2" destOrd="0" parTransId="{7BCFCF3A-2810-4B9B-A2B4-D5F1174B45D4}" sibTransId="{BF2B333E-53CB-4930-89A0-C7A57F14C560}"/>
    <dgm:cxn modelId="{BE0C6267-7E20-40A2-BBA4-42C9069AF0DC}" type="presOf" srcId="{A76CD2F6-E7D2-4E7E-9A41-FAB9F82E0E6D}" destId="{BC2AB84F-1D81-433C-8778-F132E1EA3709}" srcOrd="0" destOrd="0" presId="urn:microsoft.com/office/officeart/2018/2/layout/IconVerticalSolidList"/>
    <dgm:cxn modelId="{D0463254-DDA9-4665-9A26-5FE3C0B62EB8}" srcId="{A76CD2F6-E7D2-4E7E-9A41-FAB9F82E0E6D}" destId="{464B7CFA-1C0A-4983-AB1C-2705D9196917}" srcOrd="6" destOrd="0" parTransId="{1CD3A094-8390-48AD-9A8A-3B4E4C6AA81C}" sibTransId="{C5DB7FA9-760E-4DF3-938D-C9C73813808D}"/>
    <dgm:cxn modelId="{B9E07A59-3CE1-4A99-8E00-03D65E0A680B}" srcId="{A76CD2F6-E7D2-4E7E-9A41-FAB9F82E0E6D}" destId="{AB302673-15D3-4DBE-B879-FF31532FD008}" srcOrd="5" destOrd="0" parTransId="{51F7DA00-7267-422B-92DD-8B14D14AE1C2}" sibTransId="{74103BAD-F7FF-4E17-AD4D-262E6AAB4327}"/>
    <dgm:cxn modelId="{EA530084-1BAE-44D0-9475-BCCF113BF224}" type="presOf" srcId="{7B13A0D9-75B5-4FA9-9E65-5D6E8C3AC3FA}" destId="{4C212C48-6170-4173-AE60-C44A146C274C}" srcOrd="0" destOrd="0" presId="urn:microsoft.com/office/officeart/2018/2/layout/IconVerticalSolidList"/>
    <dgm:cxn modelId="{7B61B68A-4F08-4C93-BE65-2C0BF5ECB87B}" type="presOf" srcId="{7069AF91-1F63-4F68-B9AF-AC5B0251F7A5}" destId="{4589EA91-E123-4749-86C4-427132F1A45E}" srcOrd="0" destOrd="0" presId="urn:microsoft.com/office/officeart/2018/2/layout/IconVerticalSolidList"/>
    <dgm:cxn modelId="{17E99F9A-C9A9-472B-BC10-29A79E70D42C}" srcId="{A76CD2F6-E7D2-4E7E-9A41-FAB9F82E0E6D}" destId="{7069AF91-1F63-4F68-B9AF-AC5B0251F7A5}" srcOrd="0" destOrd="0" parTransId="{1716A190-4402-4575-91DB-7D3EF36542D0}" sibTransId="{454A193B-61DF-431F-BC1F-ACD14E5B097F}"/>
    <dgm:cxn modelId="{F401EEB0-2FD6-4A2B-A2FB-D7343A0BE596}" type="presOf" srcId="{C368A868-7B1D-472D-BB83-10492085A688}" destId="{2C010D84-F6E2-497B-B249-1E5D80506F59}" srcOrd="0" destOrd="0" presId="urn:microsoft.com/office/officeart/2018/2/layout/IconVerticalSolidList"/>
    <dgm:cxn modelId="{3C5EC3DA-AC96-47B5-954E-D76E6BC59C18}" type="presOf" srcId="{0C071003-A1B5-4A50-83E2-3E4188586A99}" destId="{7E6020E8-F9EB-447B-81D9-FFFBDBADDDAC}" srcOrd="0" destOrd="0" presId="urn:microsoft.com/office/officeart/2018/2/layout/IconVerticalSolidList"/>
    <dgm:cxn modelId="{6606E2E2-BBEE-4368-BD30-E5BE9CAB2440}" srcId="{A76CD2F6-E7D2-4E7E-9A41-FAB9F82E0E6D}" destId="{8C8D3861-F4AC-49A6-8FA1-643A4D4D9FEF}" srcOrd="4" destOrd="0" parTransId="{793EBE68-9407-4E2B-A220-306FD09D1807}" sibTransId="{A879F1AF-BC6E-4A84-9ABF-12F0A1BD2796}"/>
    <dgm:cxn modelId="{84072CE4-EA63-44D8-85FB-8F7A872B7BE0}" type="presOf" srcId="{464B7CFA-1C0A-4983-AB1C-2705D9196917}" destId="{F7623B8F-F34A-4AD0-A156-3F092CC0722A}" srcOrd="0" destOrd="0" presId="urn:microsoft.com/office/officeart/2018/2/layout/IconVerticalSolidList"/>
    <dgm:cxn modelId="{9148A7EB-6FCD-4FDB-AB2A-7F86F8C5010D}" srcId="{A76CD2F6-E7D2-4E7E-9A41-FAB9F82E0E6D}" destId="{0C071003-A1B5-4A50-83E2-3E4188586A99}" srcOrd="1" destOrd="0" parTransId="{672E750F-4BE1-4951-A435-BED2BDDF63A1}" sibTransId="{7E798A3C-A3DF-43DD-B3B2-74F2153C66D7}"/>
    <dgm:cxn modelId="{B87561F3-4869-4A5F-BBC4-1DF37AD02FF6}" type="presOf" srcId="{8C8D3861-F4AC-49A6-8FA1-643A4D4D9FEF}" destId="{5F58D1DC-EC87-4ECE-A0B3-994ED54061AF}" srcOrd="0" destOrd="0" presId="urn:microsoft.com/office/officeart/2018/2/layout/IconVerticalSolidList"/>
    <dgm:cxn modelId="{748675F7-F32C-42F9-963B-294DCE3C8227}" type="presOf" srcId="{AB302673-15D3-4DBE-B879-FF31532FD008}" destId="{FCE5FD52-6192-4A5D-8777-A52A478D6C7A}" srcOrd="0" destOrd="0" presId="urn:microsoft.com/office/officeart/2018/2/layout/IconVerticalSolidList"/>
    <dgm:cxn modelId="{9AAD1FAE-EB94-4B57-B0D0-200C3259691B}" type="presParOf" srcId="{BC2AB84F-1D81-433C-8778-F132E1EA3709}" destId="{251AFC8B-8690-4419-8137-66BE24C7E95E}" srcOrd="0" destOrd="0" presId="urn:microsoft.com/office/officeart/2018/2/layout/IconVerticalSolidList"/>
    <dgm:cxn modelId="{B1F9B604-40DC-4835-BA70-8AD7B4DB7CD3}" type="presParOf" srcId="{251AFC8B-8690-4419-8137-66BE24C7E95E}" destId="{55EF21E6-5C25-410F-A04E-49948B112102}" srcOrd="0" destOrd="0" presId="urn:microsoft.com/office/officeart/2018/2/layout/IconVerticalSolidList"/>
    <dgm:cxn modelId="{3C87CAC9-29DE-4CBD-A03A-32C6D6767B9A}" type="presParOf" srcId="{251AFC8B-8690-4419-8137-66BE24C7E95E}" destId="{F02B3893-FD50-4303-9CC3-389E5BF703A8}" srcOrd="1" destOrd="0" presId="urn:microsoft.com/office/officeart/2018/2/layout/IconVerticalSolidList"/>
    <dgm:cxn modelId="{4522F965-7F62-41CE-8D67-9E58DB52DE4F}" type="presParOf" srcId="{251AFC8B-8690-4419-8137-66BE24C7E95E}" destId="{9C10A040-22E1-46FB-B5F7-E38BF3E309D9}" srcOrd="2" destOrd="0" presId="urn:microsoft.com/office/officeart/2018/2/layout/IconVerticalSolidList"/>
    <dgm:cxn modelId="{75BBF89B-6B67-4355-AD08-9EA0A3EE04B1}" type="presParOf" srcId="{251AFC8B-8690-4419-8137-66BE24C7E95E}" destId="{4589EA91-E123-4749-86C4-427132F1A45E}" srcOrd="3" destOrd="0" presId="urn:microsoft.com/office/officeart/2018/2/layout/IconVerticalSolidList"/>
    <dgm:cxn modelId="{260A540D-94F5-4668-B18A-2E667CB5936C}" type="presParOf" srcId="{BC2AB84F-1D81-433C-8778-F132E1EA3709}" destId="{DFC17213-DC48-4D06-AE20-86422AB7DAF8}" srcOrd="1" destOrd="0" presId="urn:microsoft.com/office/officeart/2018/2/layout/IconVerticalSolidList"/>
    <dgm:cxn modelId="{70A7BBDE-8F20-4350-9A69-4B71B3D6B9E7}" type="presParOf" srcId="{BC2AB84F-1D81-433C-8778-F132E1EA3709}" destId="{F1465D71-FA09-4CAA-AB2E-9BAC6D9ACFD7}" srcOrd="2" destOrd="0" presId="urn:microsoft.com/office/officeart/2018/2/layout/IconVerticalSolidList"/>
    <dgm:cxn modelId="{5218D5C6-0087-4147-B0E2-ABFABCC4639D}" type="presParOf" srcId="{F1465D71-FA09-4CAA-AB2E-9BAC6D9ACFD7}" destId="{5A22B772-E0FB-469F-9B78-3EA0F05B78AB}" srcOrd="0" destOrd="0" presId="urn:microsoft.com/office/officeart/2018/2/layout/IconVerticalSolidList"/>
    <dgm:cxn modelId="{0E0A18C0-397B-4363-AAC4-C3590A52883C}" type="presParOf" srcId="{F1465D71-FA09-4CAA-AB2E-9BAC6D9ACFD7}" destId="{E0C2414D-1920-473B-8BEE-998E703E3E04}" srcOrd="1" destOrd="0" presId="urn:microsoft.com/office/officeart/2018/2/layout/IconVerticalSolidList"/>
    <dgm:cxn modelId="{7CDA6D82-204A-4455-881B-1F512852F222}" type="presParOf" srcId="{F1465D71-FA09-4CAA-AB2E-9BAC6D9ACFD7}" destId="{80D7AE91-E627-46C3-95D2-31B39573738E}" srcOrd="2" destOrd="0" presId="urn:microsoft.com/office/officeart/2018/2/layout/IconVerticalSolidList"/>
    <dgm:cxn modelId="{79E0B18C-361F-4A09-B017-8A38B5DCB2A0}" type="presParOf" srcId="{F1465D71-FA09-4CAA-AB2E-9BAC6D9ACFD7}" destId="{7E6020E8-F9EB-447B-81D9-FFFBDBADDDAC}" srcOrd="3" destOrd="0" presId="urn:microsoft.com/office/officeart/2018/2/layout/IconVerticalSolidList"/>
    <dgm:cxn modelId="{5A93C27E-839C-48CF-A8FC-2D5CD7E84DBF}" type="presParOf" srcId="{BC2AB84F-1D81-433C-8778-F132E1EA3709}" destId="{A88ADAF2-D6FF-42CA-9AD8-F02D047B2009}" srcOrd="3" destOrd="0" presId="urn:microsoft.com/office/officeart/2018/2/layout/IconVerticalSolidList"/>
    <dgm:cxn modelId="{9D2F005D-A65D-45C8-87AF-A33A4FB80513}" type="presParOf" srcId="{BC2AB84F-1D81-433C-8778-F132E1EA3709}" destId="{F7C0465A-4F02-4228-88C1-CEE4CE8826C0}" srcOrd="4" destOrd="0" presId="urn:microsoft.com/office/officeart/2018/2/layout/IconVerticalSolidList"/>
    <dgm:cxn modelId="{E1A7ABC0-59F0-4DBD-A353-00C48F244BAF}" type="presParOf" srcId="{F7C0465A-4F02-4228-88C1-CEE4CE8826C0}" destId="{7C4DCB48-950B-4C4A-B25B-C20034A2C20E}" srcOrd="0" destOrd="0" presId="urn:microsoft.com/office/officeart/2018/2/layout/IconVerticalSolidList"/>
    <dgm:cxn modelId="{F5AAE774-8D80-4AC9-8739-F861540F8152}" type="presParOf" srcId="{F7C0465A-4F02-4228-88C1-CEE4CE8826C0}" destId="{036D2563-9E3D-4CB4-9699-11E3FFF8DFD1}" srcOrd="1" destOrd="0" presId="urn:microsoft.com/office/officeart/2018/2/layout/IconVerticalSolidList"/>
    <dgm:cxn modelId="{86904E2F-D40F-4BB4-91B3-99416A20EF9A}" type="presParOf" srcId="{F7C0465A-4F02-4228-88C1-CEE4CE8826C0}" destId="{269B693B-E3FB-4DC0-BA81-AAC7F4BC26E9}" srcOrd="2" destOrd="0" presId="urn:microsoft.com/office/officeart/2018/2/layout/IconVerticalSolidList"/>
    <dgm:cxn modelId="{CC9E0360-5319-467B-A281-6D0007E7FB60}" type="presParOf" srcId="{F7C0465A-4F02-4228-88C1-CEE4CE8826C0}" destId="{2C010D84-F6E2-497B-B249-1E5D80506F59}" srcOrd="3" destOrd="0" presId="urn:microsoft.com/office/officeart/2018/2/layout/IconVerticalSolidList"/>
    <dgm:cxn modelId="{250C8751-F0FB-4BF0-9D4F-7DE63D304061}" type="presParOf" srcId="{BC2AB84F-1D81-433C-8778-F132E1EA3709}" destId="{52D35EC2-0DB4-4CF1-94F9-8692CA48074C}" srcOrd="5" destOrd="0" presId="urn:microsoft.com/office/officeart/2018/2/layout/IconVerticalSolidList"/>
    <dgm:cxn modelId="{B1498FB8-ECF6-4231-BD96-0C58C7E13220}" type="presParOf" srcId="{BC2AB84F-1D81-433C-8778-F132E1EA3709}" destId="{A568A30F-9A07-4E33-8C7C-005215498714}" srcOrd="6" destOrd="0" presId="urn:microsoft.com/office/officeart/2018/2/layout/IconVerticalSolidList"/>
    <dgm:cxn modelId="{5B92B8EC-4985-4B2A-9A32-C2852617444C}" type="presParOf" srcId="{A568A30F-9A07-4E33-8C7C-005215498714}" destId="{2363A349-29BC-4EC8-8DAC-56DDC7584EEC}" srcOrd="0" destOrd="0" presId="urn:microsoft.com/office/officeart/2018/2/layout/IconVerticalSolidList"/>
    <dgm:cxn modelId="{073DD7D5-3635-41E7-9D9C-A5BB423E8FB6}" type="presParOf" srcId="{A568A30F-9A07-4E33-8C7C-005215498714}" destId="{B0DF73A3-500E-4A62-825F-97F6A5FDDFF7}" srcOrd="1" destOrd="0" presId="urn:microsoft.com/office/officeart/2018/2/layout/IconVerticalSolidList"/>
    <dgm:cxn modelId="{046A50AF-7A41-4998-A189-856213DD0248}" type="presParOf" srcId="{A568A30F-9A07-4E33-8C7C-005215498714}" destId="{150F2842-A104-44D2-9BC3-C505A23C40CA}" srcOrd="2" destOrd="0" presId="urn:microsoft.com/office/officeart/2018/2/layout/IconVerticalSolidList"/>
    <dgm:cxn modelId="{FAB7F484-C5E4-4EC8-A679-6855854BF320}" type="presParOf" srcId="{A568A30F-9A07-4E33-8C7C-005215498714}" destId="{4C212C48-6170-4173-AE60-C44A146C274C}" srcOrd="3" destOrd="0" presId="urn:microsoft.com/office/officeart/2018/2/layout/IconVerticalSolidList"/>
    <dgm:cxn modelId="{0656ECA6-06E8-407D-A4CD-21B2E56EE592}" type="presParOf" srcId="{BC2AB84F-1D81-433C-8778-F132E1EA3709}" destId="{6C868CE1-434B-4C1C-81B1-3B2438001A17}" srcOrd="7" destOrd="0" presId="urn:microsoft.com/office/officeart/2018/2/layout/IconVerticalSolidList"/>
    <dgm:cxn modelId="{8E2547C3-AA86-427E-9787-6F6A6E1B1653}" type="presParOf" srcId="{BC2AB84F-1D81-433C-8778-F132E1EA3709}" destId="{21C4A227-2DB7-4AC0-AC70-6254BA911AAB}" srcOrd="8" destOrd="0" presId="urn:microsoft.com/office/officeart/2018/2/layout/IconVerticalSolidList"/>
    <dgm:cxn modelId="{5E80C892-4F6E-4161-A6FA-B95B16CBD46A}" type="presParOf" srcId="{21C4A227-2DB7-4AC0-AC70-6254BA911AAB}" destId="{ADF44834-4C87-4D3D-8CFC-51A7AAE7BEBF}" srcOrd="0" destOrd="0" presId="urn:microsoft.com/office/officeart/2018/2/layout/IconVerticalSolidList"/>
    <dgm:cxn modelId="{CF4DEDA5-6EEF-4E77-94A2-E03B49F34DC1}" type="presParOf" srcId="{21C4A227-2DB7-4AC0-AC70-6254BA911AAB}" destId="{E582D5A9-9BF1-4CEA-9316-D7C83F886B05}" srcOrd="1" destOrd="0" presId="urn:microsoft.com/office/officeart/2018/2/layout/IconVerticalSolidList"/>
    <dgm:cxn modelId="{3183132E-C5A7-4738-B98F-78736BDA0BA4}" type="presParOf" srcId="{21C4A227-2DB7-4AC0-AC70-6254BA911AAB}" destId="{432A9869-2CF5-4BA2-B64F-20BFF2BCD58E}" srcOrd="2" destOrd="0" presId="urn:microsoft.com/office/officeart/2018/2/layout/IconVerticalSolidList"/>
    <dgm:cxn modelId="{522C60D9-4D25-4C97-B7E0-BE21ACE998DF}" type="presParOf" srcId="{21C4A227-2DB7-4AC0-AC70-6254BA911AAB}" destId="{5F58D1DC-EC87-4ECE-A0B3-994ED54061AF}" srcOrd="3" destOrd="0" presId="urn:microsoft.com/office/officeart/2018/2/layout/IconVerticalSolidList"/>
    <dgm:cxn modelId="{E455075C-4AEC-43D3-A6BA-FD3FEE71BFCB}" type="presParOf" srcId="{BC2AB84F-1D81-433C-8778-F132E1EA3709}" destId="{D156512E-27F8-4B46-A800-82A400BF5A45}" srcOrd="9" destOrd="0" presId="urn:microsoft.com/office/officeart/2018/2/layout/IconVerticalSolidList"/>
    <dgm:cxn modelId="{0AFCB9CD-EB34-4611-BF94-4ED33A26A8E4}" type="presParOf" srcId="{BC2AB84F-1D81-433C-8778-F132E1EA3709}" destId="{24236EBF-4323-4112-8214-A1AC275DC2BF}" srcOrd="10" destOrd="0" presId="urn:microsoft.com/office/officeart/2018/2/layout/IconVerticalSolidList"/>
    <dgm:cxn modelId="{4D4CAB5F-4DB7-4BEC-90CA-641F6BDF3ACD}" type="presParOf" srcId="{24236EBF-4323-4112-8214-A1AC275DC2BF}" destId="{645A2C70-F5F5-4760-9A8F-BA95D17B038C}" srcOrd="0" destOrd="0" presId="urn:microsoft.com/office/officeart/2018/2/layout/IconVerticalSolidList"/>
    <dgm:cxn modelId="{63CDF8E5-DBDB-4F3F-B87A-D8E249ECB529}" type="presParOf" srcId="{24236EBF-4323-4112-8214-A1AC275DC2BF}" destId="{03F98F85-729F-43CF-91AC-240FD0AF6408}" srcOrd="1" destOrd="0" presId="urn:microsoft.com/office/officeart/2018/2/layout/IconVerticalSolidList"/>
    <dgm:cxn modelId="{C7BE7A8D-6D4F-4810-A8C9-3B142544C19F}" type="presParOf" srcId="{24236EBF-4323-4112-8214-A1AC275DC2BF}" destId="{0A97B9FD-1CAE-4152-A31D-BEFB80169304}" srcOrd="2" destOrd="0" presId="urn:microsoft.com/office/officeart/2018/2/layout/IconVerticalSolidList"/>
    <dgm:cxn modelId="{68C1CA47-642E-4568-A349-0599E6BB0CBB}" type="presParOf" srcId="{24236EBF-4323-4112-8214-A1AC275DC2BF}" destId="{FCE5FD52-6192-4A5D-8777-A52A478D6C7A}" srcOrd="3" destOrd="0" presId="urn:microsoft.com/office/officeart/2018/2/layout/IconVerticalSolidList"/>
    <dgm:cxn modelId="{682B6D64-EA03-4501-9DE3-9DDE21FB4DE4}" type="presParOf" srcId="{BC2AB84F-1D81-433C-8778-F132E1EA3709}" destId="{2F0F9826-DFCC-4D44-8028-084AA13FB52A}" srcOrd="11" destOrd="0" presId="urn:microsoft.com/office/officeart/2018/2/layout/IconVerticalSolidList"/>
    <dgm:cxn modelId="{05454E31-F5F9-4E94-BEDD-C683B91C10BB}" type="presParOf" srcId="{BC2AB84F-1D81-433C-8778-F132E1EA3709}" destId="{87D927D9-F336-41F0-9040-34DAC0C523B6}" srcOrd="12" destOrd="0" presId="urn:microsoft.com/office/officeart/2018/2/layout/IconVerticalSolidList"/>
    <dgm:cxn modelId="{E3D418F0-CEED-49F5-B161-FDF9588FFF95}" type="presParOf" srcId="{87D927D9-F336-41F0-9040-34DAC0C523B6}" destId="{2D826531-98B4-4B6B-AF35-9375EC487E89}" srcOrd="0" destOrd="0" presId="urn:microsoft.com/office/officeart/2018/2/layout/IconVerticalSolidList"/>
    <dgm:cxn modelId="{0F80C6AF-FBBC-4F25-A21C-03754E0B0257}" type="presParOf" srcId="{87D927D9-F336-41F0-9040-34DAC0C523B6}" destId="{5746C690-732E-4831-8493-054F073AF486}" srcOrd="1" destOrd="0" presId="urn:microsoft.com/office/officeart/2018/2/layout/IconVerticalSolidList"/>
    <dgm:cxn modelId="{6FF9D087-84EB-4989-B40C-BFF69BCEB7A7}" type="presParOf" srcId="{87D927D9-F336-41F0-9040-34DAC0C523B6}" destId="{E442A2E2-56F3-4F0C-9119-7861E0EC970A}" srcOrd="2" destOrd="0" presId="urn:microsoft.com/office/officeart/2018/2/layout/IconVerticalSolidList"/>
    <dgm:cxn modelId="{B99B6362-2937-49EE-B5F2-9BA5A474C9C4}" type="presParOf" srcId="{87D927D9-F336-41F0-9040-34DAC0C523B6}" destId="{F7623B8F-F34A-4AD0-A156-3F092CC072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8D7282-D8D0-4BB8-91C9-71D505AE8F0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11EAE0-D01C-4421-A13B-EF6C98349860}">
      <dgm:prSet/>
      <dgm:spPr/>
      <dgm:t>
        <a:bodyPr/>
        <a:lstStyle/>
        <a:p>
          <a:r>
            <a:rPr lang="en-US" dirty="0"/>
            <a:t>Hard to know initially</a:t>
          </a:r>
        </a:p>
      </dgm:t>
    </dgm:pt>
    <dgm:pt modelId="{0644DBC9-0AEC-47BB-AF69-A9F02512309E}" type="parTrans" cxnId="{087124AD-F58B-4656-8440-CDC621E8916E}">
      <dgm:prSet/>
      <dgm:spPr/>
      <dgm:t>
        <a:bodyPr/>
        <a:lstStyle/>
        <a:p>
          <a:endParaRPr lang="en-US"/>
        </a:p>
      </dgm:t>
    </dgm:pt>
    <dgm:pt modelId="{942458F5-F75B-48BB-A0E2-49083C9B0703}" type="sibTrans" cxnId="{087124AD-F58B-4656-8440-CDC621E8916E}">
      <dgm:prSet/>
      <dgm:spPr/>
      <dgm:t>
        <a:bodyPr/>
        <a:lstStyle/>
        <a:p>
          <a:endParaRPr lang="en-US"/>
        </a:p>
      </dgm:t>
    </dgm:pt>
    <dgm:pt modelId="{87972C9E-3D7A-4610-93E5-AF45930F6B52}">
      <dgm:prSet custT="1"/>
      <dgm:spPr/>
      <dgm:t>
        <a:bodyPr/>
        <a:lstStyle/>
        <a:p>
          <a:r>
            <a:rPr lang="en-US" sz="2400"/>
            <a:t>Some clues:</a:t>
          </a:r>
        </a:p>
      </dgm:t>
    </dgm:pt>
    <dgm:pt modelId="{302C0915-8AA8-4793-90DD-EAEE7379C54E}" type="parTrans" cxnId="{D1B2DFCB-6ED6-4452-B30A-7B7C393B08D6}">
      <dgm:prSet/>
      <dgm:spPr/>
      <dgm:t>
        <a:bodyPr/>
        <a:lstStyle/>
        <a:p>
          <a:endParaRPr lang="en-US"/>
        </a:p>
      </dgm:t>
    </dgm:pt>
    <dgm:pt modelId="{A47DE9A7-5014-4879-B567-A335B79153DA}" type="sibTrans" cxnId="{D1B2DFCB-6ED6-4452-B30A-7B7C393B08D6}">
      <dgm:prSet/>
      <dgm:spPr/>
      <dgm:t>
        <a:bodyPr/>
        <a:lstStyle/>
        <a:p>
          <a:endParaRPr lang="en-US"/>
        </a:p>
      </dgm:t>
    </dgm:pt>
    <dgm:pt modelId="{8525512F-C2E1-45CC-9FD0-F0671647F969}">
      <dgm:prSet custT="1"/>
      <dgm:spPr/>
      <dgm:t>
        <a:bodyPr/>
        <a:lstStyle/>
        <a:p>
          <a:r>
            <a:rPr lang="en-US" sz="1000" dirty="0"/>
            <a:t>Degree of </a:t>
          </a:r>
          <a:r>
            <a:rPr lang="en-US" sz="1000" dirty="0" err="1"/>
            <a:t>hyperK</a:t>
          </a:r>
          <a:endParaRPr lang="en-US" sz="1000" dirty="0"/>
        </a:p>
      </dgm:t>
    </dgm:pt>
    <dgm:pt modelId="{D728047C-4784-4FA1-B010-791C88074AD8}" type="parTrans" cxnId="{43EAC786-C320-4CFA-B665-EBFEE4DA29C2}">
      <dgm:prSet/>
      <dgm:spPr/>
      <dgm:t>
        <a:bodyPr/>
        <a:lstStyle/>
        <a:p>
          <a:endParaRPr lang="en-US"/>
        </a:p>
      </dgm:t>
    </dgm:pt>
    <dgm:pt modelId="{7DB4C1A3-EAA3-4B31-941A-21F0DFC2C134}" type="sibTrans" cxnId="{43EAC786-C320-4CFA-B665-EBFEE4DA29C2}">
      <dgm:prSet/>
      <dgm:spPr/>
      <dgm:t>
        <a:bodyPr/>
        <a:lstStyle/>
        <a:p>
          <a:endParaRPr lang="en-US"/>
        </a:p>
      </dgm:t>
    </dgm:pt>
    <dgm:pt modelId="{EBF328E0-1184-4496-AD2F-5E64971BA383}">
      <dgm:prSet custT="1"/>
      <dgm:spPr/>
      <dgm:t>
        <a:bodyPr/>
        <a:lstStyle/>
        <a:p>
          <a:r>
            <a:rPr lang="en-US" sz="1000" dirty="0"/>
            <a:t>ECG changes (peaked T, wide QRS, conduction)</a:t>
          </a:r>
        </a:p>
      </dgm:t>
    </dgm:pt>
    <dgm:pt modelId="{EFAC97EE-E659-4075-92C9-5B592F207977}" type="parTrans" cxnId="{23118AD5-AB20-40FF-8491-2AB573C579B6}">
      <dgm:prSet/>
      <dgm:spPr/>
      <dgm:t>
        <a:bodyPr/>
        <a:lstStyle/>
        <a:p>
          <a:endParaRPr lang="en-US"/>
        </a:p>
      </dgm:t>
    </dgm:pt>
    <dgm:pt modelId="{37EC6CDA-F919-4F6A-A696-A0AD66903B35}" type="sibTrans" cxnId="{23118AD5-AB20-40FF-8491-2AB573C579B6}">
      <dgm:prSet/>
      <dgm:spPr/>
      <dgm:t>
        <a:bodyPr/>
        <a:lstStyle/>
        <a:p>
          <a:endParaRPr lang="en-US"/>
        </a:p>
      </dgm:t>
    </dgm:pt>
    <dgm:pt modelId="{73548D1A-0048-472F-A7E6-D6FFB5E3C258}">
      <dgm:prSet custT="1"/>
      <dgm:spPr/>
      <dgm:t>
        <a:bodyPr/>
        <a:lstStyle/>
        <a:p>
          <a:r>
            <a:rPr lang="en-US" sz="1000" dirty="0"/>
            <a:t>Intentional overdose vs usual meds</a:t>
          </a:r>
        </a:p>
      </dgm:t>
    </dgm:pt>
    <dgm:pt modelId="{BBC3FDDB-E21E-4B44-AEDE-0E35D79B9DE8}" type="parTrans" cxnId="{344D1E58-0A35-4E65-B985-1C7B4EDF73D5}">
      <dgm:prSet/>
      <dgm:spPr/>
      <dgm:t>
        <a:bodyPr/>
        <a:lstStyle/>
        <a:p>
          <a:endParaRPr lang="en-US"/>
        </a:p>
      </dgm:t>
    </dgm:pt>
    <dgm:pt modelId="{92985C7A-FF6F-46E5-9B4B-10814B5A2354}" type="sibTrans" cxnId="{344D1E58-0A35-4E65-B985-1C7B4EDF73D5}">
      <dgm:prSet/>
      <dgm:spPr/>
      <dgm:t>
        <a:bodyPr/>
        <a:lstStyle/>
        <a:p>
          <a:endParaRPr lang="en-US"/>
        </a:p>
      </dgm:t>
    </dgm:pt>
    <dgm:pt modelId="{3FE5069E-4A42-4C4F-AF42-73196B43A247}">
      <dgm:prSet custT="1"/>
      <dgm:spPr/>
      <dgm:t>
        <a:bodyPr/>
        <a:lstStyle/>
        <a:p>
          <a:r>
            <a:rPr lang="en-US" sz="800" dirty="0"/>
            <a:t>Other toxicity (hypoglycemia, seizure, bronchospasm</a:t>
          </a:r>
          <a:r>
            <a:rPr lang="en-US" sz="1000" dirty="0"/>
            <a:t>)</a:t>
          </a:r>
        </a:p>
      </dgm:t>
    </dgm:pt>
    <dgm:pt modelId="{A1C65C46-7B77-4C85-A7D4-71248CF17544}" type="parTrans" cxnId="{D9FB1C9C-0F40-4706-B803-BE0CA592F35A}">
      <dgm:prSet/>
      <dgm:spPr/>
      <dgm:t>
        <a:bodyPr/>
        <a:lstStyle/>
        <a:p>
          <a:endParaRPr lang="en-US"/>
        </a:p>
      </dgm:t>
    </dgm:pt>
    <dgm:pt modelId="{EFDF0EA9-CB06-40C1-905D-B25D45E8CFED}" type="sibTrans" cxnId="{D9FB1C9C-0F40-4706-B803-BE0CA592F35A}">
      <dgm:prSet/>
      <dgm:spPr/>
      <dgm:t>
        <a:bodyPr/>
        <a:lstStyle/>
        <a:p>
          <a:endParaRPr lang="en-US"/>
        </a:p>
      </dgm:t>
    </dgm:pt>
    <dgm:pt modelId="{BAECC274-D77A-468B-B077-D3804CA18B17}">
      <dgm:prSet/>
      <dgm:spPr/>
      <dgm:t>
        <a:bodyPr/>
        <a:lstStyle/>
        <a:p>
          <a:r>
            <a:rPr lang="en-US" dirty="0"/>
            <a:t>Need to address both in real time</a:t>
          </a:r>
        </a:p>
      </dgm:t>
    </dgm:pt>
    <dgm:pt modelId="{A5890928-13F4-42B5-8B68-B4A36B999929}" type="parTrans" cxnId="{24CB3C9F-63D5-4661-93EC-C82B4F869A74}">
      <dgm:prSet/>
      <dgm:spPr/>
      <dgm:t>
        <a:bodyPr/>
        <a:lstStyle/>
        <a:p>
          <a:endParaRPr lang="en-US"/>
        </a:p>
      </dgm:t>
    </dgm:pt>
    <dgm:pt modelId="{9566E8E5-7A4B-45B1-AD04-16DC1DFC805F}" type="sibTrans" cxnId="{24CB3C9F-63D5-4661-93EC-C82B4F869A74}">
      <dgm:prSet/>
      <dgm:spPr/>
      <dgm:t>
        <a:bodyPr/>
        <a:lstStyle/>
        <a:p>
          <a:endParaRPr lang="en-US"/>
        </a:p>
      </dgm:t>
    </dgm:pt>
    <dgm:pt modelId="{47894811-7542-4CBF-88E8-8EA4A0E50663}" type="pres">
      <dgm:prSet presAssocID="{7B8D7282-D8D0-4BB8-91C9-71D505AE8F0B}" presName="Name0" presStyleCnt="0">
        <dgm:presLayoutVars>
          <dgm:dir/>
          <dgm:animLvl val="lvl"/>
          <dgm:resizeHandles val="exact"/>
        </dgm:presLayoutVars>
      </dgm:prSet>
      <dgm:spPr/>
    </dgm:pt>
    <dgm:pt modelId="{2991895D-47D2-423F-BC09-80A19D55759D}" type="pres">
      <dgm:prSet presAssocID="{BAECC274-D77A-468B-B077-D3804CA18B17}" presName="boxAndChildren" presStyleCnt="0"/>
      <dgm:spPr/>
    </dgm:pt>
    <dgm:pt modelId="{939EB04A-6800-42C3-8B47-3DD1EF8A541B}" type="pres">
      <dgm:prSet presAssocID="{BAECC274-D77A-468B-B077-D3804CA18B17}" presName="parentTextBox" presStyleLbl="node1" presStyleIdx="0" presStyleCnt="3"/>
      <dgm:spPr/>
    </dgm:pt>
    <dgm:pt modelId="{6B3F1173-142A-4BCF-9477-324B1478CA14}" type="pres">
      <dgm:prSet presAssocID="{A47DE9A7-5014-4879-B567-A335B79153DA}" presName="sp" presStyleCnt="0"/>
      <dgm:spPr/>
    </dgm:pt>
    <dgm:pt modelId="{064DD953-9A4A-42DC-A1C9-DF67175AC4E9}" type="pres">
      <dgm:prSet presAssocID="{87972C9E-3D7A-4610-93E5-AF45930F6B52}" presName="arrowAndChildren" presStyleCnt="0"/>
      <dgm:spPr/>
    </dgm:pt>
    <dgm:pt modelId="{EFDBCBCB-6EE0-4188-8DFB-74A9C153BC57}" type="pres">
      <dgm:prSet presAssocID="{87972C9E-3D7A-4610-93E5-AF45930F6B52}" presName="parentTextArrow" presStyleLbl="node1" presStyleIdx="0" presStyleCnt="3"/>
      <dgm:spPr/>
    </dgm:pt>
    <dgm:pt modelId="{93A5D0B4-979C-4D3C-911C-9A45F65CC3C9}" type="pres">
      <dgm:prSet presAssocID="{87972C9E-3D7A-4610-93E5-AF45930F6B52}" presName="arrow" presStyleLbl="node1" presStyleIdx="1" presStyleCnt="3"/>
      <dgm:spPr/>
    </dgm:pt>
    <dgm:pt modelId="{8225B4C1-E9A2-48FF-9869-B169BEB5F7A0}" type="pres">
      <dgm:prSet presAssocID="{87972C9E-3D7A-4610-93E5-AF45930F6B52}" presName="descendantArrow" presStyleCnt="0"/>
      <dgm:spPr/>
    </dgm:pt>
    <dgm:pt modelId="{11DE6AF9-668B-4A90-8197-6D56098A1311}" type="pres">
      <dgm:prSet presAssocID="{8525512F-C2E1-45CC-9FD0-F0671647F969}" presName="childTextArrow" presStyleLbl="fgAccFollowNode1" presStyleIdx="0" presStyleCnt="4">
        <dgm:presLayoutVars>
          <dgm:bulletEnabled val="1"/>
        </dgm:presLayoutVars>
      </dgm:prSet>
      <dgm:spPr/>
    </dgm:pt>
    <dgm:pt modelId="{25540133-1D24-46E4-8E59-D0C4D13A42A1}" type="pres">
      <dgm:prSet presAssocID="{EBF328E0-1184-4496-AD2F-5E64971BA383}" presName="childTextArrow" presStyleLbl="fgAccFollowNode1" presStyleIdx="1" presStyleCnt="4">
        <dgm:presLayoutVars>
          <dgm:bulletEnabled val="1"/>
        </dgm:presLayoutVars>
      </dgm:prSet>
      <dgm:spPr/>
    </dgm:pt>
    <dgm:pt modelId="{C2038E7D-13E5-4279-8644-75C73D4A1D63}" type="pres">
      <dgm:prSet presAssocID="{73548D1A-0048-472F-A7E6-D6FFB5E3C258}" presName="childTextArrow" presStyleLbl="fgAccFollowNode1" presStyleIdx="2" presStyleCnt="4">
        <dgm:presLayoutVars>
          <dgm:bulletEnabled val="1"/>
        </dgm:presLayoutVars>
      </dgm:prSet>
      <dgm:spPr/>
    </dgm:pt>
    <dgm:pt modelId="{FA6DF384-0E43-4684-8BC1-55EF52CF6CD4}" type="pres">
      <dgm:prSet presAssocID="{3FE5069E-4A42-4C4F-AF42-73196B43A247}" presName="childTextArrow" presStyleLbl="fgAccFollowNode1" presStyleIdx="3" presStyleCnt="4">
        <dgm:presLayoutVars>
          <dgm:bulletEnabled val="1"/>
        </dgm:presLayoutVars>
      </dgm:prSet>
      <dgm:spPr/>
    </dgm:pt>
    <dgm:pt modelId="{429EDCD8-88AC-46B9-9F5A-92E60FFF4894}" type="pres">
      <dgm:prSet presAssocID="{942458F5-F75B-48BB-A0E2-49083C9B0703}" presName="sp" presStyleCnt="0"/>
      <dgm:spPr/>
    </dgm:pt>
    <dgm:pt modelId="{CCE5D6F4-9CC2-4623-AE67-0225B3B36849}" type="pres">
      <dgm:prSet presAssocID="{FC11EAE0-D01C-4421-A13B-EF6C98349860}" presName="arrowAndChildren" presStyleCnt="0"/>
      <dgm:spPr/>
    </dgm:pt>
    <dgm:pt modelId="{8E67112A-8BB8-495D-853D-04FFABCFC281}" type="pres">
      <dgm:prSet presAssocID="{FC11EAE0-D01C-4421-A13B-EF6C98349860}" presName="parentTextArrow" presStyleLbl="node1" presStyleIdx="2" presStyleCnt="3"/>
      <dgm:spPr/>
    </dgm:pt>
  </dgm:ptLst>
  <dgm:cxnLst>
    <dgm:cxn modelId="{A5587B0D-FFDB-44FC-92CD-D159FA6D8D45}" type="presOf" srcId="{3FE5069E-4A42-4C4F-AF42-73196B43A247}" destId="{FA6DF384-0E43-4684-8BC1-55EF52CF6CD4}" srcOrd="0" destOrd="0" presId="urn:microsoft.com/office/officeart/2005/8/layout/process4"/>
    <dgm:cxn modelId="{CAF66736-DD8F-475E-B651-35BF0552D982}" type="presOf" srcId="{87972C9E-3D7A-4610-93E5-AF45930F6B52}" destId="{EFDBCBCB-6EE0-4188-8DFB-74A9C153BC57}" srcOrd="0" destOrd="0" presId="urn:microsoft.com/office/officeart/2005/8/layout/process4"/>
    <dgm:cxn modelId="{2BDF6948-038B-42C3-9E3E-BED22168E541}" type="presOf" srcId="{7B8D7282-D8D0-4BB8-91C9-71D505AE8F0B}" destId="{47894811-7542-4CBF-88E8-8EA4A0E50663}" srcOrd="0" destOrd="0" presId="urn:microsoft.com/office/officeart/2005/8/layout/process4"/>
    <dgm:cxn modelId="{65E68148-5636-43EA-937A-7F869BBE5E87}" type="presOf" srcId="{EBF328E0-1184-4496-AD2F-5E64971BA383}" destId="{25540133-1D24-46E4-8E59-D0C4D13A42A1}" srcOrd="0" destOrd="0" presId="urn:microsoft.com/office/officeart/2005/8/layout/process4"/>
    <dgm:cxn modelId="{69B6ED57-B814-4F55-8EA7-62FE95FF4C28}" type="presOf" srcId="{FC11EAE0-D01C-4421-A13B-EF6C98349860}" destId="{8E67112A-8BB8-495D-853D-04FFABCFC281}" srcOrd="0" destOrd="0" presId="urn:microsoft.com/office/officeart/2005/8/layout/process4"/>
    <dgm:cxn modelId="{344D1E58-0A35-4E65-B985-1C7B4EDF73D5}" srcId="{87972C9E-3D7A-4610-93E5-AF45930F6B52}" destId="{73548D1A-0048-472F-A7E6-D6FFB5E3C258}" srcOrd="2" destOrd="0" parTransId="{BBC3FDDB-E21E-4B44-AEDE-0E35D79B9DE8}" sibTransId="{92985C7A-FF6F-46E5-9B4B-10814B5A2354}"/>
    <dgm:cxn modelId="{43EAC786-C320-4CFA-B665-EBFEE4DA29C2}" srcId="{87972C9E-3D7A-4610-93E5-AF45930F6B52}" destId="{8525512F-C2E1-45CC-9FD0-F0671647F969}" srcOrd="0" destOrd="0" parTransId="{D728047C-4784-4FA1-B010-791C88074AD8}" sibTransId="{7DB4C1A3-EAA3-4B31-941A-21F0DFC2C134}"/>
    <dgm:cxn modelId="{54D93198-150F-4D73-8F0F-F3A4B6561F72}" type="presOf" srcId="{73548D1A-0048-472F-A7E6-D6FFB5E3C258}" destId="{C2038E7D-13E5-4279-8644-75C73D4A1D63}" srcOrd="0" destOrd="0" presId="urn:microsoft.com/office/officeart/2005/8/layout/process4"/>
    <dgm:cxn modelId="{D9FB1C9C-0F40-4706-B803-BE0CA592F35A}" srcId="{87972C9E-3D7A-4610-93E5-AF45930F6B52}" destId="{3FE5069E-4A42-4C4F-AF42-73196B43A247}" srcOrd="3" destOrd="0" parTransId="{A1C65C46-7B77-4C85-A7D4-71248CF17544}" sibTransId="{EFDF0EA9-CB06-40C1-905D-B25D45E8CFED}"/>
    <dgm:cxn modelId="{24CB3C9F-63D5-4661-93EC-C82B4F869A74}" srcId="{7B8D7282-D8D0-4BB8-91C9-71D505AE8F0B}" destId="{BAECC274-D77A-468B-B077-D3804CA18B17}" srcOrd="2" destOrd="0" parTransId="{A5890928-13F4-42B5-8B68-B4A36B999929}" sibTransId="{9566E8E5-7A4B-45B1-AD04-16DC1DFC805F}"/>
    <dgm:cxn modelId="{087124AD-F58B-4656-8440-CDC621E8916E}" srcId="{7B8D7282-D8D0-4BB8-91C9-71D505AE8F0B}" destId="{FC11EAE0-D01C-4421-A13B-EF6C98349860}" srcOrd="0" destOrd="0" parTransId="{0644DBC9-0AEC-47BB-AF69-A9F02512309E}" sibTransId="{942458F5-F75B-48BB-A0E2-49083C9B0703}"/>
    <dgm:cxn modelId="{0D0422B9-79CF-4D59-AA12-992CE6EB1B5F}" type="presOf" srcId="{BAECC274-D77A-468B-B077-D3804CA18B17}" destId="{939EB04A-6800-42C3-8B47-3DD1EF8A541B}" srcOrd="0" destOrd="0" presId="urn:microsoft.com/office/officeart/2005/8/layout/process4"/>
    <dgm:cxn modelId="{D1B2DFCB-6ED6-4452-B30A-7B7C393B08D6}" srcId="{7B8D7282-D8D0-4BB8-91C9-71D505AE8F0B}" destId="{87972C9E-3D7A-4610-93E5-AF45930F6B52}" srcOrd="1" destOrd="0" parTransId="{302C0915-8AA8-4793-90DD-EAEE7379C54E}" sibTransId="{A47DE9A7-5014-4879-B567-A335B79153DA}"/>
    <dgm:cxn modelId="{23118AD5-AB20-40FF-8491-2AB573C579B6}" srcId="{87972C9E-3D7A-4610-93E5-AF45930F6B52}" destId="{EBF328E0-1184-4496-AD2F-5E64971BA383}" srcOrd="1" destOrd="0" parTransId="{EFAC97EE-E659-4075-92C9-5B592F207977}" sibTransId="{37EC6CDA-F919-4F6A-A696-A0AD66903B35}"/>
    <dgm:cxn modelId="{1CF188E3-4CFA-4A29-B27A-AAC0DBAD4445}" type="presOf" srcId="{8525512F-C2E1-45CC-9FD0-F0671647F969}" destId="{11DE6AF9-668B-4A90-8197-6D56098A1311}" srcOrd="0" destOrd="0" presId="urn:microsoft.com/office/officeart/2005/8/layout/process4"/>
    <dgm:cxn modelId="{38EBD0F9-31EF-44FB-B3AD-F718A3DCB693}" type="presOf" srcId="{87972C9E-3D7A-4610-93E5-AF45930F6B52}" destId="{93A5D0B4-979C-4D3C-911C-9A45F65CC3C9}" srcOrd="1" destOrd="0" presId="urn:microsoft.com/office/officeart/2005/8/layout/process4"/>
    <dgm:cxn modelId="{CAA4E8C8-4B93-47CE-AAA7-D29C6F9BA156}" type="presParOf" srcId="{47894811-7542-4CBF-88E8-8EA4A0E50663}" destId="{2991895D-47D2-423F-BC09-80A19D55759D}" srcOrd="0" destOrd="0" presId="urn:microsoft.com/office/officeart/2005/8/layout/process4"/>
    <dgm:cxn modelId="{6666B24C-4D27-401A-9646-86C4B865D89E}" type="presParOf" srcId="{2991895D-47D2-423F-BC09-80A19D55759D}" destId="{939EB04A-6800-42C3-8B47-3DD1EF8A541B}" srcOrd="0" destOrd="0" presId="urn:microsoft.com/office/officeart/2005/8/layout/process4"/>
    <dgm:cxn modelId="{9E6D3A7F-2D84-4DDC-9FE9-6D7109BD3D37}" type="presParOf" srcId="{47894811-7542-4CBF-88E8-8EA4A0E50663}" destId="{6B3F1173-142A-4BCF-9477-324B1478CA14}" srcOrd="1" destOrd="0" presId="urn:microsoft.com/office/officeart/2005/8/layout/process4"/>
    <dgm:cxn modelId="{00685C8A-6F03-4A2A-9071-ECDAC73D6DD5}" type="presParOf" srcId="{47894811-7542-4CBF-88E8-8EA4A0E50663}" destId="{064DD953-9A4A-42DC-A1C9-DF67175AC4E9}" srcOrd="2" destOrd="0" presId="urn:microsoft.com/office/officeart/2005/8/layout/process4"/>
    <dgm:cxn modelId="{A7FA19FF-6024-4D0E-BF5A-B7721C2C4FD3}" type="presParOf" srcId="{064DD953-9A4A-42DC-A1C9-DF67175AC4E9}" destId="{EFDBCBCB-6EE0-4188-8DFB-74A9C153BC57}" srcOrd="0" destOrd="0" presId="urn:microsoft.com/office/officeart/2005/8/layout/process4"/>
    <dgm:cxn modelId="{8D0960E7-7DD5-4AF7-93D7-C7ADBD8AB6F4}" type="presParOf" srcId="{064DD953-9A4A-42DC-A1C9-DF67175AC4E9}" destId="{93A5D0B4-979C-4D3C-911C-9A45F65CC3C9}" srcOrd="1" destOrd="0" presId="urn:microsoft.com/office/officeart/2005/8/layout/process4"/>
    <dgm:cxn modelId="{632E1890-DE0E-41B0-A888-DE75C4A8EAFD}" type="presParOf" srcId="{064DD953-9A4A-42DC-A1C9-DF67175AC4E9}" destId="{8225B4C1-E9A2-48FF-9869-B169BEB5F7A0}" srcOrd="2" destOrd="0" presId="urn:microsoft.com/office/officeart/2005/8/layout/process4"/>
    <dgm:cxn modelId="{EDEEBB64-B6A5-4E3C-8CAD-674FEC967CF8}" type="presParOf" srcId="{8225B4C1-E9A2-48FF-9869-B169BEB5F7A0}" destId="{11DE6AF9-668B-4A90-8197-6D56098A1311}" srcOrd="0" destOrd="0" presId="urn:microsoft.com/office/officeart/2005/8/layout/process4"/>
    <dgm:cxn modelId="{18DB2927-B21B-452A-9195-2F79A2BFE5EF}" type="presParOf" srcId="{8225B4C1-E9A2-48FF-9869-B169BEB5F7A0}" destId="{25540133-1D24-46E4-8E59-D0C4D13A42A1}" srcOrd="1" destOrd="0" presId="urn:microsoft.com/office/officeart/2005/8/layout/process4"/>
    <dgm:cxn modelId="{B33A54D4-E67B-4DE4-81D7-04247A7FD6B5}" type="presParOf" srcId="{8225B4C1-E9A2-48FF-9869-B169BEB5F7A0}" destId="{C2038E7D-13E5-4279-8644-75C73D4A1D63}" srcOrd="2" destOrd="0" presId="urn:microsoft.com/office/officeart/2005/8/layout/process4"/>
    <dgm:cxn modelId="{99ECF504-4918-4BCB-953B-2609C734BE5A}" type="presParOf" srcId="{8225B4C1-E9A2-48FF-9869-B169BEB5F7A0}" destId="{FA6DF384-0E43-4684-8BC1-55EF52CF6CD4}" srcOrd="3" destOrd="0" presId="urn:microsoft.com/office/officeart/2005/8/layout/process4"/>
    <dgm:cxn modelId="{E915154E-3485-4F5D-951A-503F33D95DF7}" type="presParOf" srcId="{47894811-7542-4CBF-88E8-8EA4A0E50663}" destId="{429EDCD8-88AC-46B9-9F5A-92E60FFF4894}" srcOrd="3" destOrd="0" presId="urn:microsoft.com/office/officeart/2005/8/layout/process4"/>
    <dgm:cxn modelId="{F3C7530C-311D-4619-A4C8-F3EEB09E7B33}" type="presParOf" srcId="{47894811-7542-4CBF-88E8-8EA4A0E50663}" destId="{CCE5D6F4-9CC2-4623-AE67-0225B3B36849}" srcOrd="4" destOrd="0" presId="urn:microsoft.com/office/officeart/2005/8/layout/process4"/>
    <dgm:cxn modelId="{1CA58D13-E4F3-4EAD-8414-03A2A5B28035}" type="presParOf" srcId="{CCE5D6F4-9CC2-4623-AE67-0225B3B36849}" destId="{8E67112A-8BB8-495D-853D-04FFABCFC28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5EB6DB-CBF8-4E88-924E-219CF0D69E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B1798B-8D89-4E38-AD00-54AC436C4B7F}">
      <dgm:prSet/>
      <dgm:spPr/>
      <dgm:t>
        <a:bodyPr/>
        <a:lstStyle/>
        <a:p>
          <a:r>
            <a:rPr lang="en-US" dirty="0"/>
            <a:t>Remember to identify and treat the underlying cause</a:t>
          </a:r>
        </a:p>
      </dgm:t>
    </dgm:pt>
    <dgm:pt modelId="{3013FD48-0DC8-427B-AF58-375F8D0ECC3B}" type="parTrans" cxnId="{90172100-F293-4916-8D4F-852C4DCA0EB6}">
      <dgm:prSet/>
      <dgm:spPr/>
      <dgm:t>
        <a:bodyPr/>
        <a:lstStyle/>
        <a:p>
          <a:endParaRPr lang="en-US"/>
        </a:p>
      </dgm:t>
    </dgm:pt>
    <dgm:pt modelId="{E8220E63-7BD1-40FF-8B38-00E016FD7F10}" type="sibTrans" cxnId="{90172100-F293-4916-8D4F-852C4DCA0EB6}">
      <dgm:prSet/>
      <dgm:spPr/>
      <dgm:t>
        <a:bodyPr/>
        <a:lstStyle/>
        <a:p>
          <a:endParaRPr lang="en-US"/>
        </a:p>
      </dgm:t>
    </dgm:pt>
    <dgm:pt modelId="{6C5D463A-C56C-4FF0-8EE8-17700EC03B5A}">
      <dgm:prSet/>
      <dgm:spPr/>
      <dgm:t>
        <a:bodyPr/>
        <a:lstStyle/>
        <a:p>
          <a:r>
            <a:rPr lang="en-US" dirty="0"/>
            <a:t>In truth, IV Calcium is likely not harmful when you are in this algorithm, even if the K is not very elevated</a:t>
          </a:r>
        </a:p>
      </dgm:t>
    </dgm:pt>
    <dgm:pt modelId="{07662534-BF61-4010-8678-E4EB236819EB}" type="parTrans" cxnId="{C11F7D2F-6DFA-4A38-8026-613E6E4A91CD}">
      <dgm:prSet/>
      <dgm:spPr/>
      <dgm:t>
        <a:bodyPr/>
        <a:lstStyle/>
        <a:p>
          <a:endParaRPr lang="en-US"/>
        </a:p>
      </dgm:t>
    </dgm:pt>
    <dgm:pt modelId="{7DF5DD11-785F-4ACB-B2CC-B5F5E7BD94CF}" type="sibTrans" cxnId="{C11F7D2F-6DFA-4A38-8026-613E6E4A91CD}">
      <dgm:prSet/>
      <dgm:spPr/>
      <dgm:t>
        <a:bodyPr/>
        <a:lstStyle/>
        <a:p>
          <a:endParaRPr lang="en-US"/>
        </a:p>
      </dgm:t>
    </dgm:pt>
    <dgm:pt modelId="{C977B318-03D0-47AF-96DB-3D653B121936}">
      <dgm:prSet/>
      <dgm:spPr/>
      <dgm:t>
        <a:bodyPr/>
        <a:lstStyle/>
        <a:p>
          <a:r>
            <a:rPr lang="en-US" dirty="0"/>
            <a:t>Unfortunately, no pocket card for </a:t>
          </a:r>
          <a:r>
            <a:rPr lang="en-US" dirty="0" err="1"/>
            <a:t>hyperKalemia</a:t>
          </a:r>
          <a:r>
            <a:rPr lang="en-US" dirty="0"/>
            <a:t> </a:t>
          </a:r>
        </a:p>
      </dgm:t>
    </dgm:pt>
    <dgm:pt modelId="{2B46336E-6945-409A-A8CF-0C7A11D39E76}" type="parTrans" cxnId="{AB128EC3-A46A-4ABC-A940-4E8D1C8A53AE}">
      <dgm:prSet/>
      <dgm:spPr/>
      <dgm:t>
        <a:bodyPr/>
        <a:lstStyle/>
        <a:p>
          <a:endParaRPr lang="en-US"/>
        </a:p>
      </dgm:t>
    </dgm:pt>
    <dgm:pt modelId="{82478AFC-584B-4792-84B2-9346DBDC5539}" type="sibTrans" cxnId="{AB128EC3-A46A-4ABC-A940-4E8D1C8A53AE}">
      <dgm:prSet/>
      <dgm:spPr/>
      <dgm:t>
        <a:bodyPr/>
        <a:lstStyle/>
        <a:p>
          <a:endParaRPr lang="en-US"/>
        </a:p>
      </dgm:t>
    </dgm:pt>
    <dgm:pt modelId="{EE52FAA0-D9BE-482F-B544-4CE4D8D14FFB}">
      <dgm:prSet/>
      <dgm:spPr/>
      <dgm:t>
        <a:bodyPr/>
        <a:lstStyle/>
        <a:p>
          <a:r>
            <a:rPr lang="en-US" dirty="0"/>
            <a:t>Always remember your expert consultation (thank goodness our attending was EP)</a:t>
          </a:r>
        </a:p>
      </dgm:t>
    </dgm:pt>
    <dgm:pt modelId="{632B2447-9086-4F48-A84F-BEBDAC0AD2EA}" type="parTrans" cxnId="{CC3849F4-7D88-4304-A543-8BB312A3E61B}">
      <dgm:prSet/>
      <dgm:spPr/>
      <dgm:t>
        <a:bodyPr/>
        <a:lstStyle/>
        <a:p>
          <a:endParaRPr lang="en-US"/>
        </a:p>
      </dgm:t>
    </dgm:pt>
    <dgm:pt modelId="{85C64EDD-12C5-499C-9D08-66CF82B756FD}" type="sibTrans" cxnId="{CC3849F4-7D88-4304-A543-8BB312A3E61B}">
      <dgm:prSet/>
      <dgm:spPr/>
      <dgm:t>
        <a:bodyPr/>
        <a:lstStyle/>
        <a:p>
          <a:endParaRPr lang="en-US"/>
        </a:p>
      </dgm:t>
    </dgm:pt>
    <dgm:pt modelId="{B7D03CE4-1B72-4D31-ACFE-CBB6B6D4029F}" type="pres">
      <dgm:prSet presAssocID="{795EB6DB-CBF8-4E88-924E-219CF0D69E0E}" presName="outerComposite" presStyleCnt="0">
        <dgm:presLayoutVars>
          <dgm:chMax val="5"/>
          <dgm:dir/>
          <dgm:resizeHandles val="exact"/>
        </dgm:presLayoutVars>
      </dgm:prSet>
      <dgm:spPr/>
    </dgm:pt>
    <dgm:pt modelId="{9FF50E48-0142-4D39-AEB3-341237E5AB48}" type="pres">
      <dgm:prSet presAssocID="{795EB6DB-CBF8-4E88-924E-219CF0D69E0E}" presName="dummyMaxCanvas" presStyleCnt="0">
        <dgm:presLayoutVars/>
      </dgm:prSet>
      <dgm:spPr/>
    </dgm:pt>
    <dgm:pt modelId="{796E114C-F761-4866-956C-05DB5D4FF074}" type="pres">
      <dgm:prSet presAssocID="{795EB6DB-CBF8-4E88-924E-219CF0D69E0E}" presName="FourNodes_1" presStyleLbl="node1" presStyleIdx="0" presStyleCnt="4">
        <dgm:presLayoutVars>
          <dgm:bulletEnabled val="1"/>
        </dgm:presLayoutVars>
      </dgm:prSet>
      <dgm:spPr/>
    </dgm:pt>
    <dgm:pt modelId="{B3DE48FE-4920-45EB-90E5-90946EB21F15}" type="pres">
      <dgm:prSet presAssocID="{795EB6DB-CBF8-4E88-924E-219CF0D69E0E}" presName="FourNodes_2" presStyleLbl="node1" presStyleIdx="1" presStyleCnt="4">
        <dgm:presLayoutVars>
          <dgm:bulletEnabled val="1"/>
        </dgm:presLayoutVars>
      </dgm:prSet>
      <dgm:spPr/>
    </dgm:pt>
    <dgm:pt modelId="{78A01B10-F37D-4E26-9AE8-BBAE9FFB0FBB}" type="pres">
      <dgm:prSet presAssocID="{795EB6DB-CBF8-4E88-924E-219CF0D69E0E}" presName="FourNodes_3" presStyleLbl="node1" presStyleIdx="2" presStyleCnt="4">
        <dgm:presLayoutVars>
          <dgm:bulletEnabled val="1"/>
        </dgm:presLayoutVars>
      </dgm:prSet>
      <dgm:spPr/>
    </dgm:pt>
    <dgm:pt modelId="{4B7AC258-920C-4324-A84D-95DEF14935D6}" type="pres">
      <dgm:prSet presAssocID="{795EB6DB-CBF8-4E88-924E-219CF0D69E0E}" presName="FourNodes_4" presStyleLbl="node1" presStyleIdx="3" presStyleCnt="4">
        <dgm:presLayoutVars>
          <dgm:bulletEnabled val="1"/>
        </dgm:presLayoutVars>
      </dgm:prSet>
      <dgm:spPr/>
    </dgm:pt>
    <dgm:pt modelId="{D1CF8A38-8F44-43BB-BB5E-5F163A073782}" type="pres">
      <dgm:prSet presAssocID="{795EB6DB-CBF8-4E88-924E-219CF0D69E0E}" presName="FourConn_1-2" presStyleLbl="fgAccFollowNode1" presStyleIdx="0" presStyleCnt="3">
        <dgm:presLayoutVars>
          <dgm:bulletEnabled val="1"/>
        </dgm:presLayoutVars>
      </dgm:prSet>
      <dgm:spPr/>
    </dgm:pt>
    <dgm:pt modelId="{3AAF5923-D396-4406-8CEA-D306E52CB223}" type="pres">
      <dgm:prSet presAssocID="{795EB6DB-CBF8-4E88-924E-219CF0D69E0E}" presName="FourConn_2-3" presStyleLbl="fgAccFollowNode1" presStyleIdx="1" presStyleCnt="3">
        <dgm:presLayoutVars>
          <dgm:bulletEnabled val="1"/>
        </dgm:presLayoutVars>
      </dgm:prSet>
      <dgm:spPr/>
    </dgm:pt>
    <dgm:pt modelId="{94DA9FD3-B99E-4B13-B8B1-D2DECABBB01C}" type="pres">
      <dgm:prSet presAssocID="{795EB6DB-CBF8-4E88-924E-219CF0D69E0E}" presName="FourConn_3-4" presStyleLbl="fgAccFollowNode1" presStyleIdx="2" presStyleCnt="3">
        <dgm:presLayoutVars>
          <dgm:bulletEnabled val="1"/>
        </dgm:presLayoutVars>
      </dgm:prSet>
      <dgm:spPr/>
    </dgm:pt>
    <dgm:pt modelId="{DAF685A2-8484-4886-9CD3-B6790C5A68B4}" type="pres">
      <dgm:prSet presAssocID="{795EB6DB-CBF8-4E88-924E-219CF0D69E0E}" presName="FourNodes_1_text" presStyleLbl="node1" presStyleIdx="3" presStyleCnt="4">
        <dgm:presLayoutVars>
          <dgm:bulletEnabled val="1"/>
        </dgm:presLayoutVars>
      </dgm:prSet>
      <dgm:spPr/>
    </dgm:pt>
    <dgm:pt modelId="{786AD2D8-776C-4AA9-8793-054585718BD0}" type="pres">
      <dgm:prSet presAssocID="{795EB6DB-CBF8-4E88-924E-219CF0D69E0E}" presName="FourNodes_2_text" presStyleLbl="node1" presStyleIdx="3" presStyleCnt="4">
        <dgm:presLayoutVars>
          <dgm:bulletEnabled val="1"/>
        </dgm:presLayoutVars>
      </dgm:prSet>
      <dgm:spPr/>
    </dgm:pt>
    <dgm:pt modelId="{FAF22260-5F65-4C00-BA70-C03AE543ACFE}" type="pres">
      <dgm:prSet presAssocID="{795EB6DB-CBF8-4E88-924E-219CF0D69E0E}" presName="FourNodes_3_text" presStyleLbl="node1" presStyleIdx="3" presStyleCnt="4">
        <dgm:presLayoutVars>
          <dgm:bulletEnabled val="1"/>
        </dgm:presLayoutVars>
      </dgm:prSet>
      <dgm:spPr/>
    </dgm:pt>
    <dgm:pt modelId="{220D6B57-85C4-4EA3-B3B9-F9477D187B8A}" type="pres">
      <dgm:prSet presAssocID="{795EB6DB-CBF8-4E88-924E-219CF0D69E0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8C10600-3004-450D-B6C1-4E6B98B22DFD}" type="presOf" srcId="{7DF5DD11-785F-4ACB-B2CC-B5F5E7BD94CF}" destId="{3AAF5923-D396-4406-8CEA-D306E52CB223}" srcOrd="0" destOrd="0" presId="urn:microsoft.com/office/officeart/2005/8/layout/vProcess5"/>
    <dgm:cxn modelId="{90172100-F293-4916-8D4F-852C4DCA0EB6}" srcId="{795EB6DB-CBF8-4E88-924E-219CF0D69E0E}" destId="{22B1798B-8D89-4E38-AD00-54AC436C4B7F}" srcOrd="0" destOrd="0" parTransId="{3013FD48-0DC8-427B-AF58-375F8D0ECC3B}" sibTransId="{E8220E63-7BD1-40FF-8B38-00E016FD7F10}"/>
    <dgm:cxn modelId="{E45F8513-F003-467A-91E6-E2FB97735F0E}" type="presOf" srcId="{6C5D463A-C56C-4FF0-8EE8-17700EC03B5A}" destId="{B3DE48FE-4920-45EB-90E5-90946EB21F15}" srcOrd="0" destOrd="0" presId="urn:microsoft.com/office/officeart/2005/8/layout/vProcess5"/>
    <dgm:cxn modelId="{268DBD1B-A8B9-4FB9-8C02-F8A8A568C9DF}" type="presOf" srcId="{EE52FAA0-D9BE-482F-B544-4CE4D8D14FFB}" destId="{220D6B57-85C4-4EA3-B3B9-F9477D187B8A}" srcOrd="1" destOrd="0" presId="urn:microsoft.com/office/officeart/2005/8/layout/vProcess5"/>
    <dgm:cxn modelId="{C11F7D2F-6DFA-4A38-8026-613E6E4A91CD}" srcId="{795EB6DB-CBF8-4E88-924E-219CF0D69E0E}" destId="{6C5D463A-C56C-4FF0-8EE8-17700EC03B5A}" srcOrd="1" destOrd="0" parTransId="{07662534-BF61-4010-8678-E4EB236819EB}" sibTransId="{7DF5DD11-785F-4ACB-B2CC-B5F5E7BD94CF}"/>
    <dgm:cxn modelId="{6B7BDD5B-624F-404F-BECD-1847DD523E19}" type="presOf" srcId="{C977B318-03D0-47AF-96DB-3D653B121936}" destId="{78A01B10-F37D-4E26-9AE8-BBAE9FFB0FBB}" srcOrd="0" destOrd="0" presId="urn:microsoft.com/office/officeart/2005/8/layout/vProcess5"/>
    <dgm:cxn modelId="{ACE50B61-5EFD-4991-A87D-2134786CCCC6}" type="presOf" srcId="{E8220E63-7BD1-40FF-8B38-00E016FD7F10}" destId="{D1CF8A38-8F44-43BB-BB5E-5F163A073782}" srcOrd="0" destOrd="0" presId="urn:microsoft.com/office/officeart/2005/8/layout/vProcess5"/>
    <dgm:cxn modelId="{09EDA869-D2A5-4A54-A748-CB14DC9522B0}" type="presOf" srcId="{22B1798B-8D89-4E38-AD00-54AC436C4B7F}" destId="{796E114C-F761-4866-956C-05DB5D4FF074}" srcOrd="0" destOrd="0" presId="urn:microsoft.com/office/officeart/2005/8/layout/vProcess5"/>
    <dgm:cxn modelId="{4A753553-C484-4BAF-9E70-9040F51FF010}" type="presOf" srcId="{C977B318-03D0-47AF-96DB-3D653B121936}" destId="{FAF22260-5F65-4C00-BA70-C03AE543ACFE}" srcOrd="1" destOrd="0" presId="urn:microsoft.com/office/officeart/2005/8/layout/vProcess5"/>
    <dgm:cxn modelId="{069CFE81-F7A2-49B6-8359-6DC8BF3B23E2}" type="presOf" srcId="{795EB6DB-CBF8-4E88-924E-219CF0D69E0E}" destId="{B7D03CE4-1B72-4D31-ACFE-CBB6B6D4029F}" srcOrd="0" destOrd="0" presId="urn:microsoft.com/office/officeart/2005/8/layout/vProcess5"/>
    <dgm:cxn modelId="{A17375B7-3AE4-4B7D-9A21-E5CBE342CBE0}" type="presOf" srcId="{22B1798B-8D89-4E38-AD00-54AC436C4B7F}" destId="{DAF685A2-8484-4886-9CD3-B6790C5A68B4}" srcOrd="1" destOrd="0" presId="urn:microsoft.com/office/officeart/2005/8/layout/vProcess5"/>
    <dgm:cxn modelId="{AB128EC3-A46A-4ABC-A940-4E8D1C8A53AE}" srcId="{795EB6DB-CBF8-4E88-924E-219CF0D69E0E}" destId="{C977B318-03D0-47AF-96DB-3D653B121936}" srcOrd="2" destOrd="0" parTransId="{2B46336E-6945-409A-A8CF-0C7A11D39E76}" sibTransId="{82478AFC-584B-4792-84B2-9346DBDC5539}"/>
    <dgm:cxn modelId="{5F3E90DE-A6FD-4D1B-9A8D-66D0F44D97A5}" type="presOf" srcId="{6C5D463A-C56C-4FF0-8EE8-17700EC03B5A}" destId="{786AD2D8-776C-4AA9-8793-054585718BD0}" srcOrd="1" destOrd="0" presId="urn:microsoft.com/office/officeart/2005/8/layout/vProcess5"/>
    <dgm:cxn modelId="{53F818EC-E7D1-419E-9875-FE3A1F25C67C}" type="presOf" srcId="{82478AFC-584B-4792-84B2-9346DBDC5539}" destId="{94DA9FD3-B99E-4B13-B8B1-D2DECABBB01C}" srcOrd="0" destOrd="0" presId="urn:microsoft.com/office/officeart/2005/8/layout/vProcess5"/>
    <dgm:cxn modelId="{CC3849F4-7D88-4304-A543-8BB312A3E61B}" srcId="{795EB6DB-CBF8-4E88-924E-219CF0D69E0E}" destId="{EE52FAA0-D9BE-482F-B544-4CE4D8D14FFB}" srcOrd="3" destOrd="0" parTransId="{632B2447-9086-4F48-A84F-BEBDAC0AD2EA}" sibTransId="{85C64EDD-12C5-499C-9D08-66CF82B756FD}"/>
    <dgm:cxn modelId="{AD82F1F8-9898-42C8-A61D-2A5A42F66600}" type="presOf" srcId="{EE52FAA0-D9BE-482F-B544-4CE4D8D14FFB}" destId="{4B7AC258-920C-4324-A84D-95DEF14935D6}" srcOrd="0" destOrd="0" presId="urn:microsoft.com/office/officeart/2005/8/layout/vProcess5"/>
    <dgm:cxn modelId="{4EEC8D8F-32A6-4DC5-9D24-326A3DC11390}" type="presParOf" srcId="{B7D03CE4-1B72-4D31-ACFE-CBB6B6D4029F}" destId="{9FF50E48-0142-4D39-AEB3-341237E5AB48}" srcOrd="0" destOrd="0" presId="urn:microsoft.com/office/officeart/2005/8/layout/vProcess5"/>
    <dgm:cxn modelId="{6E47C1C9-A51F-403E-92CA-CC8AB6A8379C}" type="presParOf" srcId="{B7D03CE4-1B72-4D31-ACFE-CBB6B6D4029F}" destId="{796E114C-F761-4866-956C-05DB5D4FF074}" srcOrd="1" destOrd="0" presId="urn:microsoft.com/office/officeart/2005/8/layout/vProcess5"/>
    <dgm:cxn modelId="{68EEA4F8-180E-4CCB-BB59-FE943C69BCC0}" type="presParOf" srcId="{B7D03CE4-1B72-4D31-ACFE-CBB6B6D4029F}" destId="{B3DE48FE-4920-45EB-90E5-90946EB21F15}" srcOrd="2" destOrd="0" presId="urn:microsoft.com/office/officeart/2005/8/layout/vProcess5"/>
    <dgm:cxn modelId="{7E0B2818-DE29-4C8E-84C1-C794BAFD7C60}" type="presParOf" srcId="{B7D03CE4-1B72-4D31-ACFE-CBB6B6D4029F}" destId="{78A01B10-F37D-4E26-9AE8-BBAE9FFB0FBB}" srcOrd="3" destOrd="0" presId="urn:microsoft.com/office/officeart/2005/8/layout/vProcess5"/>
    <dgm:cxn modelId="{39E8D49A-8271-4A47-A5C5-0F78950BC3BE}" type="presParOf" srcId="{B7D03CE4-1B72-4D31-ACFE-CBB6B6D4029F}" destId="{4B7AC258-920C-4324-A84D-95DEF14935D6}" srcOrd="4" destOrd="0" presId="urn:microsoft.com/office/officeart/2005/8/layout/vProcess5"/>
    <dgm:cxn modelId="{576F3C3E-16D4-4C2C-9D93-9FB0CBACFA9D}" type="presParOf" srcId="{B7D03CE4-1B72-4D31-ACFE-CBB6B6D4029F}" destId="{D1CF8A38-8F44-43BB-BB5E-5F163A073782}" srcOrd="5" destOrd="0" presId="urn:microsoft.com/office/officeart/2005/8/layout/vProcess5"/>
    <dgm:cxn modelId="{2311A7F3-951A-48E9-A5C4-0FB6F0FACD47}" type="presParOf" srcId="{B7D03CE4-1B72-4D31-ACFE-CBB6B6D4029F}" destId="{3AAF5923-D396-4406-8CEA-D306E52CB223}" srcOrd="6" destOrd="0" presId="urn:microsoft.com/office/officeart/2005/8/layout/vProcess5"/>
    <dgm:cxn modelId="{051899A4-C6B2-4A2F-AEF7-02EDF4F6E9AA}" type="presParOf" srcId="{B7D03CE4-1B72-4D31-ACFE-CBB6B6D4029F}" destId="{94DA9FD3-B99E-4B13-B8B1-D2DECABBB01C}" srcOrd="7" destOrd="0" presId="urn:microsoft.com/office/officeart/2005/8/layout/vProcess5"/>
    <dgm:cxn modelId="{E193C2D7-45DE-4DC0-A675-5B8A8EC2EADB}" type="presParOf" srcId="{B7D03CE4-1B72-4D31-ACFE-CBB6B6D4029F}" destId="{DAF685A2-8484-4886-9CD3-B6790C5A68B4}" srcOrd="8" destOrd="0" presId="urn:microsoft.com/office/officeart/2005/8/layout/vProcess5"/>
    <dgm:cxn modelId="{3064DBAA-618B-459D-80FB-D1047B987233}" type="presParOf" srcId="{B7D03CE4-1B72-4D31-ACFE-CBB6B6D4029F}" destId="{786AD2D8-776C-4AA9-8793-054585718BD0}" srcOrd="9" destOrd="0" presId="urn:microsoft.com/office/officeart/2005/8/layout/vProcess5"/>
    <dgm:cxn modelId="{4B4E6832-73EB-4E6A-B3FD-EFDE9BE2F398}" type="presParOf" srcId="{B7D03CE4-1B72-4D31-ACFE-CBB6B6D4029F}" destId="{FAF22260-5F65-4C00-BA70-C03AE543ACFE}" srcOrd="10" destOrd="0" presId="urn:microsoft.com/office/officeart/2005/8/layout/vProcess5"/>
    <dgm:cxn modelId="{A55280E3-F611-41F1-B944-E9CFCA7A42EE}" type="presParOf" srcId="{B7D03CE4-1B72-4D31-ACFE-CBB6B6D4029F}" destId="{220D6B57-85C4-4EA3-B3B9-F9477D187B8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4CB5D-9999-47B0-811F-E7BF5447E30E}">
      <dsp:nvSpPr>
        <dsp:cNvPr id="0" name=""/>
        <dsp:cNvSpPr/>
      </dsp:nvSpPr>
      <dsp:spPr>
        <a:xfrm>
          <a:off x="0" y="513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B75DD-4A08-4317-98E2-174005A2A2F0}">
      <dsp:nvSpPr>
        <dsp:cNvPr id="0" name=""/>
        <dsp:cNvSpPr/>
      </dsp:nvSpPr>
      <dsp:spPr>
        <a:xfrm>
          <a:off x="0" y="513"/>
          <a:ext cx="9783763" cy="841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B</a:t>
          </a:r>
          <a:r>
            <a:rPr lang="en-US" sz="3800" kern="1200" dirty="0"/>
            <a:t>radycardia</a:t>
          </a:r>
        </a:p>
      </dsp:txBody>
      <dsp:txXfrm>
        <a:off x="0" y="513"/>
        <a:ext cx="9783763" cy="841169"/>
      </dsp:txXfrm>
    </dsp:sp>
    <dsp:sp modelId="{1347B317-BD77-4682-B271-53AAF92D2983}">
      <dsp:nvSpPr>
        <dsp:cNvPr id="0" name=""/>
        <dsp:cNvSpPr/>
      </dsp:nvSpPr>
      <dsp:spPr>
        <a:xfrm>
          <a:off x="0" y="841683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4128E-B892-460A-8A88-B44A6ADA9071}">
      <dsp:nvSpPr>
        <dsp:cNvPr id="0" name=""/>
        <dsp:cNvSpPr/>
      </dsp:nvSpPr>
      <dsp:spPr>
        <a:xfrm>
          <a:off x="0" y="841683"/>
          <a:ext cx="9783763" cy="841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R</a:t>
          </a:r>
          <a:r>
            <a:rPr lang="en-US" sz="3800" kern="1200" dirty="0"/>
            <a:t>enal injury</a:t>
          </a:r>
        </a:p>
      </dsp:txBody>
      <dsp:txXfrm>
        <a:off x="0" y="841683"/>
        <a:ext cx="9783763" cy="841169"/>
      </dsp:txXfrm>
    </dsp:sp>
    <dsp:sp modelId="{2E993B73-7A45-4363-B21D-C45A42A18917}">
      <dsp:nvSpPr>
        <dsp:cNvPr id="0" name=""/>
        <dsp:cNvSpPr/>
      </dsp:nvSpPr>
      <dsp:spPr>
        <a:xfrm>
          <a:off x="0" y="1682852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81B6C-3F91-429F-A916-398DB82391EB}">
      <dsp:nvSpPr>
        <dsp:cNvPr id="0" name=""/>
        <dsp:cNvSpPr/>
      </dsp:nvSpPr>
      <dsp:spPr>
        <a:xfrm>
          <a:off x="0" y="1682852"/>
          <a:ext cx="9783763" cy="841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A</a:t>
          </a:r>
          <a:r>
            <a:rPr lang="en-US" sz="3800" kern="1200" dirty="0"/>
            <a:t>V Nodal Blocker</a:t>
          </a:r>
        </a:p>
      </dsp:txBody>
      <dsp:txXfrm>
        <a:off x="0" y="1682852"/>
        <a:ext cx="9783763" cy="841169"/>
      </dsp:txXfrm>
    </dsp:sp>
    <dsp:sp modelId="{B4BECD01-B9B3-40C0-A7C3-D182E1624D16}">
      <dsp:nvSpPr>
        <dsp:cNvPr id="0" name=""/>
        <dsp:cNvSpPr/>
      </dsp:nvSpPr>
      <dsp:spPr>
        <a:xfrm>
          <a:off x="0" y="2524022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F323C-0C52-462C-BAE4-EC273A40DB58}">
      <dsp:nvSpPr>
        <dsp:cNvPr id="0" name=""/>
        <dsp:cNvSpPr/>
      </dsp:nvSpPr>
      <dsp:spPr>
        <a:xfrm>
          <a:off x="0" y="2524022"/>
          <a:ext cx="9783763" cy="841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S</a:t>
          </a:r>
          <a:r>
            <a:rPr lang="en-US" sz="3800" kern="1200" dirty="0"/>
            <a:t>hock</a:t>
          </a:r>
        </a:p>
      </dsp:txBody>
      <dsp:txXfrm>
        <a:off x="0" y="2524022"/>
        <a:ext cx="9783763" cy="841169"/>
      </dsp:txXfrm>
    </dsp:sp>
    <dsp:sp modelId="{FB6A1520-54FF-49A4-A000-89F784AE9EE3}">
      <dsp:nvSpPr>
        <dsp:cNvPr id="0" name=""/>
        <dsp:cNvSpPr/>
      </dsp:nvSpPr>
      <dsp:spPr>
        <a:xfrm>
          <a:off x="0" y="3365191"/>
          <a:ext cx="97837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11504-CACB-4B6C-AECD-F9195B894FA1}">
      <dsp:nvSpPr>
        <dsp:cNvPr id="0" name=""/>
        <dsp:cNvSpPr/>
      </dsp:nvSpPr>
      <dsp:spPr>
        <a:xfrm>
          <a:off x="0" y="3365191"/>
          <a:ext cx="9783763" cy="841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H</a:t>
          </a:r>
          <a:r>
            <a:rPr lang="en-US" sz="3800" kern="1200" dirty="0"/>
            <a:t>yperkalemia</a:t>
          </a:r>
        </a:p>
      </dsp:txBody>
      <dsp:txXfrm>
        <a:off x="0" y="3365191"/>
        <a:ext cx="9783763" cy="841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7C687-EFEC-4AE9-A2C9-8A43C1113912}">
      <dsp:nvSpPr>
        <dsp:cNvPr id="0" name=""/>
        <dsp:cNvSpPr/>
      </dsp:nvSpPr>
      <dsp:spPr>
        <a:xfrm>
          <a:off x="0" y="1571"/>
          <a:ext cx="11480579" cy="669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99386-029D-4287-9A88-F46C254E2B37}">
      <dsp:nvSpPr>
        <dsp:cNvPr id="0" name=""/>
        <dsp:cNvSpPr/>
      </dsp:nvSpPr>
      <dsp:spPr>
        <a:xfrm>
          <a:off x="202511" y="152199"/>
          <a:ext cx="368201" cy="3682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FCDD2-A525-4702-9C74-8DAD2ECA1B04}">
      <dsp:nvSpPr>
        <dsp:cNvPr id="0" name=""/>
        <dsp:cNvSpPr/>
      </dsp:nvSpPr>
      <dsp:spPr>
        <a:xfrm>
          <a:off x="773223" y="1571"/>
          <a:ext cx="10707356" cy="66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1" tIns="70851" rIns="70851" bIns="708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Within 3 hours of TVP at HR 70, K decreased from 7.0 to 5.7 </a:t>
          </a:r>
        </a:p>
      </dsp:txBody>
      <dsp:txXfrm>
        <a:off x="773223" y="1571"/>
        <a:ext cx="10707356" cy="669457"/>
      </dsp:txXfrm>
    </dsp:sp>
    <dsp:sp modelId="{2B285A96-DA38-4F27-9612-4A0508E62DCC}">
      <dsp:nvSpPr>
        <dsp:cNvPr id="0" name=""/>
        <dsp:cNvSpPr/>
      </dsp:nvSpPr>
      <dsp:spPr>
        <a:xfrm>
          <a:off x="0" y="838393"/>
          <a:ext cx="11480579" cy="669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3854F-CA79-4B74-946C-CA0D28B002FB}">
      <dsp:nvSpPr>
        <dsp:cNvPr id="0" name=""/>
        <dsp:cNvSpPr/>
      </dsp:nvSpPr>
      <dsp:spPr>
        <a:xfrm>
          <a:off x="202511" y="989021"/>
          <a:ext cx="368201" cy="3682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3684B-0B9C-4D8E-BC59-FDE4D3F66908}">
      <dsp:nvSpPr>
        <dsp:cNvPr id="0" name=""/>
        <dsp:cNvSpPr/>
      </dsp:nvSpPr>
      <dsp:spPr>
        <a:xfrm>
          <a:off x="773223" y="838393"/>
          <a:ext cx="10707356" cy="66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1" tIns="70851" rIns="70851" bIns="708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Never needed dialysis, Cr normalized within a few days with continued fluids</a:t>
          </a:r>
        </a:p>
      </dsp:txBody>
      <dsp:txXfrm>
        <a:off x="773223" y="838393"/>
        <a:ext cx="10707356" cy="669457"/>
      </dsp:txXfrm>
    </dsp:sp>
    <dsp:sp modelId="{D3D7C59C-EA6B-4797-BC29-657F05EEE602}">
      <dsp:nvSpPr>
        <dsp:cNvPr id="0" name=""/>
        <dsp:cNvSpPr/>
      </dsp:nvSpPr>
      <dsp:spPr>
        <a:xfrm>
          <a:off x="0" y="1675215"/>
          <a:ext cx="11480579" cy="669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D7CBE-5CD1-41A7-9E31-42C53EA5A180}">
      <dsp:nvSpPr>
        <dsp:cNvPr id="0" name=""/>
        <dsp:cNvSpPr/>
      </dsp:nvSpPr>
      <dsp:spPr>
        <a:xfrm>
          <a:off x="202511" y="1825843"/>
          <a:ext cx="368201" cy="3682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E1CF7-DDEA-45CC-AE75-CF5C2E6BFB05}">
      <dsp:nvSpPr>
        <dsp:cNvPr id="0" name=""/>
        <dsp:cNvSpPr/>
      </dsp:nvSpPr>
      <dsp:spPr>
        <a:xfrm>
          <a:off x="773223" y="1675215"/>
          <a:ext cx="10707356" cy="66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1" tIns="70851" rIns="70851" bIns="708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Restoration of normal sinus rhythm and able to wean off TVP within 1 day</a:t>
          </a:r>
        </a:p>
      </dsp:txBody>
      <dsp:txXfrm>
        <a:off x="773223" y="1675215"/>
        <a:ext cx="10707356" cy="669457"/>
      </dsp:txXfrm>
    </dsp:sp>
    <dsp:sp modelId="{D3548919-A483-471B-839A-2B79C7DA74FF}">
      <dsp:nvSpPr>
        <dsp:cNvPr id="0" name=""/>
        <dsp:cNvSpPr/>
      </dsp:nvSpPr>
      <dsp:spPr>
        <a:xfrm>
          <a:off x="0" y="2512038"/>
          <a:ext cx="11480579" cy="669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44023-1AB2-4BA2-8F2E-CF82B5E6D0DE}">
      <dsp:nvSpPr>
        <dsp:cNvPr id="0" name=""/>
        <dsp:cNvSpPr/>
      </dsp:nvSpPr>
      <dsp:spPr>
        <a:xfrm>
          <a:off x="202511" y="2662666"/>
          <a:ext cx="368201" cy="3682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00152-438F-4314-BC3E-3B44CF0103ED}">
      <dsp:nvSpPr>
        <dsp:cNvPr id="0" name=""/>
        <dsp:cNvSpPr/>
      </dsp:nvSpPr>
      <dsp:spPr>
        <a:xfrm>
          <a:off x="773223" y="2512038"/>
          <a:ext cx="10707356" cy="66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1" tIns="70851" rIns="70851" bIns="708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Temporary pacer lead removed on hospital day 2</a:t>
          </a:r>
        </a:p>
      </dsp:txBody>
      <dsp:txXfrm>
        <a:off x="773223" y="2512038"/>
        <a:ext cx="10707356" cy="669457"/>
      </dsp:txXfrm>
    </dsp:sp>
    <dsp:sp modelId="{D0005D42-4FF1-4145-9C38-224670E27276}">
      <dsp:nvSpPr>
        <dsp:cNvPr id="0" name=""/>
        <dsp:cNvSpPr/>
      </dsp:nvSpPr>
      <dsp:spPr>
        <a:xfrm>
          <a:off x="0" y="3348860"/>
          <a:ext cx="11480579" cy="669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FB1D2-3047-40A8-B85A-3C3871DBA609}">
      <dsp:nvSpPr>
        <dsp:cNvPr id="0" name=""/>
        <dsp:cNvSpPr/>
      </dsp:nvSpPr>
      <dsp:spPr>
        <a:xfrm>
          <a:off x="202511" y="3499488"/>
          <a:ext cx="368201" cy="3682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18A63-6964-4485-B4AC-676C0AD6B464}">
      <dsp:nvSpPr>
        <dsp:cNvPr id="0" name=""/>
        <dsp:cNvSpPr/>
      </dsp:nvSpPr>
      <dsp:spPr>
        <a:xfrm>
          <a:off x="773223" y="3348860"/>
          <a:ext cx="10707356" cy="66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1" tIns="70851" rIns="70851" bIns="708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Discharged within a week. BB and </a:t>
          </a:r>
          <a:r>
            <a:rPr lang="en-US" sz="2400" kern="1200" dirty="0" err="1"/>
            <a:t>ACEi</a:t>
          </a:r>
          <a:r>
            <a:rPr lang="en-US" sz="2400" kern="1200" dirty="0"/>
            <a:t> stopped. Insulin adjusted.</a:t>
          </a:r>
        </a:p>
      </dsp:txBody>
      <dsp:txXfrm>
        <a:off x="773223" y="3348860"/>
        <a:ext cx="10707356" cy="669457"/>
      </dsp:txXfrm>
    </dsp:sp>
    <dsp:sp modelId="{C55A8E6F-685D-4A1A-820D-D8461B624BB2}">
      <dsp:nvSpPr>
        <dsp:cNvPr id="0" name=""/>
        <dsp:cNvSpPr/>
      </dsp:nvSpPr>
      <dsp:spPr>
        <a:xfrm>
          <a:off x="0" y="4185683"/>
          <a:ext cx="11480579" cy="669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D0B8-B9D9-4087-8898-B3FD3C25CA12}">
      <dsp:nvSpPr>
        <dsp:cNvPr id="0" name=""/>
        <dsp:cNvSpPr/>
      </dsp:nvSpPr>
      <dsp:spPr>
        <a:xfrm>
          <a:off x="202511" y="4336311"/>
          <a:ext cx="368201" cy="3682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2F078-49D0-4426-80FA-43B776436666}">
      <dsp:nvSpPr>
        <dsp:cNvPr id="0" name=""/>
        <dsp:cNvSpPr/>
      </dsp:nvSpPr>
      <dsp:spPr>
        <a:xfrm>
          <a:off x="773223" y="4185683"/>
          <a:ext cx="10707356" cy="66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1" tIns="70851" rIns="70851" bIns="708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permanent pacemaker</a:t>
          </a:r>
        </a:p>
      </dsp:txBody>
      <dsp:txXfrm>
        <a:off x="773223" y="4185683"/>
        <a:ext cx="10707356" cy="669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FDF20-3EBE-4BED-8944-461C40E6A1AE}">
      <dsp:nvSpPr>
        <dsp:cNvPr id="0" name=""/>
        <dsp:cNvSpPr/>
      </dsp:nvSpPr>
      <dsp:spPr>
        <a:xfrm>
          <a:off x="0" y="567"/>
          <a:ext cx="97840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B6E5F-F2C3-4CDC-9C2B-030C1AB1054D}">
      <dsp:nvSpPr>
        <dsp:cNvPr id="0" name=""/>
        <dsp:cNvSpPr/>
      </dsp:nvSpPr>
      <dsp:spPr>
        <a:xfrm>
          <a:off x="0" y="567"/>
          <a:ext cx="9784079" cy="51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Persistent hyperglycemia &gt; Osmotic diuresis</a:t>
          </a:r>
        </a:p>
      </dsp:txBody>
      <dsp:txXfrm>
        <a:off x="0" y="567"/>
        <a:ext cx="9784079" cy="516128"/>
      </dsp:txXfrm>
    </dsp:sp>
    <dsp:sp modelId="{78E96A67-3923-4DAF-80F6-5AD3B2D67DB9}">
      <dsp:nvSpPr>
        <dsp:cNvPr id="0" name=""/>
        <dsp:cNvSpPr/>
      </dsp:nvSpPr>
      <dsp:spPr>
        <a:xfrm>
          <a:off x="0" y="516696"/>
          <a:ext cx="97840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72A0E-C5B7-4993-A636-4E8E7CB6D9EA}">
      <dsp:nvSpPr>
        <dsp:cNvPr id="0" name=""/>
        <dsp:cNvSpPr/>
      </dsp:nvSpPr>
      <dsp:spPr>
        <a:xfrm>
          <a:off x="0" y="516696"/>
          <a:ext cx="9784079" cy="51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Hypovolemia &gt; Renal injury</a:t>
          </a:r>
        </a:p>
      </dsp:txBody>
      <dsp:txXfrm>
        <a:off x="0" y="516696"/>
        <a:ext cx="9784079" cy="516128"/>
      </dsp:txXfrm>
    </dsp:sp>
    <dsp:sp modelId="{49C46584-FC75-4B3A-82FA-685042A33AA3}">
      <dsp:nvSpPr>
        <dsp:cNvPr id="0" name=""/>
        <dsp:cNvSpPr/>
      </dsp:nvSpPr>
      <dsp:spPr>
        <a:xfrm>
          <a:off x="0" y="1032825"/>
          <a:ext cx="97840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CED64-B80E-40D8-BB9A-6BF94B7A7776}">
      <dsp:nvSpPr>
        <dsp:cNvPr id="0" name=""/>
        <dsp:cNvSpPr/>
      </dsp:nvSpPr>
      <dsp:spPr>
        <a:xfrm>
          <a:off x="0" y="1032825"/>
          <a:ext cx="9784079" cy="51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Accumulation of atenolol</a:t>
          </a:r>
        </a:p>
      </dsp:txBody>
      <dsp:txXfrm>
        <a:off x="0" y="1032825"/>
        <a:ext cx="9784079" cy="516128"/>
      </dsp:txXfrm>
    </dsp:sp>
    <dsp:sp modelId="{DA051FE0-010A-4C81-80EB-714F7A41D948}">
      <dsp:nvSpPr>
        <dsp:cNvPr id="0" name=""/>
        <dsp:cNvSpPr/>
      </dsp:nvSpPr>
      <dsp:spPr>
        <a:xfrm>
          <a:off x="0" y="1548954"/>
          <a:ext cx="97840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0D7C1-9E9F-4810-A200-2939033BA509}">
      <dsp:nvSpPr>
        <dsp:cNvPr id="0" name=""/>
        <dsp:cNvSpPr/>
      </dsp:nvSpPr>
      <dsp:spPr>
        <a:xfrm>
          <a:off x="0" y="1548954"/>
          <a:ext cx="9784079" cy="51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Hyperkalemia</a:t>
          </a:r>
        </a:p>
      </dsp:txBody>
      <dsp:txXfrm>
        <a:off x="0" y="1548954"/>
        <a:ext cx="9784079" cy="516128"/>
      </dsp:txXfrm>
    </dsp:sp>
    <dsp:sp modelId="{68EFA7C9-884D-4AA9-B45A-862826A17118}">
      <dsp:nvSpPr>
        <dsp:cNvPr id="0" name=""/>
        <dsp:cNvSpPr/>
      </dsp:nvSpPr>
      <dsp:spPr>
        <a:xfrm>
          <a:off x="0" y="2065083"/>
          <a:ext cx="97840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0D799-084E-4B55-B860-B2523C1A0399}">
      <dsp:nvSpPr>
        <dsp:cNvPr id="0" name=""/>
        <dsp:cNvSpPr/>
      </dsp:nvSpPr>
      <dsp:spPr>
        <a:xfrm>
          <a:off x="0" y="2065083"/>
          <a:ext cx="9784079" cy="51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Bradycardia</a:t>
          </a:r>
        </a:p>
      </dsp:txBody>
      <dsp:txXfrm>
        <a:off x="0" y="2065083"/>
        <a:ext cx="9784079" cy="516128"/>
      </dsp:txXfrm>
    </dsp:sp>
    <dsp:sp modelId="{6E2B7B1E-3305-48FD-B9A3-D1C1AD84C88E}">
      <dsp:nvSpPr>
        <dsp:cNvPr id="0" name=""/>
        <dsp:cNvSpPr/>
      </dsp:nvSpPr>
      <dsp:spPr>
        <a:xfrm>
          <a:off x="0" y="2581211"/>
          <a:ext cx="97840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D6DEF-10D2-41A0-B21D-81F547D8B70B}">
      <dsp:nvSpPr>
        <dsp:cNvPr id="0" name=""/>
        <dsp:cNvSpPr/>
      </dsp:nvSpPr>
      <dsp:spPr>
        <a:xfrm>
          <a:off x="0" y="2581211"/>
          <a:ext cx="9784079" cy="51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Transvenous pacing</a:t>
          </a:r>
        </a:p>
      </dsp:txBody>
      <dsp:txXfrm>
        <a:off x="0" y="2581211"/>
        <a:ext cx="9784079" cy="516128"/>
      </dsp:txXfrm>
    </dsp:sp>
    <dsp:sp modelId="{C06329C3-C17D-4437-A301-1B977778BC5A}">
      <dsp:nvSpPr>
        <dsp:cNvPr id="0" name=""/>
        <dsp:cNvSpPr/>
      </dsp:nvSpPr>
      <dsp:spPr>
        <a:xfrm>
          <a:off x="0" y="3097340"/>
          <a:ext cx="97840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B4A4F-1DEA-46D4-983D-5252BBE1C345}">
      <dsp:nvSpPr>
        <dsp:cNvPr id="0" name=""/>
        <dsp:cNvSpPr/>
      </dsp:nvSpPr>
      <dsp:spPr>
        <a:xfrm>
          <a:off x="0" y="3097340"/>
          <a:ext cx="9784079" cy="51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Restored renal perfusion</a:t>
          </a:r>
        </a:p>
      </dsp:txBody>
      <dsp:txXfrm>
        <a:off x="0" y="3097340"/>
        <a:ext cx="9784079" cy="516128"/>
      </dsp:txXfrm>
    </dsp:sp>
    <dsp:sp modelId="{AD643309-8343-4F4D-AEB4-B9027D15B84C}">
      <dsp:nvSpPr>
        <dsp:cNvPr id="0" name=""/>
        <dsp:cNvSpPr/>
      </dsp:nvSpPr>
      <dsp:spPr>
        <a:xfrm>
          <a:off x="0" y="3613469"/>
          <a:ext cx="97840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F842D-6D56-4C5D-B9A3-5E37F2D1191A}">
      <dsp:nvSpPr>
        <dsp:cNvPr id="0" name=""/>
        <dsp:cNvSpPr/>
      </dsp:nvSpPr>
      <dsp:spPr>
        <a:xfrm>
          <a:off x="0" y="3613469"/>
          <a:ext cx="9784079" cy="51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Cycle broken</a:t>
          </a:r>
        </a:p>
      </dsp:txBody>
      <dsp:txXfrm>
        <a:off x="0" y="3613469"/>
        <a:ext cx="9784079" cy="516128"/>
      </dsp:txXfrm>
    </dsp:sp>
    <dsp:sp modelId="{94F65587-BBB5-424E-A917-D05F8C132085}">
      <dsp:nvSpPr>
        <dsp:cNvPr id="0" name=""/>
        <dsp:cNvSpPr/>
      </dsp:nvSpPr>
      <dsp:spPr>
        <a:xfrm>
          <a:off x="0" y="4129598"/>
          <a:ext cx="97840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F3B34-143B-4D53-ADE1-38ABD7F3106F}">
      <dsp:nvSpPr>
        <dsp:cNvPr id="0" name=""/>
        <dsp:cNvSpPr/>
      </dsp:nvSpPr>
      <dsp:spPr>
        <a:xfrm>
          <a:off x="0" y="4129598"/>
          <a:ext cx="9784079" cy="51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Patient better </a:t>
          </a:r>
        </a:p>
      </dsp:txBody>
      <dsp:txXfrm>
        <a:off x="0" y="4129598"/>
        <a:ext cx="9784079" cy="516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F21E6-5C25-410F-A04E-49948B112102}">
      <dsp:nvSpPr>
        <dsp:cNvPr id="0" name=""/>
        <dsp:cNvSpPr/>
      </dsp:nvSpPr>
      <dsp:spPr>
        <a:xfrm>
          <a:off x="0" y="291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B3893-FD50-4303-9CC3-389E5BF703A8}">
      <dsp:nvSpPr>
        <dsp:cNvPr id="0" name=""/>
        <dsp:cNvSpPr/>
      </dsp:nvSpPr>
      <dsp:spPr>
        <a:xfrm>
          <a:off x="121555" y="90705"/>
          <a:ext cx="221010" cy="2210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9EA91-E123-4749-86C4-427132F1A45E}">
      <dsp:nvSpPr>
        <dsp:cNvPr id="0" name=""/>
        <dsp:cNvSpPr/>
      </dsp:nvSpPr>
      <dsp:spPr>
        <a:xfrm>
          <a:off x="464122" y="291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Symptomatic?</a:t>
          </a:r>
        </a:p>
      </dsp:txBody>
      <dsp:txXfrm>
        <a:off x="464122" y="291"/>
        <a:ext cx="9319640" cy="401837"/>
      </dsp:txXfrm>
    </dsp:sp>
    <dsp:sp modelId="{5A22B772-E0FB-469F-9B78-3EA0F05B78AB}">
      <dsp:nvSpPr>
        <dsp:cNvPr id="0" name=""/>
        <dsp:cNvSpPr/>
      </dsp:nvSpPr>
      <dsp:spPr>
        <a:xfrm>
          <a:off x="0" y="502589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2414D-1920-473B-8BEE-998E703E3E04}">
      <dsp:nvSpPr>
        <dsp:cNvPr id="0" name=""/>
        <dsp:cNvSpPr/>
      </dsp:nvSpPr>
      <dsp:spPr>
        <a:xfrm>
          <a:off x="121555" y="593002"/>
          <a:ext cx="221010" cy="2210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020E8-F9EB-447B-81D9-FFFBDBADDDAC}">
      <dsp:nvSpPr>
        <dsp:cNvPr id="0" name=""/>
        <dsp:cNvSpPr/>
      </dsp:nvSpPr>
      <dsp:spPr>
        <a:xfrm>
          <a:off x="464122" y="502589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Hemodynamically unstable? </a:t>
          </a:r>
        </a:p>
      </dsp:txBody>
      <dsp:txXfrm>
        <a:off x="464122" y="502589"/>
        <a:ext cx="9319640" cy="401837"/>
      </dsp:txXfrm>
    </dsp:sp>
    <dsp:sp modelId="{7C4DCB48-950B-4C4A-B25B-C20034A2C20E}">
      <dsp:nvSpPr>
        <dsp:cNvPr id="0" name=""/>
        <dsp:cNvSpPr/>
      </dsp:nvSpPr>
      <dsp:spPr>
        <a:xfrm>
          <a:off x="0" y="1004886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D2563-9E3D-4CB4-9699-11E3FFF8DFD1}">
      <dsp:nvSpPr>
        <dsp:cNvPr id="0" name=""/>
        <dsp:cNvSpPr/>
      </dsp:nvSpPr>
      <dsp:spPr>
        <a:xfrm>
          <a:off x="121555" y="1095299"/>
          <a:ext cx="221010" cy="2210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10D84-F6E2-497B-B249-1E5D80506F59}">
      <dsp:nvSpPr>
        <dsp:cNvPr id="0" name=""/>
        <dsp:cNvSpPr/>
      </dsp:nvSpPr>
      <dsp:spPr>
        <a:xfrm>
          <a:off x="464122" y="1004886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Rhythm? (Sinus vs Heart Block) </a:t>
          </a:r>
        </a:p>
      </dsp:txBody>
      <dsp:txXfrm>
        <a:off x="464122" y="1004886"/>
        <a:ext cx="9319640" cy="401837"/>
      </dsp:txXfrm>
    </dsp:sp>
    <dsp:sp modelId="{2363A349-29BC-4EC8-8DAC-56DDC7584EEC}">
      <dsp:nvSpPr>
        <dsp:cNvPr id="0" name=""/>
        <dsp:cNvSpPr/>
      </dsp:nvSpPr>
      <dsp:spPr>
        <a:xfrm>
          <a:off x="0" y="1507183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F73A3-500E-4A62-825F-97F6A5FDDFF7}">
      <dsp:nvSpPr>
        <dsp:cNvPr id="0" name=""/>
        <dsp:cNvSpPr/>
      </dsp:nvSpPr>
      <dsp:spPr>
        <a:xfrm>
          <a:off x="121555" y="1597597"/>
          <a:ext cx="221010" cy="2210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12C48-6170-4173-AE60-C44A146C274C}">
      <dsp:nvSpPr>
        <dsp:cNvPr id="0" name=""/>
        <dsp:cNvSpPr/>
      </dsp:nvSpPr>
      <dsp:spPr>
        <a:xfrm>
          <a:off x="464122" y="1507183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Able to mount appropriate response (walking or bicycle legs)?</a:t>
          </a:r>
        </a:p>
      </dsp:txBody>
      <dsp:txXfrm>
        <a:off x="464122" y="1507183"/>
        <a:ext cx="9319640" cy="401837"/>
      </dsp:txXfrm>
    </dsp:sp>
    <dsp:sp modelId="{ADF44834-4C87-4D3D-8CFC-51A7AAE7BEBF}">
      <dsp:nvSpPr>
        <dsp:cNvPr id="0" name=""/>
        <dsp:cNvSpPr/>
      </dsp:nvSpPr>
      <dsp:spPr>
        <a:xfrm>
          <a:off x="0" y="2009480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2D5A9-9BF1-4CEA-9316-D7C83F886B05}">
      <dsp:nvSpPr>
        <dsp:cNvPr id="0" name=""/>
        <dsp:cNvSpPr/>
      </dsp:nvSpPr>
      <dsp:spPr>
        <a:xfrm>
          <a:off x="121555" y="2099894"/>
          <a:ext cx="221010" cy="2210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8D1DC-EC87-4ECE-A0B3-994ED54061AF}">
      <dsp:nvSpPr>
        <dsp:cNvPr id="0" name=""/>
        <dsp:cNvSpPr/>
      </dsp:nvSpPr>
      <dsp:spPr>
        <a:xfrm>
          <a:off x="464122" y="2009480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Ischemia?</a:t>
          </a:r>
        </a:p>
      </dsp:txBody>
      <dsp:txXfrm>
        <a:off x="464122" y="2009480"/>
        <a:ext cx="9319640" cy="401837"/>
      </dsp:txXfrm>
    </dsp:sp>
    <dsp:sp modelId="{645A2C70-F5F5-4760-9A8F-BA95D17B038C}">
      <dsp:nvSpPr>
        <dsp:cNvPr id="0" name=""/>
        <dsp:cNvSpPr/>
      </dsp:nvSpPr>
      <dsp:spPr>
        <a:xfrm>
          <a:off x="0" y="2511778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98F85-729F-43CF-91AC-240FD0AF6408}">
      <dsp:nvSpPr>
        <dsp:cNvPr id="0" name=""/>
        <dsp:cNvSpPr/>
      </dsp:nvSpPr>
      <dsp:spPr>
        <a:xfrm>
          <a:off x="121555" y="2602191"/>
          <a:ext cx="221010" cy="2210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5FD52-6192-4A5D-8777-A52A478D6C7A}">
      <dsp:nvSpPr>
        <dsp:cNvPr id="0" name=""/>
        <dsp:cNvSpPr/>
      </dsp:nvSpPr>
      <dsp:spPr>
        <a:xfrm>
          <a:off x="464122" y="2511778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Meds?</a:t>
          </a:r>
        </a:p>
      </dsp:txBody>
      <dsp:txXfrm>
        <a:off x="464122" y="2511778"/>
        <a:ext cx="9319640" cy="401837"/>
      </dsp:txXfrm>
    </dsp:sp>
    <dsp:sp modelId="{2D826531-98B4-4B6B-AF35-9375EC487E89}">
      <dsp:nvSpPr>
        <dsp:cNvPr id="0" name=""/>
        <dsp:cNvSpPr/>
      </dsp:nvSpPr>
      <dsp:spPr>
        <a:xfrm>
          <a:off x="0" y="3014075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6C690-732E-4831-8493-054F073AF486}">
      <dsp:nvSpPr>
        <dsp:cNvPr id="0" name=""/>
        <dsp:cNvSpPr/>
      </dsp:nvSpPr>
      <dsp:spPr>
        <a:xfrm>
          <a:off x="121555" y="3104488"/>
          <a:ext cx="221010" cy="22101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23B8F-F34A-4AD0-A156-3F092CC0722A}">
      <dsp:nvSpPr>
        <dsp:cNvPr id="0" name=""/>
        <dsp:cNvSpPr/>
      </dsp:nvSpPr>
      <dsp:spPr>
        <a:xfrm>
          <a:off x="464122" y="3014075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Lytes?</a:t>
          </a:r>
        </a:p>
      </dsp:txBody>
      <dsp:txXfrm>
        <a:off x="464122" y="3014075"/>
        <a:ext cx="9319640" cy="4018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F21E6-5C25-410F-A04E-49948B112102}">
      <dsp:nvSpPr>
        <dsp:cNvPr id="0" name=""/>
        <dsp:cNvSpPr/>
      </dsp:nvSpPr>
      <dsp:spPr>
        <a:xfrm>
          <a:off x="0" y="291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B3893-FD50-4303-9CC3-389E5BF703A8}">
      <dsp:nvSpPr>
        <dsp:cNvPr id="0" name=""/>
        <dsp:cNvSpPr/>
      </dsp:nvSpPr>
      <dsp:spPr>
        <a:xfrm>
          <a:off x="121555" y="90705"/>
          <a:ext cx="221010" cy="2210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9EA91-E123-4749-86C4-427132F1A45E}">
      <dsp:nvSpPr>
        <dsp:cNvPr id="0" name=""/>
        <dsp:cNvSpPr/>
      </dsp:nvSpPr>
      <dsp:spPr>
        <a:xfrm>
          <a:off x="464122" y="291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Symptomatic? - YES</a:t>
          </a:r>
        </a:p>
      </dsp:txBody>
      <dsp:txXfrm>
        <a:off x="464122" y="291"/>
        <a:ext cx="9319640" cy="401837"/>
      </dsp:txXfrm>
    </dsp:sp>
    <dsp:sp modelId="{5A22B772-E0FB-469F-9B78-3EA0F05B78AB}">
      <dsp:nvSpPr>
        <dsp:cNvPr id="0" name=""/>
        <dsp:cNvSpPr/>
      </dsp:nvSpPr>
      <dsp:spPr>
        <a:xfrm>
          <a:off x="0" y="502589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2414D-1920-473B-8BEE-998E703E3E04}">
      <dsp:nvSpPr>
        <dsp:cNvPr id="0" name=""/>
        <dsp:cNvSpPr/>
      </dsp:nvSpPr>
      <dsp:spPr>
        <a:xfrm>
          <a:off x="121555" y="593002"/>
          <a:ext cx="221010" cy="2210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020E8-F9EB-447B-81D9-FFFBDBADDDAC}">
      <dsp:nvSpPr>
        <dsp:cNvPr id="0" name=""/>
        <dsp:cNvSpPr/>
      </dsp:nvSpPr>
      <dsp:spPr>
        <a:xfrm>
          <a:off x="464122" y="502589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Hemodynamically unstable? - YES</a:t>
          </a:r>
        </a:p>
      </dsp:txBody>
      <dsp:txXfrm>
        <a:off x="464122" y="502589"/>
        <a:ext cx="9319640" cy="401837"/>
      </dsp:txXfrm>
    </dsp:sp>
    <dsp:sp modelId="{7C4DCB48-950B-4C4A-B25B-C20034A2C20E}">
      <dsp:nvSpPr>
        <dsp:cNvPr id="0" name=""/>
        <dsp:cNvSpPr/>
      </dsp:nvSpPr>
      <dsp:spPr>
        <a:xfrm>
          <a:off x="0" y="1004886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D2563-9E3D-4CB4-9699-11E3FFF8DFD1}">
      <dsp:nvSpPr>
        <dsp:cNvPr id="0" name=""/>
        <dsp:cNvSpPr/>
      </dsp:nvSpPr>
      <dsp:spPr>
        <a:xfrm>
          <a:off x="121555" y="1095299"/>
          <a:ext cx="221010" cy="2210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10D84-F6E2-497B-B249-1E5D80506F59}">
      <dsp:nvSpPr>
        <dsp:cNvPr id="0" name=""/>
        <dsp:cNvSpPr/>
      </dsp:nvSpPr>
      <dsp:spPr>
        <a:xfrm>
          <a:off x="464122" y="1004886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Rhythm? (Sinus vs Heart Block) – Sinus vs Junctional, no Heart Block</a:t>
          </a:r>
        </a:p>
      </dsp:txBody>
      <dsp:txXfrm>
        <a:off x="464122" y="1004886"/>
        <a:ext cx="9319640" cy="401837"/>
      </dsp:txXfrm>
    </dsp:sp>
    <dsp:sp modelId="{2363A349-29BC-4EC8-8DAC-56DDC7584EEC}">
      <dsp:nvSpPr>
        <dsp:cNvPr id="0" name=""/>
        <dsp:cNvSpPr/>
      </dsp:nvSpPr>
      <dsp:spPr>
        <a:xfrm>
          <a:off x="0" y="1507183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F73A3-500E-4A62-825F-97F6A5FDDFF7}">
      <dsp:nvSpPr>
        <dsp:cNvPr id="0" name=""/>
        <dsp:cNvSpPr/>
      </dsp:nvSpPr>
      <dsp:spPr>
        <a:xfrm>
          <a:off x="121555" y="1597597"/>
          <a:ext cx="221010" cy="2210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12C48-6170-4173-AE60-C44A146C274C}">
      <dsp:nvSpPr>
        <dsp:cNvPr id="0" name=""/>
        <dsp:cNvSpPr/>
      </dsp:nvSpPr>
      <dsp:spPr>
        <a:xfrm>
          <a:off x="464122" y="1507183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Able to mount appropriate response (walking or bicycle legs)? – Transient with atropine</a:t>
          </a:r>
        </a:p>
      </dsp:txBody>
      <dsp:txXfrm>
        <a:off x="464122" y="1507183"/>
        <a:ext cx="9319640" cy="401837"/>
      </dsp:txXfrm>
    </dsp:sp>
    <dsp:sp modelId="{ADF44834-4C87-4D3D-8CFC-51A7AAE7BEBF}">
      <dsp:nvSpPr>
        <dsp:cNvPr id="0" name=""/>
        <dsp:cNvSpPr/>
      </dsp:nvSpPr>
      <dsp:spPr>
        <a:xfrm>
          <a:off x="0" y="2009480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2D5A9-9BF1-4CEA-9316-D7C83F886B05}">
      <dsp:nvSpPr>
        <dsp:cNvPr id="0" name=""/>
        <dsp:cNvSpPr/>
      </dsp:nvSpPr>
      <dsp:spPr>
        <a:xfrm>
          <a:off x="121555" y="2099894"/>
          <a:ext cx="221010" cy="2210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8D1DC-EC87-4ECE-A0B3-994ED54061AF}">
      <dsp:nvSpPr>
        <dsp:cNvPr id="0" name=""/>
        <dsp:cNvSpPr/>
      </dsp:nvSpPr>
      <dsp:spPr>
        <a:xfrm>
          <a:off x="464122" y="2009480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Ischemia? – No suggestion</a:t>
          </a:r>
        </a:p>
      </dsp:txBody>
      <dsp:txXfrm>
        <a:off x="464122" y="2009480"/>
        <a:ext cx="9319640" cy="401837"/>
      </dsp:txXfrm>
    </dsp:sp>
    <dsp:sp modelId="{645A2C70-F5F5-4760-9A8F-BA95D17B038C}">
      <dsp:nvSpPr>
        <dsp:cNvPr id="0" name=""/>
        <dsp:cNvSpPr/>
      </dsp:nvSpPr>
      <dsp:spPr>
        <a:xfrm>
          <a:off x="0" y="2511778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98F85-729F-43CF-91AC-240FD0AF6408}">
      <dsp:nvSpPr>
        <dsp:cNvPr id="0" name=""/>
        <dsp:cNvSpPr/>
      </dsp:nvSpPr>
      <dsp:spPr>
        <a:xfrm>
          <a:off x="121555" y="2602191"/>
          <a:ext cx="221010" cy="2210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5FD52-6192-4A5D-8777-A52A478D6C7A}">
      <dsp:nvSpPr>
        <dsp:cNvPr id="0" name=""/>
        <dsp:cNvSpPr/>
      </dsp:nvSpPr>
      <dsp:spPr>
        <a:xfrm>
          <a:off x="464122" y="2511778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Meds? Atenolol (BB)</a:t>
          </a:r>
        </a:p>
      </dsp:txBody>
      <dsp:txXfrm>
        <a:off x="464122" y="2511778"/>
        <a:ext cx="9319640" cy="401837"/>
      </dsp:txXfrm>
    </dsp:sp>
    <dsp:sp modelId="{2D826531-98B4-4B6B-AF35-9375EC487E89}">
      <dsp:nvSpPr>
        <dsp:cNvPr id="0" name=""/>
        <dsp:cNvSpPr/>
      </dsp:nvSpPr>
      <dsp:spPr>
        <a:xfrm>
          <a:off x="0" y="3014075"/>
          <a:ext cx="9783763" cy="401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6C690-732E-4831-8493-054F073AF486}">
      <dsp:nvSpPr>
        <dsp:cNvPr id="0" name=""/>
        <dsp:cNvSpPr/>
      </dsp:nvSpPr>
      <dsp:spPr>
        <a:xfrm>
          <a:off x="121555" y="3104488"/>
          <a:ext cx="221010" cy="22101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23B8F-F34A-4AD0-A156-3F092CC0722A}">
      <dsp:nvSpPr>
        <dsp:cNvPr id="0" name=""/>
        <dsp:cNvSpPr/>
      </dsp:nvSpPr>
      <dsp:spPr>
        <a:xfrm>
          <a:off x="464122" y="3014075"/>
          <a:ext cx="9319640" cy="40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28" tIns="42528" rIns="42528" bIns="425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Lytes</a:t>
          </a:r>
          <a:r>
            <a:rPr lang="en-US" sz="1600" kern="1200" dirty="0"/>
            <a:t>? </a:t>
          </a:r>
          <a:r>
            <a:rPr lang="en-US" sz="1600" kern="1200" dirty="0" err="1"/>
            <a:t>HyperKalemia</a:t>
          </a:r>
          <a:endParaRPr lang="en-US" sz="1600" kern="1200" dirty="0"/>
        </a:p>
      </dsp:txBody>
      <dsp:txXfrm>
        <a:off x="464122" y="3014075"/>
        <a:ext cx="9319640" cy="4018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EB04A-6800-42C3-8B47-3DD1EF8A541B}">
      <dsp:nvSpPr>
        <dsp:cNvPr id="0" name=""/>
        <dsp:cNvSpPr/>
      </dsp:nvSpPr>
      <dsp:spPr>
        <a:xfrm>
          <a:off x="0" y="3166259"/>
          <a:ext cx="4754880" cy="1039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Need to address both in real time</a:t>
          </a:r>
        </a:p>
      </dsp:txBody>
      <dsp:txXfrm>
        <a:off x="0" y="3166259"/>
        <a:ext cx="4754880" cy="1039237"/>
      </dsp:txXfrm>
    </dsp:sp>
    <dsp:sp modelId="{93A5D0B4-979C-4D3C-911C-9A45F65CC3C9}">
      <dsp:nvSpPr>
        <dsp:cNvPr id="0" name=""/>
        <dsp:cNvSpPr/>
      </dsp:nvSpPr>
      <dsp:spPr>
        <a:xfrm rot="10800000">
          <a:off x="0" y="1583501"/>
          <a:ext cx="4754880" cy="15983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Some clues:</a:t>
          </a:r>
        </a:p>
      </dsp:txBody>
      <dsp:txXfrm rot="-10800000">
        <a:off x="0" y="1583501"/>
        <a:ext cx="4754880" cy="561019"/>
      </dsp:txXfrm>
    </dsp:sp>
    <dsp:sp modelId="{11DE6AF9-668B-4A90-8197-6D56098A1311}">
      <dsp:nvSpPr>
        <dsp:cNvPr id="0" name=""/>
        <dsp:cNvSpPr/>
      </dsp:nvSpPr>
      <dsp:spPr>
        <a:xfrm>
          <a:off x="0" y="2144521"/>
          <a:ext cx="1188719" cy="4779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Degree of </a:t>
          </a:r>
          <a:r>
            <a:rPr lang="en-US" sz="1000" kern="1200" dirty="0" err="1"/>
            <a:t>hyperK</a:t>
          </a:r>
          <a:endParaRPr lang="en-US" sz="1000" kern="1200" dirty="0"/>
        </a:p>
      </dsp:txBody>
      <dsp:txXfrm>
        <a:off x="0" y="2144521"/>
        <a:ext cx="1188719" cy="477905"/>
      </dsp:txXfrm>
    </dsp:sp>
    <dsp:sp modelId="{25540133-1D24-46E4-8E59-D0C4D13A42A1}">
      <dsp:nvSpPr>
        <dsp:cNvPr id="0" name=""/>
        <dsp:cNvSpPr/>
      </dsp:nvSpPr>
      <dsp:spPr>
        <a:xfrm>
          <a:off x="1188720" y="2144521"/>
          <a:ext cx="1188719" cy="4779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ECG changes (peaked T, wide QRS, conduction)</a:t>
          </a:r>
        </a:p>
      </dsp:txBody>
      <dsp:txXfrm>
        <a:off x="1188720" y="2144521"/>
        <a:ext cx="1188719" cy="477905"/>
      </dsp:txXfrm>
    </dsp:sp>
    <dsp:sp modelId="{C2038E7D-13E5-4279-8644-75C73D4A1D63}">
      <dsp:nvSpPr>
        <dsp:cNvPr id="0" name=""/>
        <dsp:cNvSpPr/>
      </dsp:nvSpPr>
      <dsp:spPr>
        <a:xfrm>
          <a:off x="2377440" y="2144521"/>
          <a:ext cx="1188719" cy="4779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Intentional overdose vs usual meds</a:t>
          </a:r>
        </a:p>
      </dsp:txBody>
      <dsp:txXfrm>
        <a:off x="2377440" y="2144521"/>
        <a:ext cx="1188719" cy="477905"/>
      </dsp:txXfrm>
    </dsp:sp>
    <dsp:sp modelId="{FA6DF384-0E43-4684-8BC1-55EF52CF6CD4}">
      <dsp:nvSpPr>
        <dsp:cNvPr id="0" name=""/>
        <dsp:cNvSpPr/>
      </dsp:nvSpPr>
      <dsp:spPr>
        <a:xfrm>
          <a:off x="3566160" y="2144521"/>
          <a:ext cx="1188719" cy="4779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Other toxicity (hypoglycemia, seizure, bronchospasm</a:t>
          </a:r>
          <a:r>
            <a:rPr lang="en-US" sz="1000" kern="1200" dirty="0"/>
            <a:t>)</a:t>
          </a:r>
        </a:p>
      </dsp:txBody>
      <dsp:txXfrm>
        <a:off x="3566160" y="2144521"/>
        <a:ext cx="1188719" cy="477905"/>
      </dsp:txXfrm>
    </dsp:sp>
    <dsp:sp modelId="{8E67112A-8BB8-495D-853D-04FFABCFC281}">
      <dsp:nvSpPr>
        <dsp:cNvPr id="0" name=""/>
        <dsp:cNvSpPr/>
      </dsp:nvSpPr>
      <dsp:spPr>
        <a:xfrm rot="10800000">
          <a:off x="0" y="743"/>
          <a:ext cx="4754880" cy="15983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Hard to know initially</a:t>
          </a:r>
        </a:p>
      </dsp:txBody>
      <dsp:txXfrm rot="10800000">
        <a:off x="0" y="743"/>
        <a:ext cx="4754880" cy="10385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E114C-F761-4866-956C-05DB5D4FF074}">
      <dsp:nvSpPr>
        <dsp:cNvPr id="0" name=""/>
        <dsp:cNvSpPr/>
      </dsp:nvSpPr>
      <dsp:spPr>
        <a:xfrm>
          <a:off x="0" y="0"/>
          <a:ext cx="3803904" cy="925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Remember to identify and treat the underlying cause</a:t>
          </a:r>
        </a:p>
      </dsp:txBody>
      <dsp:txXfrm>
        <a:off x="27103" y="27103"/>
        <a:ext cx="2727161" cy="871166"/>
      </dsp:txXfrm>
    </dsp:sp>
    <dsp:sp modelId="{B3DE48FE-4920-45EB-90E5-90946EB21F15}">
      <dsp:nvSpPr>
        <dsp:cNvPr id="0" name=""/>
        <dsp:cNvSpPr/>
      </dsp:nvSpPr>
      <dsp:spPr>
        <a:xfrm>
          <a:off x="318576" y="1093622"/>
          <a:ext cx="3803904" cy="925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 truth, IV Calcium is likely not harmful when you are in this algorithm, even if the K is not very elevated</a:t>
          </a:r>
        </a:p>
      </dsp:txBody>
      <dsp:txXfrm>
        <a:off x="345679" y="1120725"/>
        <a:ext cx="2829628" cy="871166"/>
      </dsp:txXfrm>
    </dsp:sp>
    <dsp:sp modelId="{78A01B10-F37D-4E26-9AE8-BBAE9FFB0FBB}">
      <dsp:nvSpPr>
        <dsp:cNvPr id="0" name=""/>
        <dsp:cNvSpPr/>
      </dsp:nvSpPr>
      <dsp:spPr>
        <a:xfrm>
          <a:off x="632399" y="2187244"/>
          <a:ext cx="3803904" cy="925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Unfortunately, no pocket card for </a:t>
          </a:r>
          <a:r>
            <a:rPr lang="en-US" sz="1300" kern="1200" dirty="0" err="1"/>
            <a:t>hyperKalemia</a:t>
          </a:r>
          <a:r>
            <a:rPr lang="en-US" sz="1300" kern="1200" dirty="0"/>
            <a:t> </a:t>
          </a:r>
        </a:p>
      </dsp:txBody>
      <dsp:txXfrm>
        <a:off x="659502" y="2214347"/>
        <a:ext cx="2834383" cy="871166"/>
      </dsp:txXfrm>
    </dsp:sp>
    <dsp:sp modelId="{4B7AC258-920C-4324-A84D-95DEF14935D6}">
      <dsp:nvSpPr>
        <dsp:cNvPr id="0" name=""/>
        <dsp:cNvSpPr/>
      </dsp:nvSpPr>
      <dsp:spPr>
        <a:xfrm>
          <a:off x="950975" y="3280867"/>
          <a:ext cx="3803904" cy="925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Always remember your expert consultation (thank goodness our attending was EP)</a:t>
          </a:r>
        </a:p>
      </dsp:txBody>
      <dsp:txXfrm>
        <a:off x="978078" y="3307970"/>
        <a:ext cx="2829628" cy="871166"/>
      </dsp:txXfrm>
    </dsp:sp>
    <dsp:sp modelId="{D1CF8A38-8F44-43BB-BB5E-5F163A073782}">
      <dsp:nvSpPr>
        <dsp:cNvPr id="0" name=""/>
        <dsp:cNvSpPr/>
      </dsp:nvSpPr>
      <dsp:spPr>
        <a:xfrm>
          <a:off x="3202411" y="708751"/>
          <a:ext cx="601492" cy="6014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337747" y="708751"/>
        <a:ext cx="330820" cy="452623"/>
      </dsp:txXfrm>
    </dsp:sp>
    <dsp:sp modelId="{3AAF5923-D396-4406-8CEA-D306E52CB223}">
      <dsp:nvSpPr>
        <dsp:cNvPr id="0" name=""/>
        <dsp:cNvSpPr/>
      </dsp:nvSpPr>
      <dsp:spPr>
        <a:xfrm>
          <a:off x="3520988" y="1802373"/>
          <a:ext cx="601492" cy="6014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656324" y="1802373"/>
        <a:ext cx="330820" cy="452623"/>
      </dsp:txXfrm>
    </dsp:sp>
    <dsp:sp modelId="{94DA9FD3-B99E-4B13-B8B1-D2DECABBB01C}">
      <dsp:nvSpPr>
        <dsp:cNvPr id="0" name=""/>
        <dsp:cNvSpPr/>
      </dsp:nvSpPr>
      <dsp:spPr>
        <a:xfrm>
          <a:off x="3834810" y="2895996"/>
          <a:ext cx="601492" cy="6014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970146" y="2895996"/>
        <a:ext cx="330820" cy="452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6D417-62F5-44CB-BF97-AC8A25A79B33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9E40A-C302-4272-BE90-ED28B0BA8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9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06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there are many different mechanisms of </a:t>
            </a:r>
            <a:r>
              <a:rPr lang="en-US" dirty="0" err="1"/>
              <a:t>tx</a:t>
            </a:r>
            <a:r>
              <a:rPr lang="en-US" dirty="0"/>
              <a:t> required in parallel </a:t>
            </a:r>
          </a:p>
          <a:p>
            <a:r>
              <a:rPr lang="en-US" dirty="0"/>
              <a:t>Keep same slide for our interventions &gt; which did we actually do </a:t>
            </a:r>
          </a:p>
          <a:p>
            <a:r>
              <a:rPr lang="en-US" dirty="0"/>
              <a:t>Block animate (</a:t>
            </a:r>
            <a:r>
              <a:rPr lang="en-US" dirty="0" err="1"/>
              <a:t>HyperK</a:t>
            </a:r>
            <a:r>
              <a:rPr lang="en-US" dirty="0"/>
              <a:t> &gt; BB &gt; others)</a:t>
            </a:r>
          </a:p>
          <a:p>
            <a:r>
              <a:rPr lang="en-US" dirty="0"/>
              <a:t>Fix the overlapping text on the bottom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50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binders: </a:t>
            </a:r>
            <a:r>
              <a:rPr lang="en-US" dirty="0" err="1"/>
              <a:t>Kayexelate</a:t>
            </a:r>
            <a:r>
              <a:rPr lang="en-US" dirty="0"/>
              <a:t> SDS, SZS </a:t>
            </a:r>
            <a:r>
              <a:rPr lang="en-US" dirty="0" err="1"/>
              <a:t>Lokelma</a:t>
            </a:r>
            <a:r>
              <a:rPr lang="en-US" dirty="0"/>
              <a:t>, </a:t>
            </a:r>
            <a:r>
              <a:rPr lang="en-US" dirty="0" err="1"/>
              <a:t>Patiromer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17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takehome</a:t>
            </a:r>
            <a:r>
              <a:rPr lang="en-US" dirty="0"/>
              <a:t> = increasingly recognized, and it’s not just one thing </a:t>
            </a:r>
          </a:p>
          <a:p>
            <a:r>
              <a:rPr lang="en-US" dirty="0"/>
              <a:t>Text overlap fix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32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calcium </a:t>
            </a:r>
          </a:p>
          <a:p>
            <a:pPr lvl="0"/>
            <a:r>
              <a:rPr lang="en-US" dirty="0"/>
              <a:t>insulin, albuterol, sodium zirconium cyclosilicate – K 6.8 &gt; 7.0</a:t>
            </a:r>
          </a:p>
          <a:p>
            <a:pPr lvl="0"/>
            <a:r>
              <a:rPr lang="en-US" dirty="0"/>
              <a:t>fluids – MAP improved 35 &gt; 70, but remained bradycardic</a:t>
            </a:r>
          </a:p>
          <a:p>
            <a:pPr lvl="0"/>
            <a:r>
              <a:rPr lang="en-US" dirty="0"/>
              <a:t>Furosemide 80 – no urine made </a:t>
            </a:r>
          </a:p>
          <a:p>
            <a:pPr lvl="0"/>
            <a:r>
              <a:rPr lang="en-US" dirty="0"/>
              <a:t>Atropine boluses – transient response</a:t>
            </a:r>
          </a:p>
          <a:p>
            <a:pPr lvl="0"/>
            <a:r>
              <a:rPr lang="en-US" dirty="0"/>
              <a:t>Dobutamine – HR 30 &gt; 39 </a:t>
            </a:r>
          </a:p>
          <a:p>
            <a:pPr lvl="0"/>
            <a:r>
              <a:rPr lang="en-US" dirty="0"/>
              <a:t>Transcutaneous pacing  – poor capture, HR still bradycardic</a:t>
            </a:r>
          </a:p>
          <a:p>
            <a:pPr lvl="0"/>
            <a:r>
              <a:rPr lang="en-US" dirty="0"/>
              <a:t>Transvenous pacing – instant improvement in HR, near immediate renal perfusion and </a:t>
            </a:r>
            <a:r>
              <a:rPr lang="en-US" dirty="0" err="1"/>
              <a:t>kaliuresis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5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in a bit about what we felt the inciting factor was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7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 with t waves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48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 the bit about system ½</a:t>
            </a:r>
          </a:p>
          <a:p>
            <a:r>
              <a:rPr lang="en-US" dirty="0"/>
              <a:t>Shorten phrases more, easier to read , don’t repeat as much (saying brash syndrome a lot)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12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arrange as Normal/Abnormal instead, then just highly abnormal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1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likely slide to skip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67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there are many different mechanisms of </a:t>
            </a:r>
            <a:r>
              <a:rPr lang="en-US" dirty="0" err="1"/>
              <a:t>tx</a:t>
            </a:r>
            <a:r>
              <a:rPr lang="en-US" dirty="0"/>
              <a:t> required in parallel </a:t>
            </a:r>
          </a:p>
          <a:p>
            <a:r>
              <a:rPr lang="en-US" dirty="0"/>
              <a:t>Increase size of the text vs graphic? Overlay </a:t>
            </a:r>
            <a:r>
              <a:rPr lang="en-US" dirty="0" err="1"/>
              <a:t>tx</a:t>
            </a:r>
            <a:r>
              <a:rPr lang="en-US" dirty="0"/>
              <a:t> options on the graphic?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5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takehome</a:t>
            </a:r>
            <a:r>
              <a:rPr lang="en-US" dirty="0"/>
              <a:t> = increasingly recognized, and it’s not just one thing </a:t>
            </a:r>
          </a:p>
          <a:p>
            <a:r>
              <a:rPr lang="en-US" dirty="0"/>
              <a:t>Minimize distraction of the table, overlay text on it to draw eyes away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9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takeaway – underrecognized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6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9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 left then right all together or just remove </a:t>
            </a:r>
          </a:p>
          <a:p>
            <a:r>
              <a:rPr lang="en-US" dirty="0"/>
              <a:t>Focus a bit more on the exam part (just positive)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22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of 30, regular, junctional rhythm with no p waves, peaked T waves, as evidenced by </a:t>
            </a:r>
            <a:r>
              <a:rPr lang="en-US" dirty="0" err="1"/>
              <a:t>pusheen</a:t>
            </a:r>
            <a:r>
              <a:rPr lang="en-US" dirty="0"/>
              <a:t> crying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1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 to yellow </a:t>
            </a:r>
          </a:p>
          <a:p>
            <a:r>
              <a:rPr lang="en-US" dirty="0"/>
              <a:t>Theory related to diagnostic reasoning:</a:t>
            </a:r>
          </a:p>
          <a:p>
            <a:r>
              <a:rPr lang="en-US" dirty="0"/>
              <a:t>System 2 thinking is slower and requires more effort. It is conscious and logical. (Example: Residents, and perhaps most of the ACP audience who are not familiar with BRASH)</a:t>
            </a:r>
          </a:p>
          <a:p>
            <a:r>
              <a:rPr lang="en-US" dirty="0"/>
              <a:t>System 1 thinking is a near-instantaneous process; it happens automatically, intuitively, and with little effort. It’s driven by instinct and our experiences. (Example: EP attending)</a:t>
            </a:r>
          </a:p>
          <a:p>
            <a:r>
              <a:rPr lang="en-US" dirty="0"/>
              <a:t>Same principle as thinking fast &amp; slow.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Represents a positive feedback loop in which one insult feeds into others</a:t>
            </a:r>
          </a:p>
          <a:p>
            <a:r>
              <a:rPr lang="en-US" dirty="0"/>
              <a:t>DDx slide prior to this – how to get to BRASH, slow thinking vs fast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9E40A-C302-4272-BE90-ED28B0BA83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1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9969-A405-4510-A06D-A1CE5784D74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695-557D-441A-B749-16F316A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0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9969-A405-4510-A06D-A1CE5784D74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695-557D-441A-B749-16F316A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04C9969-A405-4510-A06D-A1CE5784D74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7E7D695-557D-441A-B749-16F316A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9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9969-A405-4510-A06D-A1CE5784D74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695-557D-441A-B749-16F316A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8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C9969-A405-4510-A06D-A1CE5784D74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E7D695-557D-441A-B749-16F316A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4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9969-A405-4510-A06D-A1CE5784D74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695-557D-441A-B749-16F316A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9969-A405-4510-A06D-A1CE5784D74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695-557D-441A-B749-16F316A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4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9969-A405-4510-A06D-A1CE5784D74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695-557D-441A-B749-16F316A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9969-A405-4510-A06D-A1CE5784D74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695-557D-441A-B749-16F316A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9969-A405-4510-A06D-A1CE5784D74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695-557D-441A-B749-16F316A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3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9969-A405-4510-A06D-A1CE5784D74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695-557D-441A-B749-16F316A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8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04C9969-A405-4510-A06D-A1CE5784D740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7E7D695-557D-441A-B749-16F316A9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7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svg"/><Relationship Id="rId7" Type="http://schemas.openxmlformats.org/officeDocument/2006/relationships/image" Target="../media/image4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39.jpeg"/><Relationship Id="rId4" Type="http://schemas.openxmlformats.org/officeDocument/2006/relationships/image" Target="../media/image43.tmp"/><Relationship Id="rId9" Type="http://schemas.openxmlformats.org/officeDocument/2006/relationships/image" Target="../media/image4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B3D37C6B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030">
            <a:extLst>
              <a:ext uri="{FF2B5EF4-FFF2-40B4-BE49-F238E27FC236}">
                <a16:creationId xmlns:a16="http://schemas.microsoft.com/office/drawing/2014/main" id="{A5D88972-577F-4597-A50E-08D5FB934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4352E-B678-A678-DCDE-E1B88AFA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A quiet afternoon in the ICU…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2402C5-EC24-4B85-FC8F-677D49C61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277" y="2011680"/>
            <a:ext cx="3676678" cy="42062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spc="150" dirty="0"/>
              <a:t>“I’ve got an elderly guy here for you in the ED. He’s got a HR of 30 and a blood pressure of 60/20. He passed out on the way in.”</a:t>
            </a:r>
          </a:p>
        </p:txBody>
      </p:sp>
      <p:sp>
        <p:nvSpPr>
          <p:cNvPr id="1038" name="Rectangle 1032">
            <a:extLst>
              <a:ext uri="{FF2B5EF4-FFF2-40B4-BE49-F238E27FC236}">
                <a16:creationId xmlns:a16="http://schemas.microsoft.com/office/drawing/2014/main" id="{D5440DBC-F94A-41A2-A2DB-F4B68F9AA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POCSAG Program Multifunction Wireless Beeper 4 or 8 lines Alpha numeric Pager  Emergency Text Receiver, Low Battery Alert| | - AliExpress">
            <a:extLst>
              <a:ext uri="{FF2B5EF4-FFF2-40B4-BE49-F238E27FC236}">
                <a16:creationId xmlns:a16="http://schemas.microsoft.com/office/drawing/2014/main" id="{2FBCBADE-F912-A203-1088-5851F58CC7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618" b="3"/>
          <a:stretch/>
        </p:blipFill>
        <p:spPr bwMode="auto">
          <a:xfrm>
            <a:off x="5262368" y="598634"/>
            <a:ext cx="6283602" cy="56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2E3433-B1E8-5FA9-64D5-6CDBB136DBAC}"/>
              </a:ext>
            </a:extLst>
          </p:cNvPr>
          <p:cNvSpPr/>
          <p:nvPr/>
        </p:nvSpPr>
        <p:spPr>
          <a:xfrm>
            <a:off x="6505575" y="2011680"/>
            <a:ext cx="3362325" cy="836295"/>
          </a:xfrm>
          <a:prstGeom prst="rect">
            <a:avLst/>
          </a:prstGeom>
          <a:solidFill>
            <a:srgbClr val="698656"/>
          </a:solidFill>
          <a:ln>
            <a:solidFill>
              <a:srgbClr val="698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55485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361B32-E6CE-E684-E685-0755DD1E4E44}"/>
              </a:ext>
            </a:extLst>
          </p:cNvPr>
          <p:cNvCxnSpPr>
            <a:cxnSpLocks/>
          </p:cNvCxnSpPr>
          <p:nvPr/>
        </p:nvCxnSpPr>
        <p:spPr>
          <a:xfrm>
            <a:off x="5964865" y="1792936"/>
            <a:ext cx="0" cy="51394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1C04B7-1BC4-9958-FD61-79260C165012}"/>
              </a:ext>
            </a:extLst>
          </p:cNvPr>
          <p:cNvCxnSpPr>
            <a:cxnSpLocks/>
          </p:cNvCxnSpPr>
          <p:nvPr/>
        </p:nvCxnSpPr>
        <p:spPr>
          <a:xfrm>
            <a:off x="0" y="4357452"/>
            <a:ext cx="124294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90BF86E-144B-9E98-A997-FF71A4EA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2: Differentials on differentials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B15CD-516D-3A96-11F7-889D8DDFC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92936"/>
            <a:ext cx="6096000" cy="2607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Bradycardia</a:t>
            </a:r>
          </a:p>
          <a:p>
            <a:r>
              <a:rPr lang="en-US" dirty="0"/>
              <a:t>Sinus bradycardia</a:t>
            </a:r>
          </a:p>
          <a:p>
            <a:r>
              <a:rPr lang="en-US" dirty="0"/>
              <a:t>BB toxicity</a:t>
            </a:r>
          </a:p>
          <a:p>
            <a:r>
              <a:rPr lang="en-US" dirty="0"/>
              <a:t>Heart block</a:t>
            </a:r>
          </a:p>
          <a:p>
            <a:r>
              <a:rPr lang="en-US" dirty="0"/>
              <a:t>Hyperkalemia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C0C19-35AF-D651-C3B9-E10883A08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958" y="1792936"/>
            <a:ext cx="6094959" cy="2607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Shock</a:t>
            </a:r>
          </a:p>
          <a:p>
            <a:r>
              <a:rPr lang="en-US" dirty="0"/>
              <a:t>Hypovolemic/Hemorrhagic</a:t>
            </a:r>
          </a:p>
          <a:p>
            <a:r>
              <a:rPr lang="en-US" dirty="0"/>
              <a:t>Obstructive</a:t>
            </a:r>
          </a:p>
          <a:p>
            <a:r>
              <a:rPr lang="en-US" dirty="0"/>
              <a:t>Cardiogenic</a:t>
            </a:r>
          </a:p>
          <a:p>
            <a:r>
              <a:rPr lang="en-US" dirty="0"/>
              <a:t>Septic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5A83FC-1DC4-A98D-367B-68470132F468}"/>
              </a:ext>
            </a:extLst>
          </p:cNvPr>
          <p:cNvSpPr txBox="1">
            <a:spLocks/>
          </p:cNvSpPr>
          <p:nvPr/>
        </p:nvSpPr>
        <p:spPr>
          <a:xfrm>
            <a:off x="2083" y="4399984"/>
            <a:ext cx="6096000" cy="2607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Hyperkalemia</a:t>
            </a:r>
          </a:p>
          <a:p>
            <a:r>
              <a:rPr lang="en-US" dirty="0"/>
              <a:t>Renal injury</a:t>
            </a:r>
          </a:p>
          <a:p>
            <a:r>
              <a:rPr lang="en-US" dirty="0"/>
              <a:t>Hemolysis</a:t>
            </a:r>
          </a:p>
          <a:p>
            <a:r>
              <a:rPr lang="en-US" dirty="0"/>
              <a:t>Excessive intake</a:t>
            </a:r>
          </a:p>
          <a:p>
            <a:r>
              <a:rPr lang="en-US" dirty="0"/>
              <a:t>Medication adverse effect</a:t>
            </a: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88200FE-1D89-D4A5-BCCF-E903D8614B37}"/>
              </a:ext>
            </a:extLst>
          </p:cNvPr>
          <p:cNvSpPr txBox="1">
            <a:spLocks/>
          </p:cNvSpPr>
          <p:nvPr/>
        </p:nvSpPr>
        <p:spPr>
          <a:xfrm>
            <a:off x="6097041" y="4399984"/>
            <a:ext cx="6094959" cy="2607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Acute Kidney Injury</a:t>
            </a:r>
          </a:p>
          <a:p>
            <a:r>
              <a:rPr lang="en-US" dirty="0"/>
              <a:t>Prerenal</a:t>
            </a:r>
          </a:p>
          <a:p>
            <a:r>
              <a:rPr lang="en-US" dirty="0"/>
              <a:t>Glomerulonephritis </a:t>
            </a:r>
          </a:p>
          <a:p>
            <a:r>
              <a:rPr lang="en-US" dirty="0"/>
              <a:t>ATN</a:t>
            </a:r>
          </a:p>
          <a:p>
            <a:r>
              <a:rPr lang="en-US" dirty="0"/>
              <a:t>Obstructive/Postrenal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A3DB83-A26B-F22F-6C75-66BB14DB93D9}"/>
              </a:ext>
            </a:extLst>
          </p:cNvPr>
          <p:cNvCxnSpPr>
            <a:cxnSpLocks/>
          </p:cNvCxnSpPr>
          <p:nvPr/>
        </p:nvCxnSpPr>
        <p:spPr>
          <a:xfrm>
            <a:off x="6457950" y="3571875"/>
            <a:ext cx="0" cy="130492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94A1B3-D84D-1848-2B50-2672772BF3C7}"/>
              </a:ext>
            </a:extLst>
          </p:cNvPr>
          <p:cNvCxnSpPr>
            <a:cxnSpLocks/>
          </p:cNvCxnSpPr>
          <p:nvPr/>
        </p:nvCxnSpPr>
        <p:spPr>
          <a:xfrm flipH="1">
            <a:off x="1685925" y="5105400"/>
            <a:ext cx="4657725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C73FB5F-E85A-FD71-D593-44DD7791456A}"/>
              </a:ext>
            </a:extLst>
          </p:cNvPr>
          <p:cNvCxnSpPr>
            <a:cxnSpLocks/>
          </p:cNvCxnSpPr>
          <p:nvPr/>
        </p:nvCxnSpPr>
        <p:spPr>
          <a:xfrm flipV="1">
            <a:off x="1581150" y="4019550"/>
            <a:ext cx="0" cy="9334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9A55657-7FA7-A0CC-9541-BBDC23B7B7AC}"/>
              </a:ext>
            </a:extLst>
          </p:cNvPr>
          <p:cNvCxnSpPr>
            <a:cxnSpLocks/>
          </p:cNvCxnSpPr>
          <p:nvPr/>
        </p:nvCxnSpPr>
        <p:spPr>
          <a:xfrm flipV="1">
            <a:off x="2038350" y="3429000"/>
            <a:ext cx="4143375" cy="4191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1" name="Picture 30" descr="Laptop Pusheen">
            <a:extLst>
              <a:ext uri="{FF2B5EF4-FFF2-40B4-BE49-F238E27FC236}">
                <a16:creationId xmlns:a16="http://schemas.microsoft.com/office/drawing/2014/main" id="{A47EB9E2-F7BE-3229-4EA2-9149A2B32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25"/>
            <a:ext cx="1324661" cy="132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C0C4-0E11-F612-6AD1-1870FDCF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1: BRASH Syndrome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5806230-25D8-F1EB-878C-0B66CE9F9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861506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CD2374-6778-864A-5631-D11FCE449247}"/>
              </a:ext>
            </a:extLst>
          </p:cNvPr>
          <p:cNvSpPr txBox="1"/>
          <p:nvPr/>
        </p:nvSpPr>
        <p:spPr>
          <a:xfrm>
            <a:off x="0" y="6609058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Farkas JD, Long B, </a:t>
            </a:r>
            <a:r>
              <a:rPr lang="en-US" sz="1000" dirty="0" err="1"/>
              <a:t>Koyfman</a:t>
            </a:r>
            <a:r>
              <a:rPr lang="en-US" sz="1000" dirty="0"/>
              <a:t> A, </a:t>
            </a:r>
            <a:r>
              <a:rPr lang="en-US" sz="1000" dirty="0" err="1"/>
              <a:t>Menson</a:t>
            </a:r>
            <a:r>
              <a:rPr lang="en-US" sz="1000" dirty="0"/>
              <a:t> K. BRASH Syndrome: Bradycardia, Renal Failure, AV Blockade, Shock, and Hyperkalemia. The Journal of Emergency Medicine. 2020;59(2):216-223. doi:10.1016/j.jemermed.2020.05.001.</a:t>
            </a:r>
          </a:p>
        </p:txBody>
      </p:sp>
      <p:pic>
        <p:nvPicPr>
          <p:cNvPr id="3" name="Picture 2" descr="Driving Pusheen">
            <a:extLst>
              <a:ext uri="{FF2B5EF4-FFF2-40B4-BE49-F238E27FC236}">
                <a16:creationId xmlns:a16="http://schemas.microsoft.com/office/drawing/2014/main" id="{BA164C0F-65B3-7331-4014-799D2EC9D9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9" y="552781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3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DA88C3-87C6-4B14-82CC-F70F0DC23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2BD17-FF40-4EE5-AC8E-7AE823BAE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cyclebad600">
            <a:extLst>
              <a:ext uri="{FF2B5EF4-FFF2-40B4-BE49-F238E27FC236}">
                <a16:creationId xmlns:a16="http://schemas.microsoft.com/office/drawing/2014/main" id="{3B6D2EF0-7337-D918-5D86-106BB0ACED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395" y="-1507"/>
            <a:ext cx="9681030" cy="68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A002B8-764E-DD56-048E-7780EB304DC2}"/>
              </a:ext>
            </a:extLst>
          </p:cNvPr>
          <p:cNvSpPr txBox="1"/>
          <p:nvPr/>
        </p:nvSpPr>
        <p:spPr>
          <a:xfrm>
            <a:off x="10769340" y="6615304"/>
            <a:ext cx="14226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Farkas et al., 2020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C3D55-11AB-B2EF-A9B0-ACD68E68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6" y="155083"/>
            <a:ext cx="3670874" cy="150876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Vicious Cycle</a:t>
            </a:r>
          </a:p>
        </p:txBody>
      </p:sp>
    </p:spTree>
    <p:extLst>
      <p:ext uri="{BB962C8B-B14F-4D97-AF65-F5344CB8AC3E}">
        <p14:creationId xmlns:p14="http://schemas.microsoft.com/office/powerpoint/2010/main" val="111769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DA88C3-87C6-4B14-82CC-F70F0DC23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67D78-8B48-0E55-F044-FAE97D579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6" y="2020394"/>
            <a:ext cx="2129399" cy="420624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/>
              <a:t>Rapid intervention to disrupt the cycle </a:t>
            </a:r>
          </a:p>
          <a:p>
            <a:r>
              <a:rPr lang="en-US" sz="2400" b="1" dirty="0"/>
              <a:t>Management of several mechanisms in parallel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2BD17-FF40-4EE5-AC8E-7AE823BAE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cyclebad600">
            <a:extLst>
              <a:ext uri="{FF2B5EF4-FFF2-40B4-BE49-F238E27FC236}">
                <a16:creationId xmlns:a16="http://schemas.microsoft.com/office/drawing/2014/main" id="{3B6D2EF0-7337-D918-5D86-106BB0ACED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395" y="-1507"/>
            <a:ext cx="9681030" cy="68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6C3D55-11AB-B2EF-A9B0-ACD68E68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6" y="155083"/>
            <a:ext cx="3670874" cy="150876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Management Options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333529-1073-E1CA-44E7-6A0BCE336274}"/>
              </a:ext>
            </a:extLst>
          </p:cNvPr>
          <p:cNvSpPr/>
          <p:nvPr/>
        </p:nvSpPr>
        <p:spPr>
          <a:xfrm>
            <a:off x="5776685" y="5066293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5305ED-0FDE-D87B-9BDF-DC03625E731A}"/>
              </a:ext>
            </a:extLst>
          </p:cNvPr>
          <p:cNvSpPr/>
          <p:nvPr/>
        </p:nvSpPr>
        <p:spPr>
          <a:xfrm>
            <a:off x="5526413" y="3768886"/>
            <a:ext cx="1966686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Lipid Emulsion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5B3A70-9840-CCEB-24A7-DB06278B6D12}"/>
              </a:ext>
            </a:extLst>
          </p:cNvPr>
          <p:cNvSpPr/>
          <p:nvPr/>
        </p:nvSpPr>
        <p:spPr>
          <a:xfrm>
            <a:off x="5763265" y="4338957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Glucagon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671ACC-C43C-B3E1-B5B6-C472AFEA2610}"/>
              </a:ext>
            </a:extLst>
          </p:cNvPr>
          <p:cNvSpPr/>
          <p:nvPr/>
        </p:nvSpPr>
        <p:spPr>
          <a:xfrm>
            <a:off x="5424714" y="5793630"/>
            <a:ext cx="2198914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Catecholamines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53C183-4BB2-E6F2-ACD5-5AC93332F05E}"/>
              </a:ext>
            </a:extLst>
          </p:cNvPr>
          <p:cNvSpPr/>
          <p:nvPr/>
        </p:nvSpPr>
        <p:spPr>
          <a:xfrm>
            <a:off x="10153494" y="3790657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Dialysis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D11705-1855-CB94-C282-6A68B6F7FD0A}"/>
              </a:ext>
            </a:extLst>
          </p:cNvPr>
          <p:cNvSpPr/>
          <p:nvPr/>
        </p:nvSpPr>
        <p:spPr>
          <a:xfrm>
            <a:off x="3049639" y="3203329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Fluids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27706C-9A60-9DE9-C4C6-A2F0784577AC}"/>
              </a:ext>
            </a:extLst>
          </p:cNvPr>
          <p:cNvSpPr/>
          <p:nvPr/>
        </p:nvSpPr>
        <p:spPr>
          <a:xfrm>
            <a:off x="8577943" y="3816442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Furosemide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88A78F-354A-4101-F37F-2D01CBD841ED}"/>
              </a:ext>
            </a:extLst>
          </p:cNvPr>
          <p:cNvSpPr/>
          <p:nvPr/>
        </p:nvSpPr>
        <p:spPr>
          <a:xfrm>
            <a:off x="10239829" y="3072201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Insulin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168902-9785-3718-EB15-716DFEBF8770}"/>
              </a:ext>
            </a:extLst>
          </p:cNvPr>
          <p:cNvSpPr/>
          <p:nvPr/>
        </p:nvSpPr>
        <p:spPr>
          <a:xfrm>
            <a:off x="9192119" y="4465572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Calcium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86A46C-2523-C09E-59E6-95C5562DFC36}"/>
              </a:ext>
            </a:extLst>
          </p:cNvPr>
          <p:cNvSpPr txBox="1"/>
          <p:nvPr/>
        </p:nvSpPr>
        <p:spPr>
          <a:xfrm>
            <a:off x="10687090" y="6260442"/>
            <a:ext cx="15049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solidFill>
                  <a:schemeClr val="bg1"/>
                </a:solidFill>
              </a:rPr>
              <a:t>Kusumoto</a:t>
            </a:r>
            <a:r>
              <a:rPr lang="en-US" sz="1100" dirty="0">
                <a:solidFill>
                  <a:schemeClr val="bg1"/>
                </a:solidFill>
              </a:rPr>
              <a:t> et al., 2019</a:t>
            </a:r>
          </a:p>
          <a:p>
            <a:pPr algn="r"/>
            <a:r>
              <a:rPr lang="en-US" sz="1100" dirty="0" err="1">
                <a:solidFill>
                  <a:schemeClr val="bg1"/>
                </a:solidFill>
              </a:rPr>
              <a:t>Clase</a:t>
            </a:r>
            <a:r>
              <a:rPr lang="en-US" sz="1100" dirty="0">
                <a:solidFill>
                  <a:schemeClr val="bg1"/>
                </a:solidFill>
              </a:rPr>
              <a:t> et al. 2019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Farkas et al., 2020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CCF660-8993-4E16-BAA7-1C798817AE95}"/>
              </a:ext>
            </a:extLst>
          </p:cNvPr>
          <p:cNvSpPr/>
          <p:nvPr/>
        </p:nvSpPr>
        <p:spPr>
          <a:xfrm>
            <a:off x="8546233" y="3115244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 Binders</a:t>
            </a:r>
          </a:p>
        </p:txBody>
      </p:sp>
    </p:spTree>
    <p:extLst>
      <p:ext uri="{BB962C8B-B14F-4D97-AF65-F5344CB8AC3E}">
        <p14:creationId xmlns:p14="http://schemas.microsoft.com/office/powerpoint/2010/main" val="9770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E9434249-36DE-A493-C31B-70458BBF4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57" y="-6066"/>
            <a:ext cx="8800084" cy="6864065"/>
          </a:xfrm>
          <a:prstGeom prst="rect">
            <a:avLst/>
          </a:prstGeom>
        </p:spPr>
      </p:pic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881100E-065F-AD3A-E1CE-59A070E3F78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6587" y="1323323"/>
            <a:ext cx="10918825" cy="420528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2"/>
                </a:solidFill>
                <a:highlight>
                  <a:srgbClr val="C0C0C0"/>
                </a:highlight>
              </a:rPr>
              <a:t>Overall, this only 2 dozen cases spanning ~40 years, suggesting it is underrecognized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2"/>
                </a:solidFill>
                <a:highlight>
                  <a:srgbClr val="C0C0C0"/>
                </a:highlight>
              </a:rPr>
              <a:t>Many different meds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2"/>
                </a:solidFill>
                <a:highlight>
                  <a:srgbClr val="C0C0C0"/>
                </a:highlight>
              </a:rPr>
              <a:t>Large range in the K levels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2"/>
                </a:solidFill>
                <a:highlight>
                  <a:srgbClr val="C0C0C0"/>
                </a:highlight>
              </a:rPr>
              <a:t>Variable treatments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4D591-5EEA-9CA5-28D0-04D45DBADABE}"/>
              </a:ext>
            </a:extLst>
          </p:cNvPr>
          <p:cNvSpPr txBox="1"/>
          <p:nvPr/>
        </p:nvSpPr>
        <p:spPr>
          <a:xfrm>
            <a:off x="10769340" y="6427113"/>
            <a:ext cx="14226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Farkas et al., 2020 </a:t>
            </a:r>
          </a:p>
          <a:p>
            <a:pPr algn="r"/>
            <a:r>
              <a:rPr lang="en-US" sz="1100" dirty="0" err="1"/>
              <a:t>Graudins</a:t>
            </a:r>
            <a:r>
              <a:rPr lang="en-US" sz="1100" dirty="0"/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419197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DA88C3-87C6-4B14-82CC-F70F0DC23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2BD17-FF40-4EE5-AC8E-7AE823BAE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cyclebad600">
            <a:extLst>
              <a:ext uri="{FF2B5EF4-FFF2-40B4-BE49-F238E27FC236}">
                <a16:creationId xmlns:a16="http://schemas.microsoft.com/office/drawing/2014/main" id="{3B6D2EF0-7337-D918-5D86-106BB0ACED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395" y="-1507"/>
            <a:ext cx="9681030" cy="68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6C3D55-11AB-B2EF-A9B0-ACD68E68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6" y="155083"/>
            <a:ext cx="3670874" cy="150876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Our patient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333529-1073-E1CA-44E7-6A0BCE336274}"/>
              </a:ext>
            </a:extLst>
          </p:cNvPr>
          <p:cNvSpPr/>
          <p:nvPr/>
        </p:nvSpPr>
        <p:spPr>
          <a:xfrm>
            <a:off x="5776685" y="5066293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5305ED-0FDE-D87B-9BDF-DC03625E731A}"/>
              </a:ext>
            </a:extLst>
          </p:cNvPr>
          <p:cNvSpPr/>
          <p:nvPr/>
        </p:nvSpPr>
        <p:spPr>
          <a:xfrm>
            <a:off x="5526413" y="3768886"/>
            <a:ext cx="1966686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Lipid Emulsion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5B3A70-9840-CCEB-24A7-DB06278B6D12}"/>
              </a:ext>
            </a:extLst>
          </p:cNvPr>
          <p:cNvSpPr/>
          <p:nvPr/>
        </p:nvSpPr>
        <p:spPr>
          <a:xfrm>
            <a:off x="5763265" y="4338957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Glucagon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671ACC-C43C-B3E1-B5B6-C472AFEA2610}"/>
              </a:ext>
            </a:extLst>
          </p:cNvPr>
          <p:cNvSpPr/>
          <p:nvPr/>
        </p:nvSpPr>
        <p:spPr>
          <a:xfrm>
            <a:off x="5424714" y="5793630"/>
            <a:ext cx="2198914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Catecholamines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53C183-4BB2-E6F2-ACD5-5AC93332F05E}"/>
              </a:ext>
            </a:extLst>
          </p:cNvPr>
          <p:cNvSpPr/>
          <p:nvPr/>
        </p:nvSpPr>
        <p:spPr>
          <a:xfrm>
            <a:off x="10153494" y="3790657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Dialysis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D11705-1855-CB94-C282-6A68B6F7FD0A}"/>
              </a:ext>
            </a:extLst>
          </p:cNvPr>
          <p:cNvSpPr/>
          <p:nvPr/>
        </p:nvSpPr>
        <p:spPr>
          <a:xfrm>
            <a:off x="3049639" y="3203329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Fluids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27706C-9A60-9DE9-C4C6-A2F0784577AC}"/>
              </a:ext>
            </a:extLst>
          </p:cNvPr>
          <p:cNvSpPr/>
          <p:nvPr/>
        </p:nvSpPr>
        <p:spPr>
          <a:xfrm>
            <a:off x="8577943" y="3816442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Furosemide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88A78F-354A-4101-F37F-2D01CBD841ED}"/>
              </a:ext>
            </a:extLst>
          </p:cNvPr>
          <p:cNvSpPr/>
          <p:nvPr/>
        </p:nvSpPr>
        <p:spPr>
          <a:xfrm>
            <a:off x="10239829" y="3072201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Insulin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168902-9785-3718-EB15-716DFEBF8770}"/>
              </a:ext>
            </a:extLst>
          </p:cNvPr>
          <p:cNvSpPr/>
          <p:nvPr/>
        </p:nvSpPr>
        <p:spPr>
          <a:xfrm>
            <a:off x="9192119" y="4465572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Calcium</a:t>
            </a: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75477C26-8884-FC17-CDA3-8E19131A5196}"/>
              </a:ext>
            </a:extLst>
          </p:cNvPr>
          <p:cNvSpPr/>
          <p:nvPr/>
        </p:nvSpPr>
        <p:spPr>
          <a:xfrm>
            <a:off x="11216388" y="3009608"/>
            <a:ext cx="647700" cy="647700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7DFE8397-8967-F797-D0A9-39C289C86749}"/>
              </a:ext>
            </a:extLst>
          </p:cNvPr>
          <p:cNvSpPr/>
          <p:nvPr/>
        </p:nvSpPr>
        <p:spPr>
          <a:xfrm>
            <a:off x="8173513" y="3753849"/>
            <a:ext cx="647700" cy="647700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D7BE46C9-1364-A09F-5E8A-80081E81DADE}"/>
              </a:ext>
            </a:extLst>
          </p:cNvPr>
          <p:cNvSpPr/>
          <p:nvPr/>
        </p:nvSpPr>
        <p:spPr>
          <a:xfrm>
            <a:off x="10253279" y="4409068"/>
            <a:ext cx="647700" cy="647700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4D516A44-66EE-CF55-6EB8-736BFFFD1411}"/>
              </a:ext>
            </a:extLst>
          </p:cNvPr>
          <p:cNvSpPr/>
          <p:nvPr/>
        </p:nvSpPr>
        <p:spPr>
          <a:xfrm>
            <a:off x="7271656" y="5731037"/>
            <a:ext cx="647700" cy="647700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C26D4FAF-3096-35E3-6419-179650D1A6B9}"/>
              </a:ext>
            </a:extLst>
          </p:cNvPr>
          <p:cNvSpPr/>
          <p:nvPr/>
        </p:nvSpPr>
        <p:spPr>
          <a:xfrm>
            <a:off x="4066584" y="3142957"/>
            <a:ext cx="647700" cy="647700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F575334A-6DD3-9C71-9FB0-81D69FD4AE6C}"/>
              </a:ext>
            </a:extLst>
          </p:cNvPr>
          <p:cNvSpPr/>
          <p:nvPr/>
        </p:nvSpPr>
        <p:spPr>
          <a:xfrm>
            <a:off x="6868219" y="5001891"/>
            <a:ext cx="647700" cy="647700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A37EE-1EF0-6349-D0CA-1AF5CF22C813}"/>
              </a:ext>
            </a:extLst>
          </p:cNvPr>
          <p:cNvSpPr/>
          <p:nvPr/>
        </p:nvSpPr>
        <p:spPr>
          <a:xfrm>
            <a:off x="8546233" y="3115244"/>
            <a:ext cx="1494971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 Binders</a:t>
            </a: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205FCC90-B894-2637-387D-6B57B98A48BE}"/>
              </a:ext>
            </a:extLst>
          </p:cNvPr>
          <p:cNvSpPr/>
          <p:nvPr/>
        </p:nvSpPr>
        <p:spPr>
          <a:xfrm>
            <a:off x="8153046" y="3016808"/>
            <a:ext cx="647700" cy="647700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5BBBA46-BC96-9271-9F54-6588A968A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6" y="2020394"/>
            <a:ext cx="2129399" cy="420624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/>
              <a:t>Minimal effect</a:t>
            </a:r>
          </a:p>
          <a:p>
            <a:r>
              <a:rPr lang="en-US" sz="2400" b="1" dirty="0"/>
              <a:t>Improved MAP, still no urine</a:t>
            </a:r>
          </a:p>
          <a:p>
            <a:r>
              <a:rPr lang="en-US" sz="2400" b="1" dirty="0"/>
              <a:t>HR 30&gt;39</a:t>
            </a:r>
          </a:p>
          <a:p>
            <a:r>
              <a:rPr lang="en-US" sz="2400" b="1" dirty="0" err="1"/>
              <a:t>Transcutan-eous</a:t>
            </a:r>
            <a:r>
              <a:rPr lang="en-US" sz="2400" b="1" dirty="0"/>
              <a:t> pacing</a:t>
            </a:r>
          </a:p>
          <a:p>
            <a:r>
              <a:rPr lang="en-US" sz="2400" b="1" dirty="0"/>
              <a:t>Transvenous pacing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1161A8-FE80-8FAF-C3BA-507040EBEE20}"/>
              </a:ext>
            </a:extLst>
          </p:cNvPr>
          <p:cNvSpPr txBox="1"/>
          <p:nvPr/>
        </p:nvSpPr>
        <p:spPr>
          <a:xfrm>
            <a:off x="10687090" y="6260442"/>
            <a:ext cx="15049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solidFill>
                  <a:schemeClr val="bg1"/>
                </a:solidFill>
              </a:rPr>
              <a:t>Kusumoto</a:t>
            </a:r>
            <a:r>
              <a:rPr lang="en-US" sz="1100" dirty="0">
                <a:solidFill>
                  <a:schemeClr val="bg1"/>
                </a:solidFill>
              </a:rPr>
              <a:t> et al., 2019</a:t>
            </a:r>
          </a:p>
          <a:p>
            <a:pPr algn="r"/>
            <a:r>
              <a:rPr lang="en-US" sz="1100" dirty="0" err="1">
                <a:solidFill>
                  <a:schemeClr val="bg1"/>
                </a:solidFill>
              </a:rPr>
              <a:t>Clase</a:t>
            </a:r>
            <a:r>
              <a:rPr lang="en-US" sz="1100" dirty="0">
                <a:solidFill>
                  <a:schemeClr val="bg1"/>
                </a:solidFill>
              </a:rPr>
              <a:t> et al. 2019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Farkas et al., 2020 </a:t>
            </a:r>
          </a:p>
        </p:txBody>
      </p:sp>
    </p:spTree>
    <p:extLst>
      <p:ext uri="{BB962C8B-B14F-4D97-AF65-F5344CB8AC3E}">
        <p14:creationId xmlns:p14="http://schemas.microsoft.com/office/powerpoint/2010/main" val="41887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E8AD-AECB-32BA-2D33-57E22E47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Clinical Response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35ABE4-3E22-3764-6121-6810076E9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117729"/>
              </p:ext>
            </p:extLst>
          </p:nvPr>
        </p:nvGraphicFramePr>
        <p:xfrm>
          <a:off x="355710" y="1897173"/>
          <a:ext cx="11480580" cy="485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636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153E52-4562-8F61-DB61-3D8AF57D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ECG trend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F72C62-F2DF-90DD-A1D4-5BCA289087D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231230" y="1913470"/>
            <a:ext cx="5983232" cy="743094"/>
          </a:xfrm>
        </p:spPr>
        <p:txBody>
          <a:bodyPr/>
          <a:lstStyle/>
          <a:p>
            <a:pPr algn="ctr"/>
            <a:r>
              <a:rPr lang="en-US" dirty="0"/>
              <a:t>K 5.2, Fluid resuscitated, Renal perfusion restored</a:t>
            </a:r>
          </a:p>
        </p:txBody>
      </p:sp>
      <p:pic>
        <p:nvPicPr>
          <p:cNvPr id="14" name="Content Placeholder 13" descr="Calendar&#10;&#10;Description automatically generated">
            <a:extLst>
              <a:ext uri="{FF2B5EF4-FFF2-40B4-BE49-F238E27FC236}">
                <a16:creationId xmlns:a16="http://schemas.microsoft.com/office/drawing/2014/main" id="{06A864F6-94E9-8D75-6C72-695BD06F2F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/>
          <a:stretch/>
        </p:blipFill>
        <p:spPr>
          <a:xfrm>
            <a:off x="6231230" y="2771778"/>
            <a:ext cx="5983525" cy="3226010"/>
          </a:xfrm>
        </p:spPr>
      </p:pic>
      <p:pic>
        <p:nvPicPr>
          <p:cNvPr id="12" name="Content Placeholder 11" descr="Chart, calendar&#10;&#10;Description automatically generated">
            <a:extLst>
              <a:ext uri="{FF2B5EF4-FFF2-40B4-BE49-F238E27FC236}">
                <a16:creationId xmlns:a16="http://schemas.microsoft.com/office/drawing/2014/main" id="{991FEAB0-9060-8F90-6D2C-21F8D6A79A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/>
          <a:stretch/>
        </p:blipFill>
        <p:spPr>
          <a:xfrm>
            <a:off x="2300" y="2771778"/>
            <a:ext cx="5960643" cy="322601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A5A593-2A0A-B09F-394B-57337869FA3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-1" y="1910810"/>
            <a:ext cx="5960643" cy="743094"/>
          </a:xfrm>
        </p:spPr>
        <p:txBody>
          <a:bodyPr/>
          <a:lstStyle/>
          <a:p>
            <a:pPr algn="ctr"/>
            <a:r>
              <a:rPr lang="en-US" dirty="0"/>
              <a:t>Initial, K 6.8 – 7.1</a:t>
            </a:r>
          </a:p>
        </p:txBody>
      </p:sp>
      <p:pic>
        <p:nvPicPr>
          <p:cNvPr id="3" name="Picture 2" descr="Crying Pusheen">
            <a:extLst>
              <a:ext uri="{FF2B5EF4-FFF2-40B4-BE49-F238E27FC236}">
                <a16:creationId xmlns:a16="http://schemas.microsoft.com/office/drawing/2014/main" id="{3BBFCD93-E25F-BBFD-92A1-984FD5BCD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39" y="3404548"/>
            <a:ext cx="416753" cy="416753"/>
          </a:xfrm>
          <a:prstGeom prst="rect">
            <a:avLst/>
          </a:prstGeom>
        </p:spPr>
      </p:pic>
      <p:pic>
        <p:nvPicPr>
          <p:cNvPr id="5" name="Picture 4" descr="Sleeping Pusheen">
            <a:extLst>
              <a:ext uri="{FF2B5EF4-FFF2-40B4-BE49-F238E27FC236}">
                <a16:creationId xmlns:a16="http://schemas.microsoft.com/office/drawing/2014/main" id="{537434C8-368A-392C-5E6E-349C5AD14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1517">
            <a:off x="9497656" y="3908473"/>
            <a:ext cx="267682" cy="267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137BB-CA29-6C06-76F9-EE0C205A9502}"/>
              </a:ext>
            </a:extLst>
          </p:cNvPr>
          <p:cNvSpPr txBox="1"/>
          <p:nvPr/>
        </p:nvSpPr>
        <p:spPr>
          <a:xfrm>
            <a:off x="10709552" y="6596390"/>
            <a:ext cx="15049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Montague et al, 2008</a:t>
            </a:r>
          </a:p>
        </p:txBody>
      </p:sp>
    </p:spTree>
    <p:extLst>
      <p:ext uri="{BB962C8B-B14F-4D97-AF65-F5344CB8AC3E}">
        <p14:creationId xmlns:p14="http://schemas.microsoft.com/office/powerpoint/2010/main" val="40281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A92C-0A2F-2AA6-4723-9E2C8349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Resummarizing</a:t>
            </a:r>
            <a:endParaRPr lang="en-US" dirty="0"/>
          </a:p>
        </p:txBody>
      </p:sp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A3790F0E-EF3E-E064-724D-10D38611C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259261"/>
              </p:ext>
            </p:extLst>
          </p:nvPr>
        </p:nvGraphicFramePr>
        <p:xfrm>
          <a:off x="1202919" y="2011679"/>
          <a:ext cx="9784080" cy="464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748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ECF3C2-8363-11A6-0635-101627E5E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20000" r="-30" b="26667"/>
          <a:stretch/>
        </p:blipFill>
        <p:spPr>
          <a:xfrm>
            <a:off x="-2345785" y="1792936"/>
            <a:ext cx="16883570" cy="5065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832F2B-A2D8-1CA8-1845-6036E127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BRASH Syndrome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A9B9D-D3CB-FC3B-523F-496CFD3B5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Bradycardia – Renal Injury – AV Nodal Blockade – Shock – Hyperkalemia </a:t>
            </a:r>
          </a:p>
          <a:p>
            <a:r>
              <a:rPr lang="en-US" sz="3200" dirty="0"/>
              <a:t>Rapid identification via Type 1 thinking is essential to rapid intervention</a:t>
            </a:r>
          </a:p>
          <a:p>
            <a:r>
              <a:rPr lang="en-US" sz="3200" dirty="0"/>
              <a:t>Manage multiple mechanisms in parallel</a:t>
            </a:r>
          </a:p>
        </p:txBody>
      </p:sp>
    </p:spTree>
    <p:extLst>
      <p:ext uri="{BB962C8B-B14F-4D97-AF65-F5344CB8AC3E}">
        <p14:creationId xmlns:p14="http://schemas.microsoft.com/office/powerpoint/2010/main" val="54480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Rectangle 6166">
            <a:extLst>
              <a:ext uri="{FF2B5EF4-FFF2-40B4-BE49-F238E27FC236}">
                <a16:creationId xmlns:a16="http://schemas.microsoft.com/office/drawing/2014/main" id="{928FACD9-3A64-4492-9A3D-9F915391C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668" y="5473573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9" name="Rectangle 6168">
            <a:extLst>
              <a:ext uri="{FF2B5EF4-FFF2-40B4-BE49-F238E27FC236}">
                <a16:creationId xmlns:a16="http://schemas.microsoft.com/office/drawing/2014/main" id="{379C6802-099E-47E9-BB39-1A766CC9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57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487EF-29A2-9CA2-FE26-8865802C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>
            <a:normAutofit/>
          </a:bodyPr>
          <a:lstStyle/>
          <a:p>
            <a:r>
              <a:rPr lang="en-US" sz="4200" dirty="0"/>
              <a:t>Bold and BRASH: </a:t>
            </a:r>
            <a:br>
              <a:rPr lang="en-US" sz="4200" dirty="0"/>
            </a:br>
            <a:r>
              <a:rPr lang="en-US" sz="4200" dirty="0"/>
              <a:t>A Case of Unstable Bradycardia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4DBE0-D687-E535-462C-E1D0598C9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5512201"/>
            <a:ext cx="11471565" cy="9936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Gabriel Monti, MD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2"/>
                </a:solidFill>
              </a:rPr>
              <a:t>Oregon ACP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60ECB-2304-CE5E-7722-C0759CB1E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20000" r="-30" b="26667"/>
          <a:stretch/>
        </p:blipFill>
        <p:spPr>
          <a:xfrm>
            <a:off x="20" y="10"/>
            <a:ext cx="12191980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26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C2D2-6BD3-AB78-3486-D0654C78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190DA-4F45-9C3C-39CD-4A177307AB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286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0" i="0" dirty="0" err="1">
                <a:effectLst/>
              </a:rPr>
              <a:t>Kusumoto</a:t>
            </a:r>
            <a:r>
              <a:rPr lang="en-US" sz="1400" b="0" i="0" dirty="0">
                <a:effectLst/>
              </a:rPr>
              <a:t> FM, Schoenfeld MH, Barrett C, Edgerton JR, </a:t>
            </a:r>
            <a:r>
              <a:rPr lang="en-US" sz="1400" b="0" i="0" dirty="0" err="1">
                <a:effectLst/>
              </a:rPr>
              <a:t>Ellenbogen</a:t>
            </a:r>
            <a:r>
              <a:rPr lang="en-US" sz="1400" b="0" i="0" dirty="0">
                <a:effectLst/>
              </a:rPr>
              <a:t> KA, Gold MR, </a:t>
            </a:r>
            <a:r>
              <a:rPr lang="en-US" sz="1400" b="0" i="0" dirty="0" err="1">
                <a:effectLst/>
              </a:rPr>
              <a:t>Goldschlager</a:t>
            </a:r>
            <a:r>
              <a:rPr lang="en-US" sz="1400" b="0" i="0" dirty="0">
                <a:effectLst/>
              </a:rPr>
              <a:t> NF, Hamilton RM, </a:t>
            </a:r>
            <a:r>
              <a:rPr lang="en-US" sz="1400" b="0" i="0" dirty="0" err="1">
                <a:effectLst/>
              </a:rPr>
              <a:t>Joglar</a:t>
            </a:r>
            <a:r>
              <a:rPr lang="en-US" sz="1400" b="0" i="0" dirty="0">
                <a:effectLst/>
              </a:rPr>
              <a:t> JA, Kim RJ, Lee R, Marine JE, McLeod CJ, </a:t>
            </a:r>
            <a:r>
              <a:rPr lang="en-US" sz="1400" b="0" i="0" dirty="0" err="1">
                <a:effectLst/>
              </a:rPr>
              <a:t>Oken</a:t>
            </a:r>
            <a:r>
              <a:rPr lang="en-US" sz="1400" b="0" i="0" dirty="0">
                <a:effectLst/>
              </a:rPr>
              <a:t> KR, Patton KK, Pellegrini CN, </a:t>
            </a:r>
            <a:r>
              <a:rPr lang="en-US" sz="1400" b="0" i="0" dirty="0" err="1">
                <a:effectLst/>
              </a:rPr>
              <a:t>Selzman</a:t>
            </a:r>
            <a:r>
              <a:rPr lang="en-US" sz="1400" b="0" i="0" dirty="0">
                <a:effectLst/>
              </a:rPr>
              <a:t> KA, Thompson A, </a:t>
            </a:r>
            <a:r>
              <a:rPr lang="en-US" sz="1400" b="0" i="0" dirty="0" err="1">
                <a:effectLst/>
              </a:rPr>
              <a:t>Varosy</a:t>
            </a:r>
            <a:r>
              <a:rPr lang="en-US" sz="1400" b="0" i="0" dirty="0">
                <a:effectLst/>
              </a:rPr>
              <a:t> PD. 2018 ACC/AHA/HRS Guideline on the Evaluation and Management of Patients With Bradycardia and Cardiac Conduction Delay: A Report of the American College of Cardiology/American Heart Association Task Force on Clinical Practice Guidelines and the Heart Rhythm Society. J Am Coll </a:t>
            </a:r>
            <a:r>
              <a:rPr lang="en-US" sz="1400" b="0" i="0" dirty="0" err="1">
                <a:effectLst/>
              </a:rPr>
              <a:t>Cardiol</a:t>
            </a:r>
            <a:r>
              <a:rPr lang="en-US" sz="1400" b="0" i="0" dirty="0">
                <a:effectLst/>
              </a:rPr>
              <a:t>. 2019 Aug 20;74(7):e51-e156. </a:t>
            </a:r>
            <a:r>
              <a:rPr lang="en-US" sz="1400" b="0" i="0" dirty="0" err="1">
                <a:effectLst/>
              </a:rPr>
              <a:t>doi</a:t>
            </a:r>
            <a:r>
              <a:rPr lang="en-US" sz="1400" b="0" i="0" dirty="0">
                <a:effectLst/>
              </a:rPr>
              <a:t>: 10.1016/j.jacc.2018.10.044. </a:t>
            </a:r>
            <a:r>
              <a:rPr lang="en-US" sz="1400" b="0" i="0" dirty="0" err="1">
                <a:effectLst/>
              </a:rPr>
              <a:t>Epub</a:t>
            </a:r>
            <a:r>
              <a:rPr lang="en-US" sz="1400" b="0" i="0" dirty="0">
                <a:effectLst/>
              </a:rPr>
              <a:t> 2018 Nov 6. Erratum in: J Am Coll </a:t>
            </a:r>
            <a:r>
              <a:rPr lang="en-US" sz="1400" b="0" i="0" dirty="0" err="1">
                <a:effectLst/>
              </a:rPr>
              <a:t>Cardiol</a:t>
            </a:r>
            <a:r>
              <a:rPr lang="en-US" sz="1400" b="0" i="0" dirty="0">
                <a:effectLst/>
              </a:rPr>
              <a:t>. 2019 Aug 20;74(7):1016-1018. PMID: 30412709.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</a:rPr>
              <a:t>Clase</a:t>
            </a:r>
            <a:r>
              <a:rPr lang="en-US" sz="1400" b="0" i="0" dirty="0">
                <a:effectLst/>
              </a:rPr>
              <a:t> CM, </a:t>
            </a:r>
            <a:r>
              <a:rPr lang="en-US" sz="1400" b="0" i="0" dirty="0" err="1">
                <a:effectLst/>
              </a:rPr>
              <a:t>Carrero</a:t>
            </a:r>
            <a:r>
              <a:rPr lang="en-US" sz="1400" b="0" i="0" dirty="0">
                <a:effectLst/>
              </a:rPr>
              <a:t> J-J, Ellison DH, et al.. Potassium homeostasis and management of </a:t>
            </a:r>
            <a:r>
              <a:rPr lang="en-US" sz="1400" b="0" i="0" dirty="0" err="1">
                <a:effectLst/>
              </a:rPr>
              <a:t>dyskalemia</a:t>
            </a:r>
            <a:r>
              <a:rPr lang="en-US" sz="1400" b="0" i="0" dirty="0">
                <a:effectLst/>
              </a:rPr>
              <a:t> in kidney diseases: conclusions from a Kidney Disease: Improving Global Outcomes (KDIGO) Controversies Conference. </a:t>
            </a:r>
            <a:r>
              <a:rPr lang="en-US" sz="1400" b="0" i="1" dirty="0">
                <a:effectLst/>
              </a:rPr>
              <a:t>Kidney International</a:t>
            </a:r>
            <a:r>
              <a:rPr lang="en-US" sz="1400" b="0" i="0" dirty="0">
                <a:effectLst/>
              </a:rPr>
              <a:t>. 2020;97(1):42-61. doi:10.1016/j.kint.2019.09.018.</a:t>
            </a:r>
          </a:p>
          <a:p>
            <a:pPr marL="0" indent="0">
              <a:buNone/>
            </a:pPr>
            <a:r>
              <a:rPr lang="en-US" sz="1400" b="0" i="0" dirty="0">
                <a:effectLst/>
              </a:rPr>
              <a:t>Montague BT, Ouellette JR, Buller GK. Retrospective Review of the Frequency of ECG Changes in Hyperkalemia. </a:t>
            </a:r>
            <a:r>
              <a:rPr lang="en-US" sz="1400" b="0" i="1" dirty="0">
                <a:effectLst/>
              </a:rPr>
              <a:t>Clinical Journal of the American Society of Nephrology</a:t>
            </a:r>
            <a:r>
              <a:rPr lang="en-US" sz="1400" b="0" i="0" dirty="0">
                <a:effectLst/>
              </a:rPr>
              <a:t>. 2008;3(2):324-330. doi:10.2215/cjn.04611007.</a:t>
            </a:r>
          </a:p>
          <a:p>
            <a:pPr marL="0" indent="0">
              <a:buNone/>
            </a:pPr>
            <a:r>
              <a:rPr lang="en-US" sz="1400" b="0" i="0" dirty="0">
                <a:effectLst/>
              </a:rPr>
              <a:t>Panchal AR, </a:t>
            </a:r>
            <a:r>
              <a:rPr lang="en-US" sz="1400" b="0" i="0" dirty="0" err="1">
                <a:effectLst/>
              </a:rPr>
              <a:t>Bartos</a:t>
            </a:r>
            <a:r>
              <a:rPr lang="en-US" sz="1400" b="0" i="0" dirty="0">
                <a:effectLst/>
              </a:rPr>
              <a:t> JA, Cabañas JG, et al.. Part 3: Adult Basic and Advanced Life Support: 2020 American Heart Association Guidelines for Cardiopulmonary Resuscitation and Emergency Cardiovascular Care. </a:t>
            </a:r>
            <a:r>
              <a:rPr lang="en-US" sz="1400" b="0" i="1" dirty="0">
                <a:effectLst/>
              </a:rPr>
              <a:t>Circulation</a:t>
            </a:r>
            <a:r>
              <a:rPr lang="en-US" sz="1400" b="0" i="0" dirty="0">
                <a:effectLst/>
              </a:rPr>
              <a:t>. 2020;142(16_suppl_2). doi:10.1161/cir.0000000000000916.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Farkas JD, Long B, </a:t>
            </a:r>
            <a:r>
              <a:rPr lang="en-US" sz="1400" dirty="0" err="1"/>
              <a:t>Koyfman</a:t>
            </a:r>
            <a:r>
              <a:rPr lang="en-US" sz="1400" dirty="0"/>
              <a:t> A, </a:t>
            </a:r>
            <a:r>
              <a:rPr lang="en-US" sz="1400" dirty="0" err="1"/>
              <a:t>Menson</a:t>
            </a:r>
            <a:r>
              <a:rPr lang="en-US" sz="1400" dirty="0"/>
              <a:t> K. BRASH Syndrome: Bradycardia, Renal Failure, AV Blockade, Shock, and Hyperkalemia. The Journal of Emergency Medicine. 2020;59(2):216-223. doi:10.1016/j.jemermed.2020.05.001. </a:t>
            </a:r>
          </a:p>
          <a:p>
            <a:pPr marL="0" indent="0">
              <a:buNone/>
            </a:pPr>
            <a:r>
              <a:rPr lang="en-US" sz="1400" i="0" dirty="0" err="1">
                <a:effectLst/>
              </a:rPr>
              <a:t>Graudins</a:t>
            </a:r>
            <a:r>
              <a:rPr lang="en-US" sz="1400" i="0" dirty="0">
                <a:effectLst/>
              </a:rPr>
              <a:t> A, Lee HM, </a:t>
            </a:r>
            <a:r>
              <a:rPr lang="en-US" sz="1400" i="0" dirty="0" err="1">
                <a:effectLst/>
              </a:rPr>
              <a:t>Druda</a:t>
            </a:r>
            <a:r>
              <a:rPr lang="en-US" sz="1400" i="0" dirty="0">
                <a:effectLst/>
              </a:rPr>
              <a:t> D. Calcium channel antagonist and beta-blocker overdose: antidotes and adjunct therapies. </a:t>
            </a:r>
            <a:r>
              <a:rPr lang="en-US" sz="1400" i="1" dirty="0">
                <a:effectLst/>
              </a:rPr>
              <a:t>British Journal of Clinical Pharmacology</a:t>
            </a:r>
            <a:r>
              <a:rPr lang="en-US" sz="1400" i="0" dirty="0">
                <a:effectLst/>
              </a:rPr>
              <a:t>. 2016;81(3):453-461. doi:10.1111/bcp.12763.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652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448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946B-FA51-2D5E-3696-0CD37997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 sz="3400"/>
              <a:t>Quick BB Pharmacology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73C6D66-CC9C-13B2-1624-C50A28556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4206240"/>
          </a:xfrm>
        </p:spPr>
        <p:txBody>
          <a:bodyPr>
            <a:normAutofit/>
          </a:bodyPr>
          <a:lstStyle/>
          <a:p>
            <a:r>
              <a:rPr lang="en-US" dirty="0"/>
              <a:t>Is it Beta-1 Selective?</a:t>
            </a:r>
          </a:p>
          <a:p>
            <a:r>
              <a:rPr lang="en-US" dirty="0"/>
              <a:t>Is there membrane stabilizing activity?</a:t>
            </a:r>
          </a:p>
          <a:p>
            <a:r>
              <a:rPr lang="en-US" dirty="0"/>
              <a:t>How lipophilic?</a:t>
            </a:r>
          </a:p>
          <a:p>
            <a:r>
              <a:rPr lang="en-US" dirty="0"/>
              <a:t>All BB are metabolized either renally or hepatically, some have a bit of both 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792BD17-FF40-4EE5-AC8E-7AE823BAE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29FEFC-BBBE-2C9D-283D-968C04EC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214" y="58917"/>
            <a:ext cx="4532761" cy="67401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035F79-C3E4-C8C8-9FAE-094ED060F076}"/>
              </a:ext>
            </a:extLst>
          </p:cNvPr>
          <p:cNvSpPr/>
          <p:nvPr/>
        </p:nvSpPr>
        <p:spPr>
          <a:xfrm>
            <a:off x="6142214" y="679508"/>
            <a:ext cx="4532761" cy="19294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7E4BE946-FD4C-4C0B-B52E-336AEA068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D521E-26E5-2E91-36B5-CD2425D2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914400"/>
            <a:ext cx="4171696" cy="49998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Labs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AC623-EC48-2A25-F6FD-5C5CE732A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1987" y="948313"/>
            <a:ext cx="10097448" cy="4999814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CBC :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WBC – 13.0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Hgb/</a:t>
            </a:r>
            <a:r>
              <a:rPr lang="en-US" sz="2400" dirty="0" err="1">
                <a:solidFill>
                  <a:schemeClr val="tx2"/>
                </a:solidFill>
              </a:rPr>
              <a:t>Hct</a:t>
            </a:r>
            <a:r>
              <a:rPr lang="en-US" sz="2400" dirty="0">
                <a:solidFill>
                  <a:schemeClr val="tx2"/>
                </a:solidFill>
              </a:rPr>
              <a:t> – 13.2</a:t>
            </a:r>
          </a:p>
          <a:p>
            <a:pPr lvl="1"/>
            <a:r>
              <a:rPr lang="en-US" sz="2400" dirty="0" err="1">
                <a:solidFill>
                  <a:schemeClr val="tx2"/>
                </a:solidFill>
              </a:rPr>
              <a:t>Plt</a:t>
            </a:r>
            <a:r>
              <a:rPr lang="en-US" sz="2400" dirty="0">
                <a:solidFill>
                  <a:schemeClr val="tx2"/>
                </a:solidFill>
              </a:rPr>
              <a:t> - 244</a:t>
            </a:r>
          </a:p>
          <a:p>
            <a:r>
              <a:rPr lang="en-US" sz="2400" dirty="0">
                <a:solidFill>
                  <a:schemeClr val="tx2"/>
                </a:solidFill>
              </a:rPr>
              <a:t>BMP: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Na - 135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K – 6.8 (7.1 on repeat VBG </a:t>
            </a:r>
            <a:r>
              <a:rPr lang="en-US" sz="2400" b="1" dirty="0" err="1">
                <a:solidFill>
                  <a:schemeClr val="accent1"/>
                </a:solidFill>
              </a:rPr>
              <a:t>lyte</a:t>
            </a:r>
            <a:r>
              <a:rPr lang="en-US" sz="2400" b="1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Cl - 100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CO2 – 21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BUN - 53</a:t>
            </a:r>
            <a:endParaRPr lang="en-US" sz="2400" dirty="0">
              <a:solidFill>
                <a:schemeClr val="accent1"/>
              </a:solidFill>
            </a:endParaRP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Cr 1.9 - (baseline 1.1)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Glucose – 510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Ca – 8.7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Mg – 2.3 </a:t>
            </a:r>
          </a:p>
          <a:p>
            <a:r>
              <a:rPr lang="en-US" sz="2400" dirty="0">
                <a:solidFill>
                  <a:schemeClr val="tx2"/>
                </a:solidFill>
              </a:rPr>
              <a:t>LFTs unremarkable</a:t>
            </a:r>
          </a:p>
          <a:p>
            <a:r>
              <a:rPr lang="en-US" sz="2400" dirty="0">
                <a:solidFill>
                  <a:schemeClr val="tx2"/>
                </a:solidFill>
              </a:rPr>
              <a:t>Hs-troponin – 58 &gt; 55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VBG – 7.25/56/24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Lactate 3.1</a:t>
            </a:r>
          </a:p>
        </p:txBody>
      </p:sp>
    </p:spTree>
    <p:extLst>
      <p:ext uri="{BB962C8B-B14F-4D97-AF65-F5344CB8AC3E}">
        <p14:creationId xmlns:p14="http://schemas.microsoft.com/office/powerpoint/2010/main" val="1697080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3EE581-C11A-4E9A-A0AD-D5B18120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2B14D-AB47-07AC-3C8D-A7DCD1FA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Bradycardia, a simple approach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6AC1540-6E1F-0DE2-1760-041F53AFBA1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1352603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82AE54-5B6E-4FF8-27B2-3892C05EDA13}"/>
              </a:ext>
            </a:extLst>
          </p:cNvPr>
          <p:cNvSpPr txBox="1"/>
          <p:nvPr/>
        </p:nvSpPr>
        <p:spPr>
          <a:xfrm>
            <a:off x="0" y="6427113"/>
            <a:ext cx="12114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effectLst/>
                <a:latin typeface="BlinkMacSystemFont"/>
              </a:rPr>
              <a:t>Kusumoto</a:t>
            </a:r>
            <a:r>
              <a:rPr lang="en-US" sz="800" b="0" i="0" dirty="0">
                <a:effectLst/>
                <a:latin typeface="BlinkMacSystemFont"/>
              </a:rPr>
              <a:t> FM, Schoenfeld MH, Barrett C, Edgerton JR, </a:t>
            </a:r>
            <a:r>
              <a:rPr lang="en-US" sz="800" b="0" i="0" dirty="0" err="1">
                <a:effectLst/>
                <a:latin typeface="BlinkMacSystemFont"/>
              </a:rPr>
              <a:t>Ellenbogen</a:t>
            </a:r>
            <a:r>
              <a:rPr lang="en-US" sz="800" b="0" i="0" dirty="0">
                <a:effectLst/>
                <a:latin typeface="BlinkMacSystemFont"/>
              </a:rPr>
              <a:t> KA, Gold MR, </a:t>
            </a:r>
            <a:r>
              <a:rPr lang="en-US" sz="800" b="0" i="0" dirty="0" err="1">
                <a:effectLst/>
                <a:latin typeface="BlinkMacSystemFont"/>
              </a:rPr>
              <a:t>Goldschlager</a:t>
            </a:r>
            <a:r>
              <a:rPr lang="en-US" sz="800" b="0" i="0" dirty="0">
                <a:effectLst/>
                <a:latin typeface="BlinkMacSystemFont"/>
              </a:rPr>
              <a:t> NF, Hamilton RM, </a:t>
            </a:r>
            <a:r>
              <a:rPr lang="en-US" sz="800" b="0" i="0" dirty="0" err="1">
                <a:effectLst/>
                <a:latin typeface="BlinkMacSystemFont"/>
              </a:rPr>
              <a:t>Joglar</a:t>
            </a:r>
            <a:r>
              <a:rPr lang="en-US" sz="800" b="0" i="0" dirty="0">
                <a:effectLst/>
                <a:latin typeface="BlinkMacSystemFont"/>
              </a:rPr>
              <a:t> JA, Kim RJ, Lee R, Marine JE, McLeod CJ, </a:t>
            </a:r>
            <a:r>
              <a:rPr lang="en-US" sz="800" b="0" i="0" dirty="0" err="1">
                <a:effectLst/>
                <a:latin typeface="BlinkMacSystemFont"/>
              </a:rPr>
              <a:t>Oken</a:t>
            </a:r>
            <a:r>
              <a:rPr lang="en-US" sz="800" b="0" i="0" dirty="0">
                <a:effectLst/>
                <a:latin typeface="BlinkMacSystemFont"/>
              </a:rPr>
              <a:t> KR, Patton KK, Pellegrini CN, </a:t>
            </a:r>
            <a:r>
              <a:rPr lang="en-US" sz="800" b="0" i="0" dirty="0" err="1">
                <a:effectLst/>
                <a:latin typeface="BlinkMacSystemFont"/>
              </a:rPr>
              <a:t>Selzman</a:t>
            </a:r>
            <a:r>
              <a:rPr lang="en-US" sz="800" b="0" i="0" dirty="0">
                <a:effectLst/>
                <a:latin typeface="BlinkMacSystemFont"/>
              </a:rPr>
              <a:t> KA, Thompson A, </a:t>
            </a:r>
            <a:r>
              <a:rPr lang="en-US" sz="800" b="0" i="0" dirty="0" err="1">
                <a:effectLst/>
                <a:latin typeface="BlinkMacSystemFont"/>
              </a:rPr>
              <a:t>Varosy</a:t>
            </a:r>
            <a:r>
              <a:rPr lang="en-US" sz="800" b="0" i="0" dirty="0">
                <a:effectLst/>
                <a:latin typeface="BlinkMacSystemFont"/>
              </a:rPr>
              <a:t> PD. 2018 ACC/AHA/HRS Guideline on the Evaluation and Management of Patients With Bradycardia and Cardiac Conduction Delay: A Report of the American College of Cardiology/American Heart Association Task Force on Clinical Practice Guidelines and the Heart Rhythm Society. J Am Coll </a:t>
            </a:r>
            <a:r>
              <a:rPr lang="en-US" sz="800" b="0" i="0" dirty="0" err="1">
                <a:effectLst/>
                <a:latin typeface="BlinkMacSystemFont"/>
              </a:rPr>
              <a:t>Cardiol</a:t>
            </a:r>
            <a:r>
              <a:rPr lang="en-US" sz="800" b="0" i="0" dirty="0">
                <a:effectLst/>
                <a:latin typeface="BlinkMacSystemFont"/>
              </a:rPr>
              <a:t>. 2019 Aug 20;74(7):e51-e156. </a:t>
            </a:r>
            <a:r>
              <a:rPr lang="en-US" sz="800" b="0" i="0" dirty="0" err="1">
                <a:effectLst/>
                <a:latin typeface="BlinkMacSystemFont"/>
              </a:rPr>
              <a:t>doi</a:t>
            </a:r>
            <a:r>
              <a:rPr lang="en-US" sz="800" b="0" i="0" dirty="0">
                <a:effectLst/>
                <a:latin typeface="BlinkMacSystemFont"/>
              </a:rPr>
              <a:t>: 10.1016/j.jacc.2018.10.044. </a:t>
            </a:r>
            <a:r>
              <a:rPr lang="en-US" sz="800" b="0" i="0" dirty="0" err="1">
                <a:effectLst/>
                <a:latin typeface="BlinkMacSystemFont"/>
              </a:rPr>
              <a:t>Epub</a:t>
            </a:r>
            <a:r>
              <a:rPr lang="en-US" sz="800" b="0" i="0" dirty="0">
                <a:effectLst/>
                <a:latin typeface="BlinkMacSystemFont"/>
              </a:rPr>
              <a:t> 2018 Nov 6. Erratum in: J Am Coll </a:t>
            </a:r>
            <a:r>
              <a:rPr lang="en-US" sz="800" b="0" i="0" dirty="0" err="1">
                <a:effectLst/>
                <a:latin typeface="BlinkMacSystemFont"/>
              </a:rPr>
              <a:t>Cardiol</a:t>
            </a:r>
            <a:r>
              <a:rPr lang="en-US" sz="800" b="0" i="0" dirty="0">
                <a:effectLst/>
                <a:latin typeface="BlinkMacSystemFont"/>
              </a:rPr>
              <a:t>. 2019 Aug 20;74(7):1016-1018. PMID: 30412709.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9255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3EE581-C11A-4E9A-A0AD-D5B18120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2B14D-AB47-07AC-3C8D-A7DCD1FA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Bradycardia, a simple approach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6AC1540-6E1F-0DE2-1760-041F53AFBA1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7724355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82AE54-5B6E-4FF8-27B2-3892C05EDA13}"/>
              </a:ext>
            </a:extLst>
          </p:cNvPr>
          <p:cNvSpPr txBox="1"/>
          <p:nvPr/>
        </p:nvSpPr>
        <p:spPr>
          <a:xfrm>
            <a:off x="0" y="6427113"/>
            <a:ext cx="12114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effectLst/>
                <a:latin typeface="BlinkMacSystemFont"/>
              </a:rPr>
              <a:t>Kusumoto</a:t>
            </a:r>
            <a:r>
              <a:rPr lang="en-US" sz="800" b="0" i="0" dirty="0">
                <a:effectLst/>
                <a:latin typeface="BlinkMacSystemFont"/>
              </a:rPr>
              <a:t> FM, Schoenfeld MH, Barrett C, Edgerton JR, </a:t>
            </a:r>
            <a:r>
              <a:rPr lang="en-US" sz="800" b="0" i="0" dirty="0" err="1">
                <a:effectLst/>
                <a:latin typeface="BlinkMacSystemFont"/>
              </a:rPr>
              <a:t>Ellenbogen</a:t>
            </a:r>
            <a:r>
              <a:rPr lang="en-US" sz="800" b="0" i="0" dirty="0">
                <a:effectLst/>
                <a:latin typeface="BlinkMacSystemFont"/>
              </a:rPr>
              <a:t> KA, Gold MR, </a:t>
            </a:r>
            <a:r>
              <a:rPr lang="en-US" sz="800" b="0" i="0" dirty="0" err="1">
                <a:effectLst/>
                <a:latin typeface="BlinkMacSystemFont"/>
              </a:rPr>
              <a:t>Goldschlager</a:t>
            </a:r>
            <a:r>
              <a:rPr lang="en-US" sz="800" b="0" i="0" dirty="0">
                <a:effectLst/>
                <a:latin typeface="BlinkMacSystemFont"/>
              </a:rPr>
              <a:t> NF, Hamilton RM, </a:t>
            </a:r>
            <a:r>
              <a:rPr lang="en-US" sz="800" b="0" i="0" dirty="0" err="1">
                <a:effectLst/>
                <a:latin typeface="BlinkMacSystemFont"/>
              </a:rPr>
              <a:t>Joglar</a:t>
            </a:r>
            <a:r>
              <a:rPr lang="en-US" sz="800" b="0" i="0" dirty="0">
                <a:effectLst/>
                <a:latin typeface="BlinkMacSystemFont"/>
              </a:rPr>
              <a:t> JA, Kim RJ, Lee R, Marine JE, McLeod CJ, </a:t>
            </a:r>
            <a:r>
              <a:rPr lang="en-US" sz="800" b="0" i="0" dirty="0" err="1">
                <a:effectLst/>
                <a:latin typeface="BlinkMacSystemFont"/>
              </a:rPr>
              <a:t>Oken</a:t>
            </a:r>
            <a:r>
              <a:rPr lang="en-US" sz="800" b="0" i="0" dirty="0">
                <a:effectLst/>
                <a:latin typeface="BlinkMacSystemFont"/>
              </a:rPr>
              <a:t> KR, Patton KK, Pellegrini CN, </a:t>
            </a:r>
            <a:r>
              <a:rPr lang="en-US" sz="800" b="0" i="0" dirty="0" err="1">
                <a:effectLst/>
                <a:latin typeface="BlinkMacSystemFont"/>
              </a:rPr>
              <a:t>Selzman</a:t>
            </a:r>
            <a:r>
              <a:rPr lang="en-US" sz="800" b="0" i="0" dirty="0">
                <a:effectLst/>
                <a:latin typeface="BlinkMacSystemFont"/>
              </a:rPr>
              <a:t> KA, Thompson A, </a:t>
            </a:r>
            <a:r>
              <a:rPr lang="en-US" sz="800" b="0" i="0" dirty="0" err="1">
                <a:effectLst/>
                <a:latin typeface="BlinkMacSystemFont"/>
              </a:rPr>
              <a:t>Varosy</a:t>
            </a:r>
            <a:r>
              <a:rPr lang="en-US" sz="800" b="0" i="0" dirty="0">
                <a:effectLst/>
                <a:latin typeface="BlinkMacSystemFont"/>
              </a:rPr>
              <a:t> PD. 2018 ACC/AHA/HRS Guideline on the Evaluation and Management of Patients With Bradycardia and Cardiac Conduction Delay: A Report of the American College of Cardiology/American Heart Association Task Force on Clinical Practice Guidelines and the Heart Rhythm Society. J Am Coll </a:t>
            </a:r>
            <a:r>
              <a:rPr lang="en-US" sz="800" b="0" i="0" dirty="0" err="1">
                <a:effectLst/>
                <a:latin typeface="BlinkMacSystemFont"/>
              </a:rPr>
              <a:t>Cardiol</a:t>
            </a:r>
            <a:r>
              <a:rPr lang="en-US" sz="800" b="0" i="0" dirty="0">
                <a:effectLst/>
                <a:latin typeface="BlinkMacSystemFont"/>
              </a:rPr>
              <a:t>. 2019 Aug 20;74(7):e51-e156. </a:t>
            </a:r>
            <a:r>
              <a:rPr lang="en-US" sz="800" b="0" i="0" dirty="0" err="1">
                <a:effectLst/>
                <a:latin typeface="BlinkMacSystemFont"/>
              </a:rPr>
              <a:t>doi</a:t>
            </a:r>
            <a:r>
              <a:rPr lang="en-US" sz="800" b="0" i="0" dirty="0">
                <a:effectLst/>
                <a:latin typeface="BlinkMacSystemFont"/>
              </a:rPr>
              <a:t>: 10.1016/j.jacc.2018.10.044. </a:t>
            </a:r>
            <a:r>
              <a:rPr lang="en-US" sz="800" b="0" i="0" dirty="0" err="1">
                <a:effectLst/>
                <a:latin typeface="BlinkMacSystemFont"/>
              </a:rPr>
              <a:t>Epub</a:t>
            </a:r>
            <a:r>
              <a:rPr lang="en-US" sz="800" b="0" i="0" dirty="0">
                <a:effectLst/>
                <a:latin typeface="BlinkMacSystemFont"/>
              </a:rPr>
              <a:t> 2018 Nov 6. Erratum in: J Am Coll </a:t>
            </a:r>
            <a:r>
              <a:rPr lang="en-US" sz="800" b="0" i="0" dirty="0" err="1">
                <a:effectLst/>
                <a:latin typeface="BlinkMacSystemFont"/>
              </a:rPr>
              <a:t>Cardiol</a:t>
            </a:r>
            <a:r>
              <a:rPr lang="en-US" sz="800" b="0" i="0" dirty="0">
                <a:effectLst/>
                <a:latin typeface="BlinkMacSystemFont"/>
              </a:rPr>
              <a:t>. 2019 Aug 20;74(7):1016-1018. PMID: 30412709.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66529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659C-47A0-63F9-2ECE-E2C575D2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 sz="3400"/>
              <a:t>Management of Bradycardia</a:t>
            </a:r>
          </a:p>
        </p:txBody>
      </p:sp>
      <p:sp>
        <p:nvSpPr>
          <p:cNvPr id="1034" name="Content Placeholder 1033">
            <a:extLst>
              <a:ext uri="{FF2B5EF4-FFF2-40B4-BE49-F238E27FC236}">
                <a16:creationId xmlns:a16="http://schemas.microsoft.com/office/drawing/2014/main" id="{72FD53E1-27F6-5EDF-965C-2B27759A6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420624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792BD17-FF40-4EE5-AC8E-7AE823BAE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Adult Bradycardia Algorithm">
            <a:extLst>
              <a:ext uri="{FF2B5EF4-FFF2-40B4-BE49-F238E27FC236}">
                <a16:creationId xmlns:a16="http://schemas.microsoft.com/office/drawing/2014/main" id="{4F629B14-2514-F143-2122-3DCFA8A52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"/>
          <a:stretch/>
        </p:blipFill>
        <p:spPr bwMode="auto">
          <a:xfrm>
            <a:off x="5423115" y="598633"/>
            <a:ext cx="5962107" cy="59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2D56DF-25D8-0361-69C3-BCA80AD76F8A}"/>
              </a:ext>
            </a:extLst>
          </p:cNvPr>
          <p:cNvSpPr txBox="1"/>
          <p:nvPr/>
        </p:nvSpPr>
        <p:spPr>
          <a:xfrm>
            <a:off x="4625190" y="6512766"/>
            <a:ext cx="7566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regular-clarivate"/>
              </a:rPr>
              <a:t>Panchal AR,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regular-clarivate"/>
              </a:rPr>
              <a:t>Bartos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regular-clarivate"/>
              </a:rPr>
              <a:t> JA, Cabañas JG, et al.. Part 3: Adult Basic and Advanced Life Support: 2020 American Heart Association Guidelines for Cardiopulmonary Resuscitation and Emergency Cardiovascular Care. </a:t>
            </a:r>
            <a:r>
              <a:rPr lang="en-US" sz="800" b="0" i="1" dirty="0">
                <a:solidFill>
                  <a:srgbClr val="000000"/>
                </a:solidFill>
                <a:effectLst/>
                <a:latin typeface="regular-clarivate"/>
              </a:rPr>
              <a:t>Circulation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regular-clarivate"/>
              </a:rPr>
              <a:t>. 2020;142(16_suppl_2). doi:10.1161/cir.0000000000000916.</a:t>
            </a:r>
            <a:endParaRPr lang="en-US" sz="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2F78EB-2E2A-2A06-A498-E5A299FB8730}"/>
              </a:ext>
            </a:extLst>
          </p:cNvPr>
          <p:cNvSpPr/>
          <p:nvPr/>
        </p:nvSpPr>
        <p:spPr>
          <a:xfrm>
            <a:off x="7679094" y="1862356"/>
            <a:ext cx="1782147" cy="227701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1CEF-5647-AE44-E88A-E64A4FE9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the etiology?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EF9AA-9899-D865-B2C3-1F146A18C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33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CA88-9760-F5C7-A22A-4C00F4F5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Hyperkalemia  VS  BB  Toxicity? </a:t>
            </a:r>
          </a:p>
        </p:txBody>
      </p:sp>
      <p:graphicFrame>
        <p:nvGraphicFramePr>
          <p:cNvPr id="3076" name="Content Placeholder 2">
            <a:extLst>
              <a:ext uri="{FF2B5EF4-FFF2-40B4-BE49-F238E27FC236}">
                <a16:creationId xmlns:a16="http://schemas.microsoft.com/office/drawing/2014/main" id="{D666BEF9-D2FA-5834-1422-3B248D1B229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118651"/>
              </p:ext>
            </p:extLst>
          </p:nvPr>
        </p:nvGraphicFramePr>
        <p:xfrm>
          <a:off x="1205344" y="2011680"/>
          <a:ext cx="47548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venndiag88">
            <a:extLst>
              <a:ext uri="{FF2B5EF4-FFF2-40B4-BE49-F238E27FC236}">
                <a16:creationId xmlns:a16="http://schemas.microsoft.com/office/drawing/2014/main" id="{19E34D9F-11CB-3589-25CD-1BAEE2ECB6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1344" y="2928938"/>
            <a:ext cx="33337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B2825-CE12-1384-0FF1-A9006E6AD8BE}"/>
              </a:ext>
            </a:extLst>
          </p:cNvPr>
          <p:cNvSpPr txBox="1"/>
          <p:nvPr/>
        </p:nvSpPr>
        <p:spPr>
          <a:xfrm>
            <a:off x="0" y="642711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Farkas JD, Long B, </a:t>
            </a:r>
            <a:r>
              <a:rPr lang="en-US" sz="1100" dirty="0" err="1"/>
              <a:t>Koyfman</a:t>
            </a:r>
            <a:r>
              <a:rPr lang="en-US" sz="1100" dirty="0"/>
              <a:t> A, </a:t>
            </a:r>
            <a:r>
              <a:rPr lang="en-US" sz="1100" dirty="0" err="1"/>
              <a:t>Menson</a:t>
            </a:r>
            <a:r>
              <a:rPr lang="en-US" sz="1100" dirty="0"/>
              <a:t> K. BRASH Syndrome: Bradycardia, Renal Failure, AV Blockade, Shock, and Hyperkalemia. The Journal of Emergency Medicine. 2020;59(2):216-223. doi:10.1016/j.jemermed.2020.05.001.</a:t>
            </a:r>
          </a:p>
        </p:txBody>
      </p:sp>
    </p:spTree>
    <p:extLst>
      <p:ext uri="{BB962C8B-B14F-4D97-AF65-F5344CB8AC3E}">
        <p14:creationId xmlns:p14="http://schemas.microsoft.com/office/powerpoint/2010/main" val="16067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7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4DA88C3-87C6-4B14-82CC-F70F0DC23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7236827-20A5-4E70-4C52-351A4135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Management Algorithms</a:t>
            </a:r>
          </a:p>
        </p:txBody>
      </p:sp>
      <p:pic>
        <p:nvPicPr>
          <p:cNvPr id="30" name="Content Placeholder 29" descr="Transfer with solid fill">
            <a:extLst>
              <a:ext uri="{FF2B5EF4-FFF2-40B4-BE49-F238E27FC236}">
                <a16:creationId xmlns:a16="http://schemas.microsoft.com/office/drawing/2014/main" id="{C0ABB943-8085-0CE5-E9CF-430759B2D3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6125" y="3657600"/>
            <a:ext cx="914400" cy="914400"/>
          </a:xfr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792BD17-FF40-4EE5-AC8E-7AE823BAE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B4380BFF-28C5-E6A0-8FBC-FBF9A4B5E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0" y="56576"/>
            <a:ext cx="4991187" cy="6744847"/>
          </a:xfrm>
          <a:prstGeom prst="rect">
            <a:avLst/>
          </a:prstGeom>
        </p:spPr>
      </p:pic>
      <p:pic>
        <p:nvPicPr>
          <p:cNvPr id="25" name="Picture 6" descr="Adult Bradycardia Algorithm">
            <a:extLst>
              <a:ext uri="{FF2B5EF4-FFF2-40B4-BE49-F238E27FC236}">
                <a16:creationId xmlns:a16="http://schemas.microsoft.com/office/drawing/2014/main" id="{CD0E57D3-7285-BEDF-B923-D84AC5D40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"/>
          <a:stretch/>
        </p:blipFill>
        <p:spPr bwMode="auto">
          <a:xfrm>
            <a:off x="190351" y="1739358"/>
            <a:ext cx="5165420" cy="51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598D328-4B8E-BFF0-71F0-769177A9D5F7}"/>
              </a:ext>
            </a:extLst>
          </p:cNvPr>
          <p:cNvSpPr txBox="1"/>
          <p:nvPr/>
        </p:nvSpPr>
        <p:spPr>
          <a:xfrm>
            <a:off x="8895600" y="6152722"/>
            <a:ext cx="3310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solidFill>
                  <a:schemeClr val="bg2"/>
                </a:solidFill>
                <a:effectLst/>
                <a:latin typeface="regular-clarivate"/>
              </a:rPr>
              <a:t>Clase</a:t>
            </a:r>
            <a:r>
              <a:rPr lang="en-US" sz="800" b="0" i="0" dirty="0">
                <a:solidFill>
                  <a:schemeClr val="bg2"/>
                </a:solidFill>
                <a:effectLst/>
                <a:latin typeface="regular-clarivate"/>
              </a:rPr>
              <a:t> CM, </a:t>
            </a:r>
            <a:r>
              <a:rPr lang="en-US" sz="800" b="0" i="0" dirty="0" err="1">
                <a:solidFill>
                  <a:schemeClr val="bg2"/>
                </a:solidFill>
                <a:effectLst/>
                <a:latin typeface="regular-clarivate"/>
              </a:rPr>
              <a:t>Carrero</a:t>
            </a:r>
            <a:r>
              <a:rPr lang="en-US" sz="800" b="0" i="0" dirty="0">
                <a:solidFill>
                  <a:schemeClr val="bg2"/>
                </a:solidFill>
                <a:effectLst/>
                <a:latin typeface="regular-clarivate"/>
              </a:rPr>
              <a:t> J-J, Ellison DH, et al.. Potassium homeostasis and management of </a:t>
            </a:r>
            <a:r>
              <a:rPr lang="en-US" sz="800" b="0" i="0" dirty="0" err="1">
                <a:solidFill>
                  <a:schemeClr val="bg2"/>
                </a:solidFill>
                <a:effectLst/>
                <a:latin typeface="regular-clarivate"/>
              </a:rPr>
              <a:t>dyskalemia</a:t>
            </a:r>
            <a:r>
              <a:rPr lang="en-US" sz="800" b="0" i="0" dirty="0">
                <a:solidFill>
                  <a:schemeClr val="bg2"/>
                </a:solidFill>
                <a:effectLst/>
                <a:latin typeface="regular-clarivate"/>
              </a:rPr>
              <a:t> in kidney diseases: conclusions from a Kidney Disease: Improving Global Outcomes (KDIGO) Controversies Conference. </a:t>
            </a:r>
            <a:r>
              <a:rPr lang="en-US" sz="800" b="0" i="1" dirty="0">
                <a:solidFill>
                  <a:schemeClr val="bg2"/>
                </a:solidFill>
                <a:effectLst/>
                <a:latin typeface="regular-clarivate"/>
              </a:rPr>
              <a:t>Kidney International</a:t>
            </a:r>
            <a:r>
              <a:rPr lang="en-US" sz="800" b="0" i="0" dirty="0">
                <a:solidFill>
                  <a:schemeClr val="bg2"/>
                </a:solidFill>
                <a:effectLst/>
                <a:latin typeface="regular-clarivate"/>
              </a:rPr>
              <a:t>. 2020;97(1):42-61. doi:10.1016/j.kint.2019.09.018.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C3BD51-C653-6224-6656-C87DCF2D8191}"/>
              </a:ext>
            </a:extLst>
          </p:cNvPr>
          <p:cNvSpPr/>
          <p:nvPr/>
        </p:nvSpPr>
        <p:spPr>
          <a:xfrm>
            <a:off x="4076217" y="6446262"/>
            <a:ext cx="1040234" cy="29475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3" name="Graphic 7172" descr="Transfer with solid fill">
            <a:extLst>
              <a:ext uri="{FF2B5EF4-FFF2-40B4-BE49-F238E27FC236}">
                <a16:creationId xmlns:a16="http://schemas.microsoft.com/office/drawing/2014/main" id="{646E8338-2C77-7079-A477-9D3C65AE5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6709" y="3428999"/>
            <a:ext cx="373310" cy="373310"/>
          </a:xfrm>
          <a:prstGeom prst="rect">
            <a:avLst/>
          </a:prstGeom>
        </p:spPr>
      </p:pic>
      <p:pic>
        <p:nvPicPr>
          <p:cNvPr id="7175" name="Graphic 7174" descr="Transfer with solid fill">
            <a:extLst>
              <a:ext uri="{FF2B5EF4-FFF2-40B4-BE49-F238E27FC236}">
                <a16:creationId xmlns:a16="http://schemas.microsoft.com/office/drawing/2014/main" id="{579B7D9F-45CE-A035-B87D-2BE533A8E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7898" y="3818005"/>
            <a:ext cx="373310" cy="373310"/>
          </a:xfrm>
          <a:prstGeom prst="rect">
            <a:avLst/>
          </a:prstGeom>
        </p:spPr>
      </p:pic>
      <p:pic>
        <p:nvPicPr>
          <p:cNvPr id="7177" name="Graphic 7176" descr="Shield Cross with solid fill">
            <a:extLst>
              <a:ext uri="{FF2B5EF4-FFF2-40B4-BE49-F238E27FC236}">
                <a16:creationId xmlns:a16="http://schemas.microsoft.com/office/drawing/2014/main" id="{6C12AAFC-11BB-3B26-4E20-1272FE4010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0349" y="2907767"/>
            <a:ext cx="556873" cy="556873"/>
          </a:xfrm>
          <a:prstGeom prst="rect">
            <a:avLst/>
          </a:prstGeom>
        </p:spPr>
      </p:pic>
      <p:pic>
        <p:nvPicPr>
          <p:cNvPr id="7179" name="Graphic 7178" descr="Exit with solid fill">
            <a:extLst>
              <a:ext uri="{FF2B5EF4-FFF2-40B4-BE49-F238E27FC236}">
                <a16:creationId xmlns:a16="http://schemas.microsoft.com/office/drawing/2014/main" id="{48D593A7-02FC-FF37-B588-743289C352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1113" y="4191315"/>
            <a:ext cx="543886" cy="543886"/>
          </a:xfrm>
          <a:prstGeom prst="rect">
            <a:avLst/>
          </a:prstGeom>
        </p:spPr>
      </p:pic>
      <p:pic>
        <p:nvPicPr>
          <p:cNvPr id="7180" name="Graphic 7179" descr="Exit with solid fill">
            <a:extLst>
              <a:ext uri="{FF2B5EF4-FFF2-40B4-BE49-F238E27FC236}">
                <a16:creationId xmlns:a16="http://schemas.microsoft.com/office/drawing/2014/main" id="{93C61155-0947-34F7-9B15-E82F76768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8406" y="4589145"/>
            <a:ext cx="543886" cy="543886"/>
          </a:xfrm>
          <a:prstGeom prst="rect">
            <a:avLst/>
          </a:prstGeom>
        </p:spPr>
      </p:pic>
      <p:pic>
        <p:nvPicPr>
          <p:cNvPr id="7181" name="Graphic 7180" descr="Exit with solid fill">
            <a:extLst>
              <a:ext uri="{FF2B5EF4-FFF2-40B4-BE49-F238E27FC236}">
                <a16:creationId xmlns:a16="http://schemas.microsoft.com/office/drawing/2014/main" id="{490CDFEC-88D5-C74B-0BBE-C10A2E7CC9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51715" y="6215346"/>
            <a:ext cx="543886" cy="54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ED40-DACB-16F1-9526-1F3D0C21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72-year-old male with CAD, DM2 on insulin,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FB370-E61B-768F-237F-3B2777615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pc="150" dirty="0"/>
              <a:t>CC: I was coming here for an eye appointment and then…</a:t>
            </a:r>
          </a:p>
          <a:p>
            <a:r>
              <a:rPr lang="en-US" sz="2800" dirty="0"/>
              <a:t>Son thinks he passed out </a:t>
            </a:r>
          </a:p>
          <a:p>
            <a:r>
              <a:rPr lang="en-US" sz="2800" dirty="0"/>
              <a:t>Still feeling dizzy</a:t>
            </a:r>
          </a:p>
          <a:p>
            <a:r>
              <a:rPr lang="en-US" sz="2800" dirty="0"/>
              <a:t>Polyuria last few weeks</a:t>
            </a:r>
          </a:p>
          <a:p>
            <a:r>
              <a:rPr lang="en-US" sz="2800" dirty="0"/>
              <a:t>Hyperglycemic on home checks </a:t>
            </a:r>
          </a:p>
          <a:p>
            <a:r>
              <a:rPr lang="en-US" sz="2800" dirty="0"/>
              <a:t>No urine at all today </a:t>
            </a:r>
          </a:p>
        </p:txBody>
      </p:sp>
    </p:spTree>
    <p:extLst>
      <p:ext uri="{BB962C8B-B14F-4D97-AF65-F5344CB8AC3E}">
        <p14:creationId xmlns:p14="http://schemas.microsoft.com/office/powerpoint/2010/main" val="2932781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DA88C3-87C6-4B14-82CC-F70F0DC23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C3D55-11AB-B2EF-A9B0-ACD68E68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Management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67D78-8B48-0E55-F044-FAE97D579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282" y="2011680"/>
            <a:ext cx="4394277" cy="420624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b="1" dirty="0"/>
              <a:t>Rapid intervention to disrupt the cycle </a:t>
            </a:r>
          </a:p>
          <a:p>
            <a:r>
              <a:rPr lang="en-US" sz="1600" b="1" dirty="0"/>
              <a:t>Management of several mechanisms in parallel</a:t>
            </a:r>
          </a:p>
          <a:p>
            <a:r>
              <a:rPr lang="en-US" sz="1600" dirty="0"/>
              <a:t>IV Calcium – stabilization of myocardium</a:t>
            </a:r>
          </a:p>
          <a:p>
            <a:r>
              <a:rPr lang="en-US" sz="1600" dirty="0"/>
              <a:t>IV Insulin – shifting K into cells</a:t>
            </a:r>
          </a:p>
          <a:p>
            <a:r>
              <a:rPr lang="en-US" sz="1600" dirty="0"/>
              <a:t>IV Lasix – </a:t>
            </a:r>
            <a:r>
              <a:rPr lang="en-US" sz="1600" dirty="0" err="1"/>
              <a:t>kaliuresis</a:t>
            </a:r>
            <a:endParaRPr lang="en-US" sz="1600" dirty="0"/>
          </a:p>
          <a:p>
            <a:r>
              <a:rPr lang="en-US" sz="1600" dirty="0"/>
              <a:t>Fluids? – improve renal perfusion</a:t>
            </a:r>
          </a:p>
          <a:p>
            <a:r>
              <a:rPr lang="en-US" sz="1600" dirty="0"/>
              <a:t>Dialysis? – remove K</a:t>
            </a:r>
          </a:p>
          <a:p>
            <a:r>
              <a:rPr lang="en-US" sz="1600" dirty="0"/>
              <a:t>Catecholamines? – improve HR and CO</a:t>
            </a:r>
          </a:p>
          <a:p>
            <a:r>
              <a:rPr lang="en-US" sz="1600" dirty="0"/>
              <a:t>Glucagon? – Reverse BB toxicity</a:t>
            </a:r>
          </a:p>
          <a:p>
            <a:r>
              <a:rPr lang="en-US" sz="1600" dirty="0"/>
              <a:t>Lipid emulsion? – Binds BB/CCB to correct toxicity</a:t>
            </a:r>
          </a:p>
          <a:p>
            <a:r>
              <a:rPr lang="en-US" sz="1600" dirty="0"/>
              <a:t>Pacing? – Improve HR and CO </a:t>
            </a:r>
          </a:p>
          <a:p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2BD17-FF40-4EE5-AC8E-7AE823BAE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cyclebad600">
            <a:extLst>
              <a:ext uri="{FF2B5EF4-FFF2-40B4-BE49-F238E27FC236}">
                <a16:creationId xmlns:a16="http://schemas.microsoft.com/office/drawing/2014/main" id="{3B6D2EF0-7337-D918-5D86-106BB0ACED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368" y="1182835"/>
            <a:ext cx="6283602" cy="44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A002B8-764E-DD56-048E-7780EB304DC2}"/>
              </a:ext>
            </a:extLst>
          </p:cNvPr>
          <p:cNvSpPr txBox="1"/>
          <p:nvPr/>
        </p:nvSpPr>
        <p:spPr>
          <a:xfrm>
            <a:off x="4625190" y="6425001"/>
            <a:ext cx="75668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Farkas JD, Long B, </a:t>
            </a:r>
            <a:r>
              <a:rPr lang="en-US" sz="1100" dirty="0" err="1">
                <a:solidFill>
                  <a:schemeClr val="bg1"/>
                </a:solidFill>
              </a:rPr>
              <a:t>Koyfman</a:t>
            </a:r>
            <a:r>
              <a:rPr lang="en-US" sz="1100" dirty="0">
                <a:solidFill>
                  <a:schemeClr val="bg1"/>
                </a:solidFill>
              </a:rPr>
              <a:t> A, </a:t>
            </a:r>
            <a:r>
              <a:rPr lang="en-US" sz="1100" dirty="0" err="1">
                <a:solidFill>
                  <a:schemeClr val="bg1"/>
                </a:solidFill>
              </a:rPr>
              <a:t>Menson</a:t>
            </a:r>
            <a:r>
              <a:rPr lang="en-US" sz="1100" dirty="0">
                <a:solidFill>
                  <a:schemeClr val="bg1"/>
                </a:solidFill>
              </a:rPr>
              <a:t> K. BRASH Syndrome: Bradycardia, Renal Failure, AV Blockade, Shock, and Hyperkalemia. The Journal of Emergency Medicine. 2020;59(2):216-223. doi:10.1016/j.jemermed.2020.05.001.</a:t>
            </a:r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82B44824-DD4F-26BB-2E82-172C46C02FCA}"/>
              </a:ext>
            </a:extLst>
          </p:cNvPr>
          <p:cNvSpPr/>
          <p:nvPr/>
        </p:nvSpPr>
        <p:spPr>
          <a:xfrm>
            <a:off x="9647339" y="4454555"/>
            <a:ext cx="729842" cy="72984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6C4BA37F-3841-3112-B976-DB2133DF799A}"/>
              </a:ext>
            </a:extLst>
          </p:cNvPr>
          <p:cNvSpPr/>
          <p:nvPr/>
        </p:nvSpPr>
        <p:spPr>
          <a:xfrm>
            <a:off x="9282418" y="2767335"/>
            <a:ext cx="729842" cy="72984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35121DC8-5D6C-7B18-45B7-5E597F61F524}"/>
              </a:ext>
            </a:extLst>
          </p:cNvPr>
          <p:cNvSpPr/>
          <p:nvPr/>
        </p:nvSpPr>
        <p:spPr>
          <a:xfrm>
            <a:off x="9514513" y="2160457"/>
            <a:ext cx="729842" cy="72984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C591B72A-BEB3-BE77-BB9E-CABB3331BD2C}"/>
              </a:ext>
            </a:extLst>
          </p:cNvPr>
          <p:cNvSpPr/>
          <p:nvPr/>
        </p:nvSpPr>
        <p:spPr>
          <a:xfrm>
            <a:off x="4789159" y="2678435"/>
            <a:ext cx="729842" cy="72984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ghtning Bolt 12">
            <a:extLst>
              <a:ext uri="{FF2B5EF4-FFF2-40B4-BE49-F238E27FC236}">
                <a16:creationId xmlns:a16="http://schemas.microsoft.com/office/drawing/2014/main" id="{DF7BD515-01FA-909D-71E7-FD70FC984C41}"/>
              </a:ext>
            </a:extLst>
          </p:cNvPr>
          <p:cNvSpPr/>
          <p:nvPr/>
        </p:nvSpPr>
        <p:spPr>
          <a:xfrm>
            <a:off x="10165320" y="2750039"/>
            <a:ext cx="729842" cy="72984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84B139A9-5815-E09B-2242-BC8D506DF649}"/>
              </a:ext>
            </a:extLst>
          </p:cNvPr>
          <p:cNvSpPr/>
          <p:nvPr/>
        </p:nvSpPr>
        <p:spPr>
          <a:xfrm>
            <a:off x="6996552" y="3975093"/>
            <a:ext cx="729842" cy="72984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92A89CA7-9948-019B-62D8-C139107C2C7C}"/>
              </a:ext>
            </a:extLst>
          </p:cNvPr>
          <p:cNvSpPr/>
          <p:nvPr/>
        </p:nvSpPr>
        <p:spPr>
          <a:xfrm>
            <a:off x="8040629" y="3975093"/>
            <a:ext cx="729842" cy="72984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D201BAE5-4980-EC40-37D1-427D89B1DB31}"/>
              </a:ext>
            </a:extLst>
          </p:cNvPr>
          <p:cNvSpPr/>
          <p:nvPr/>
        </p:nvSpPr>
        <p:spPr>
          <a:xfrm>
            <a:off x="7237274" y="3724713"/>
            <a:ext cx="729842" cy="72984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4FBFAD0D-41CE-29CB-0AB9-6105A8CB6CF3}"/>
              </a:ext>
            </a:extLst>
          </p:cNvPr>
          <p:cNvSpPr/>
          <p:nvPr/>
        </p:nvSpPr>
        <p:spPr>
          <a:xfrm>
            <a:off x="7237274" y="2383422"/>
            <a:ext cx="729842" cy="72984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D4DA88C3-87C6-4B14-82CC-F70F0DC23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13D54-79A4-98C1-BEA4-1E837A54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BRASH syndrome Is heterogenous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881100E-065F-AD3A-E1CE-59A070E3F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277" y="2011680"/>
            <a:ext cx="3676678" cy="420624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Overall, this only 2 dozen cases spanning ~40 years, suggesting it is underrecognized </a:t>
            </a:r>
          </a:p>
          <a:p>
            <a:r>
              <a:rPr lang="en-US" sz="2400" dirty="0"/>
              <a:t>Many different meds</a:t>
            </a:r>
          </a:p>
          <a:p>
            <a:r>
              <a:rPr lang="en-US" sz="2400" dirty="0"/>
              <a:t>Large range in the K levels</a:t>
            </a:r>
          </a:p>
          <a:p>
            <a:r>
              <a:rPr lang="en-US" sz="2400" dirty="0"/>
              <a:t>Variable treatments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792BD17-FF40-4EE5-AC8E-7AE823BAE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E9434249-36DE-A493-C31B-70458BBF4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68" y="957672"/>
            <a:ext cx="6283602" cy="4901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DEF563-9662-7A3D-AA7B-0C184809C711}"/>
              </a:ext>
            </a:extLst>
          </p:cNvPr>
          <p:cNvSpPr txBox="1"/>
          <p:nvPr/>
        </p:nvSpPr>
        <p:spPr>
          <a:xfrm>
            <a:off x="4620763" y="6088559"/>
            <a:ext cx="75668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Farkas JD, Long B, </a:t>
            </a:r>
            <a:r>
              <a:rPr lang="en-US" sz="1100" dirty="0" err="1">
                <a:solidFill>
                  <a:schemeClr val="bg1"/>
                </a:solidFill>
              </a:rPr>
              <a:t>Koyfman</a:t>
            </a:r>
            <a:r>
              <a:rPr lang="en-US" sz="1100" dirty="0">
                <a:solidFill>
                  <a:schemeClr val="bg1"/>
                </a:solidFill>
              </a:rPr>
              <a:t> A, </a:t>
            </a:r>
            <a:r>
              <a:rPr lang="en-US" sz="1100" dirty="0" err="1">
                <a:solidFill>
                  <a:schemeClr val="bg1"/>
                </a:solidFill>
              </a:rPr>
              <a:t>Menson</a:t>
            </a:r>
            <a:r>
              <a:rPr lang="en-US" sz="1100" dirty="0">
                <a:solidFill>
                  <a:schemeClr val="bg1"/>
                </a:solidFill>
              </a:rPr>
              <a:t> K. BRASH Syndrome: Bradycardia, Renal Failure, AV Blockade, Shock, and Hyperkalemia. The Journal of Emergency Medicine. 2020;59(2):216-223. doi:10.1016/j.jemermed.2020.05.001.</a:t>
            </a:r>
          </a:p>
          <a:p>
            <a:r>
              <a:rPr lang="en-US" sz="1100" i="0" dirty="0" err="1">
                <a:solidFill>
                  <a:srgbClr val="000000"/>
                </a:solidFill>
                <a:effectLst/>
              </a:rPr>
              <a:t>Graudins</a:t>
            </a:r>
            <a:r>
              <a:rPr lang="en-US" sz="1100" i="0" dirty="0">
                <a:solidFill>
                  <a:srgbClr val="000000"/>
                </a:solidFill>
                <a:effectLst/>
              </a:rPr>
              <a:t> A, Lee HM, </a:t>
            </a:r>
            <a:r>
              <a:rPr lang="en-US" sz="1100" i="0" dirty="0" err="1">
                <a:solidFill>
                  <a:srgbClr val="000000"/>
                </a:solidFill>
                <a:effectLst/>
              </a:rPr>
              <a:t>Druda</a:t>
            </a:r>
            <a:r>
              <a:rPr lang="en-US" sz="1100" i="0" dirty="0">
                <a:solidFill>
                  <a:srgbClr val="000000"/>
                </a:solidFill>
                <a:effectLst/>
              </a:rPr>
              <a:t> D. Calcium channel antagonist and beta-blocker overdose: antidotes and adjunct therapies. </a:t>
            </a:r>
            <a:r>
              <a:rPr lang="en-US" sz="1100" i="1" dirty="0">
                <a:solidFill>
                  <a:srgbClr val="000000"/>
                </a:solidFill>
                <a:effectLst/>
              </a:rPr>
              <a:t>British Journal of Clinical Pharmacology</a:t>
            </a:r>
            <a:r>
              <a:rPr lang="en-US" sz="1100" i="0" dirty="0">
                <a:solidFill>
                  <a:srgbClr val="000000"/>
                </a:solidFill>
                <a:effectLst/>
              </a:rPr>
              <a:t>. 2016;81(3):453-461. doi:10.1111/bcp.12763.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8DD-3C3A-7686-7ECE-63671A5B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go back to that ACLS algorithm</a:t>
            </a:r>
          </a:p>
        </p:txBody>
      </p:sp>
      <p:pic>
        <p:nvPicPr>
          <p:cNvPr id="5122" name="Picture 2" descr="Adult Bradycardia Algorithm">
            <a:extLst>
              <a:ext uri="{FF2B5EF4-FFF2-40B4-BE49-F238E27FC236}">
                <a16:creationId xmlns:a16="http://schemas.microsoft.com/office/drawing/2014/main" id="{AE80CBB7-8F69-D5A0-3439-8F6B1FC3A6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r="-710"/>
          <a:stretch/>
        </p:blipFill>
        <p:spPr bwMode="auto">
          <a:xfrm>
            <a:off x="1347987" y="2011363"/>
            <a:ext cx="4468413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6" name="Content Placeholder 3">
            <a:extLst>
              <a:ext uri="{FF2B5EF4-FFF2-40B4-BE49-F238E27FC236}">
                <a16:creationId xmlns:a16="http://schemas.microsoft.com/office/drawing/2014/main" id="{6DF5BF0C-3351-0E1F-87BC-28F4EFBEA2A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9156477"/>
              </p:ext>
            </p:extLst>
          </p:nvPr>
        </p:nvGraphicFramePr>
        <p:xfrm>
          <a:off x="6230391" y="2011680"/>
          <a:ext cx="47548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EFDF119-BB53-50B6-F2FB-69C142A1B12B}"/>
              </a:ext>
            </a:extLst>
          </p:cNvPr>
          <p:cNvSpPr txBox="1"/>
          <p:nvPr/>
        </p:nvSpPr>
        <p:spPr>
          <a:xfrm>
            <a:off x="-37401" y="6396335"/>
            <a:ext cx="12266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effectLst/>
                <a:latin typeface="regular-clarivate"/>
              </a:rPr>
              <a:t>Panchal AR, </a:t>
            </a:r>
            <a:r>
              <a:rPr lang="en-US" sz="1200" b="0" i="0" dirty="0" err="1">
                <a:effectLst/>
                <a:latin typeface="regular-clarivate"/>
              </a:rPr>
              <a:t>Bartos</a:t>
            </a:r>
            <a:r>
              <a:rPr lang="en-US" sz="1200" b="0" i="0" dirty="0">
                <a:effectLst/>
                <a:latin typeface="regular-clarivate"/>
              </a:rPr>
              <a:t> JA, Cabañas JG, et al.. Part 3: Adult Basic and Advanced Life Support: 2020 American Heart Association Guidelines for Cardiopulmonary Resuscitation and Emergency Cardiovascular Care. </a:t>
            </a:r>
            <a:r>
              <a:rPr lang="en-US" sz="1200" b="0" i="1" dirty="0">
                <a:effectLst/>
                <a:latin typeface="regular-clarivate"/>
              </a:rPr>
              <a:t>Circulation</a:t>
            </a:r>
            <a:r>
              <a:rPr lang="en-US" sz="1200" b="0" i="0" dirty="0">
                <a:effectLst/>
                <a:latin typeface="regular-clarivate"/>
              </a:rPr>
              <a:t>. 2020;142(16_suppl_2). doi:10.1161/cir.0000000000000916.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3426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2F2B-A2D8-1CA8-1845-6036E127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A9B9D-D3CB-FC3B-523F-496CFD3B5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BRASH syndrome as a cause of bradycardia, especially in your patients with hyperkalemia and who are taking BB/CCB, but did not overdose </a:t>
            </a:r>
          </a:p>
          <a:p>
            <a:r>
              <a:rPr lang="en-US" dirty="0"/>
              <a:t>The type of BB matters in BRASH (</a:t>
            </a:r>
            <a:r>
              <a:rPr lang="en-US" dirty="0" err="1"/>
              <a:t>cardioselective</a:t>
            </a:r>
            <a:r>
              <a:rPr lang="en-US" dirty="0"/>
              <a:t>, renally cleared)</a:t>
            </a:r>
          </a:p>
          <a:p>
            <a:r>
              <a:rPr lang="en-US" dirty="0"/>
              <a:t>Management of suspected BRASH requires slight deviation from the ACLS algorithm, mainly to address </a:t>
            </a:r>
            <a:r>
              <a:rPr lang="en-US" dirty="0" err="1"/>
              <a:t>hyperK</a:t>
            </a:r>
            <a:r>
              <a:rPr lang="en-US" dirty="0"/>
              <a:t> and consideration of BB </a:t>
            </a:r>
          </a:p>
          <a:p>
            <a:r>
              <a:rPr lang="en-US" dirty="0"/>
              <a:t>BRASH is typically rapidly reversible</a:t>
            </a:r>
          </a:p>
          <a:p>
            <a:r>
              <a:rPr lang="en-US" dirty="0"/>
              <a:t>Glucagon, while widely considered first line for BB toxicity, is at best as effective as a good ‘ole catecholamine  </a:t>
            </a:r>
          </a:p>
          <a:p>
            <a:r>
              <a:rPr lang="en-US" dirty="0"/>
              <a:t>Not all bradycardia needs a permanent pacemaker</a:t>
            </a:r>
          </a:p>
        </p:txBody>
      </p:sp>
    </p:spTree>
    <p:extLst>
      <p:ext uri="{BB962C8B-B14F-4D97-AF65-F5344CB8AC3E}">
        <p14:creationId xmlns:p14="http://schemas.microsoft.com/office/powerpoint/2010/main" val="223654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B324-152F-E0B9-416A-DEBE58CF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</a:t>
            </a:r>
            <a:r>
              <a:rPr lang="en-US" dirty="0" err="1"/>
              <a:t>Hx</a:t>
            </a:r>
            <a:r>
              <a:rPr lang="en-US" dirty="0"/>
              <a:t> and Current Meds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EAD61-D5EC-A4BF-158E-50DBC1A3E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2918" y="2011680"/>
            <a:ext cx="4757305" cy="4206240"/>
          </a:xfrm>
        </p:spPr>
        <p:txBody>
          <a:bodyPr>
            <a:normAutofit/>
          </a:bodyPr>
          <a:lstStyle/>
          <a:p>
            <a:r>
              <a:rPr lang="en-US" sz="2800" dirty="0"/>
              <a:t>Insulin dependent DM </a:t>
            </a:r>
          </a:p>
          <a:p>
            <a:r>
              <a:rPr lang="en-US" sz="2800" dirty="0"/>
              <a:t>CAD </a:t>
            </a:r>
          </a:p>
          <a:p>
            <a:r>
              <a:rPr lang="en-US" sz="2800" dirty="0"/>
              <a:t>Stroke </a:t>
            </a:r>
          </a:p>
          <a:p>
            <a:r>
              <a:rPr lang="en-US" sz="2800" dirty="0"/>
              <a:t>No surgical </a:t>
            </a:r>
            <a:r>
              <a:rPr lang="en-US" sz="2800" dirty="0" err="1"/>
              <a:t>hx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CA67F-621E-5682-E602-249F23414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390" y="2011680"/>
            <a:ext cx="4756609" cy="4206240"/>
          </a:xfrm>
        </p:spPr>
        <p:txBody>
          <a:bodyPr>
            <a:noAutofit/>
          </a:bodyPr>
          <a:lstStyle/>
          <a:p>
            <a:r>
              <a:rPr lang="en-US" sz="2800" dirty="0" err="1"/>
              <a:t>Alogliptin</a:t>
            </a:r>
            <a:r>
              <a:rPr lang="en-US" sz="2800" dirty="0"/>
              <a:t> (not taking)</a:t>
            </a:r>
          </a:p>
          <a:p>
            <a:r>
              <a:rPr lang="en-US" sz="2800" dirty="0"/>
              <a:t>Atenolol 100 BID</a:t>
            </a:r>
          </a:p>
          <a:p>
            <a:r>
              <a:rPr lang="en-US" sz="2800" dirty="0"/>
              <a:t>ASA 81 daily </a:t>
            </a:r>
          </a:p>
          <a:p>
            <a:r>
              <a:rPr lang="en-US" sz="2800" dirty="0"/>
              <a:t>Insulin detemir 30u BID  </a:t>
            </a:r>
          </a:p>
          <a:p>
            <a:r>
              <a:rPr lang="en-US" sz="2800" dirty="0"/>
              <a:t>Insulin lispro 6u TID AC </a:t>
            </a:r>
          </a:p>
          <a:p>
            <a:r>
              <a:rPr lang="en-US" sz="2800" dirty="0"/>
              <a:t>Lisinopril 40 daily</a:t>
            </a:r>
          </a:p>
          <a:p>
            <a:r>
              <a:rPr lang="en-US" sz="2800" dirty="0"/>
              <a:t>Rosuvastatin 10 daily</a:t>
            </a:r>
          </a:p>
        </p:txBody>
      </p:sp>
    </p:spTree>
    <p:extLst>
      <p:ext uri="{BB962C8B-B14F-4D97-AF65-F5344CB8AC3E}">
        <p14:creationId xmlns:p14="http://schemas.microsoft.com/office/powerpoint/2010/main" val="32219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B67E-70E6-459F-2BE5-9C9BB0A3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3FD6C-ABAF-544B-3E8C-27D3171643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Initial ED Vitals:</a:t>
            </a:r>
          </a:p>
          <a:p>
            <a:r>
              <a:rPr lang="en-US" sz="2400" dirty="0"/>
              <a:t>Afebrile</a:t>
            </a:r>
          </a:p>
          <a:p>
            <a:r>
              <a:rPr lang="en-US" sz="2400" dirty="0"/>
              <a:t>HR 30</a:t>
            </a:r>
          </a:p>
          <a:p>
            <a:r>
              <a:rPr lang="en-US" sz="2400" dirty="0"/>
              <a:t>BP 59/21 (MAP 34)</a:t>
            </a:r>
          </a:p>
          <a:p>
            <a:r>
              <a:rPr lang="en-US" sz="2400" dirty="0"/>
              <a:t>SpO2 95% + on room air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81EBE-D660-B971-0B59-428DF75B08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Exam upon arrival to ICU</a:t>
            </a:r>
          </a:p>
          <a:p>
            <a:r>
              <a:rPr lang="en-US" sz="2400" dirty="0"/>
              <a:t>Mild encephalopathy</a:t>
            </a:r>
          </a:p>
          <a:p>
            <a:r>
              <a:rPr lang="en-US" sz="2400" dirty="0"/>
              <a:t>Bradycardic, regular </a:t>
            </a:r>
          </a:p>
          <a:p>
            <a:r>
              <a:rPr lang="en-US" sz="2400" dirty="0"/>
              <a:t>No murmurs </a:t>
            </a:r>
          </a:p>
          <a:p>
            <a:r>
              <a:rPr lang="en-US" sz="2400" dirty="0"/>
              <a:t>Clear lungs </a:t>
            </a:r>
          </a:p>
          <a:p>
            <a:r>
              <a:rPr lang="en-US" sz="2400" dirty="0"/>
              <a:t>No abdominal pain, suprapubic tenderness, or CVA tenderness </a:t>
            </a:r>
          </a:p>
          <a:p>
            <a:r>
              <a:rPr lang="en-US" sz="2400" dirty="0"/>
              <a:t>Cool extremities, no edema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672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65FF-57CD-E60E-502E-6E188D5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4F0F1-51F0-38C4-367D-A8FA38F232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Unconcerning</a:t>
            </a:r>
            <a:endParaRPr lang="en-US" sz="2400" dirty="0"/>
          </a:p>
          <a:p>
            <a:r>
              <a:rPr lang="en-US" sz="2400" dirty="0"/>
              <a:t>CBC</a:t>
            </a:r>
          </a:p>
          <a:p>
            <a:r>
              <a:rPr lang="en-US" sz="2400" dirty="0"/>
              <a:t>LFTs</a:t>
            </a:r>
          </a:p>
          <a:p>
            <a:r>
              <a:rPr lang="en-US" sz="2400" dirty="0"/>
              <a:t>Troponin (58 &gt; 55)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416CB-7DCA-5ECF-BDBD-4EF7958D10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Concerning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K 6.8 (7.1 on recheck)</a:t>
            </a:r>
          </a:p>
          <a:p>
            <a:r>
              <a:rPr lang="en-US" sz="2400" dirty="0"/>
              <a:t>BUN 53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Cr 1.9 (baseline 1.0)</a:t>
            </a:r>
          </a:p>
          <a:p>
            <a:r>
              <a:rPr lang="en-US" sz="2400" dirty="0"/>
              <a:t>Glucose 510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pH 7.25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Lactate 3.1 </a:t>
            </a:r>
          </a:p>
        </p:txBody>
      </p:sp>
    </p:spTree>
    <p:extLst>
      <p:ext uri="{BB962C8B-B14F-4D97-AF65-F5344CB8AC3E}">
        <p14:creationId xmlns:p14="http://schemas.microsoft.com/office/powerpoint/2010/main" val="116341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02FF-D240-4CA7-9254-3FD9641D9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3670300" cy="1508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Initial EKG</a:t>
            </a:r>
          </a:p>
        </p:txBody>
      </p:sp>
      <p:pic>
        <p:nvPicPr>
          <p:cNvPr id="5" name="Content Placeholder 4" descr="Chart, calendar&#10;&#10;Description automatically generated">
            <a:extLst>
              <a:ext uri="{FF2B5EF4-FFF2-40B4-BE49-F238E27FC236}">
                <a16:creationId xmlns:a16="http://schemas.microsoft.com/office/drawing/2014/main" id="{0E3F2BFA-27DD-42F8-AAC8-7A7D03239FC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2"/>
          <a:stretch/>
        </p:blipFill>
        <p:spPr>
          <a:xfrm>
            <a:off x="0" y="146050"/>
            <a:ext cx="12218988" cy="6565900"/>
          </a:xfrm>
          <a:prstGeom prst="rect">
            <a:avLst/>
          </a:prstGeom>
        </p:spPr>
      </p:pic>
      <p:pic>
        <p:nvPicPr>
          <p:cNvPr id="3" name="Picture 2" descr="Crying Pusheen">
            <a:extLst>
              <a:ext uri="{FF2B5EF4-FFF2-40B4-BE49-F238E27FC236}">
                <a16:creationId xmlns:a16="http://schemas.microsoft.com/office/drawing/2014/main" id="{D8D7764F-4F2E-766D-D867-B5E143488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36" y="1268719"/>
            <a:ext cx="1048433" cy="1048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CC127C-FADF-180F-6FB4-B6D16D7C120F}"/>
              </a:ext>
            </a:extLst>
          </p:cNvPr>
          <p:cNvSpPr txBox="1"/>
          <p:nvPr/>
        </p:nvSpPr>
        <p:spPr>
          <a:xfrm>
            <a:off x="10709552" y="6653540"/>
            <a:ext cx="15049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Montague et al, 2008</a:t>
            </a:r>
          </a:p>
        </p:txBody>
      </p:sp>
    </p:spTree>
    <p:extLst>
      <p:ext uri="{BB962C8B-B14F-4D97-AF65-F5344CB8AC3E}">
        <p14:creationId xmlns:p14="http://schemas.microsoft.com/office/powerpoint/2010/main" val="38239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68C8-72CA-49BF-8492-D5CA4623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E0A1-2252-4199-BCF2-806B022A2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72M with CAD on atenolol and IDDM who presents due to syncope, found to be bradycardic and hypotensive, consistent with shock. Initial labs show hyperkalemia and AKI.  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B964F-69AE-D9A1-9789-B8741F457006}"/>
              </a:ext>
            </a:extLst>
          </p:cNvPr>
          <p:cNvSpPr/>
          <p:nvPr/>
        </p:nvSpPr>
        <p:spPr>
          <a:xfrm>
            <a:off x="5309118" y="2011679"/>
            <a:ext cx="2043404" cy="619553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43C9D3-95BD-E38A-CA36-22AFB824A3B3}"/>
              </a:ext>
            </a:extLst>
          </p:cNvPr>
          <p:cNvSpPr/>
          <p:nvPr/>
        </p:nvSpPr>
        <p:spPr>
          <a:xfrm>
            <a:off x="1202919" y="3244734"/>
            <a:ext cx="2888790" cy="619553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3BA34-0AF6-0996-37F4-13121A362727}"/>
              </a:ext>
            </a:extLst>
          </p:cNvPr>
          <p:cNvSpPr/>
          <p:nvPr/>
        </p:nvSpPr>
        <p:spPr>
          <a:xfrm>
            <a:off x="2373745" y="3864287"/>
            <a:ext cx="1547468" cy="619553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919196-49C1-76CD-D91D-F63F2E647BD5}"/>
              </a:ext>
            </a:extLst>
          </p:cNvPr>
          <p:cNvSpPr/>
          <p:nvPr/>
        </p:nvSpPr>
        <p:spPr>
          <a:xfrm>
            <a:off x="1202919" y="4477788"/>
            <a:ext cx="3304426" cy="619553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0FEBD3-C09F-570A-5D5E-04BA752648F2}"/>
              </a:ext>
            </a:extLst>
          </p:cNvPr>
          <p:cNvSpPr/>
          <p:nvPr/>
        </p:nvSpPr>
        <p:spPr>
          <a:xfrm>
            <a:off x="5498463" y="4477787"/>
            <a:ext cx="966992" cy="619553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734B-A2FF-D66F-A476-531DDEE5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D341-22A4-BF12-8ED9-F959A93B2F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System 1 thinking (fast)</a:t>
            </a:r>
          </a:p>
          <a:p>
            <a:pPr lvl="1"/>
            <a:r>
              <a:rPr lang="en-US" sz="2800" dirty="0"/>
              <a:t>Recognize the pattern, heuristics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882CB-C104-1E0E-7E3B-75445A4860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System 2 thinking (slow)</a:t>
            </a:r>
          </a:p>
          <a:p>
            <a:pPr lvl="1"/>
            <a:r>
              <a:rPr lang="en-US" sz="2800" dirty="0"/>
              <a:t>Form a detailed differential, methodically rule in/out </a:t>
            </a:r>
          </a:p>
          <a:p>
            <a:endParaRPr lang="en-US" dirty="0"/>
          </a:p>
        </p:txBody>
      </p:sp>
      <p:pic>
        <p:nvPicPr>
          <p:cNvPr id="6" name="Picture 5" descr="Driving Pusheen">
            <a:extLst>
              <a:ext uri="{FF2B5EF4-FFF2-40B4-BE49-F238E27FC236}">
                <a16:creationId xmlns:a16="http://schemas.microsoft.com/office/drawing/2014/main" id="{2DF52FCA-0798-88D1-FAE9-7A1F03036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84" y="2407920"/>
            <a:ext cx="3810000" cy="3810000"/>
          </a:xfrm>
          <a:prstGeom prst="rect">
            <a:avLst/>
          </a:prstGeom>
        </p:spPr>
      </p:pic>
      <p:pic>
        <p:nvPicPr>
          <p:cNvPr id="8" name="Picture 7" descr="Laptop Pusheen">
            <a:extLst>
              <a:ext uri="{FF2B5EF4-FFF2-40B4-BE49-F238E27FC236}">
                <a16:creationId xmlns:a16="http://schemas.microsoft.com/office/drawing/2014/main" id="{7F1DAEE1-2D03-3BA1-7AC2-EB88D848E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31" y="240792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27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1654</TotalTime>
  <Words>2613</Words>
  <Application>Microsoft Office PowerPoint</Application>
  <PresentationFormat>Widescreen</PresentationFormat>
  <Paragraphs>308</Paragraphs>
  <Slides>33</Slides>
  <Notes>21</Notes>
  <HiddenSlides>12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BlinkMacSystemFont</vt:lpstr>
      <vt:lpstr>Calibri</vt:lpstr>
      <vt:lpstr>Corbel</vt:lpstr>
      <vt:lpstr>regular-clarivate</vt:lpstr>
      <vt:lpstr>Wingdings</vt:lpstr>
      <vt:lpstr>Banded</vt:lpstr>
      <vt:lpstr>A quiet afternoon in the ICU…</vt:lpstr>
      <vt:lpstr>Bold and BRASH:  A Case of Unstable Bradycardia</vt:lpstr>
      <vt:lpstr>72-year-old male with CAD, DM2 on insulin, Stroke</vt:lpstr>
      <vt:lpstr>Medical Hx and Current Meds</vt:lpstr>
      <vt:lpstr>Exam</vt:lpstr>
      <vt:lpstr>Labs</vt:lpstr>
      <vt:lpstr>Initial EKG</vt:lpstr>
      <vt:lpstr>Summary Statement</vt:lpstr>
      <vt:lpstr>Diagnostic Reasoning</vt:lpstr>
      <vt:lpstr>System 2: Differentials on differentials</vt:lpstr>
      <vt:lpstr>System 1: BRASH Syndrome</vt:lpstr>
      <vt:lpstr>The Vicious Cycle</vt:lpstr>
      <vt:lpstr>Management Options</vt:lpstr>
      <vt:lpstr>PowerPoint Presentation</vt:lpstr>
      <vt:lpstr>Our patient</vt:lpstr>
      <vt:lpstr>Clinical Response</vt:lpstr>
      <vt:lpstr>ECG trend</vt:lpstr>
      <vt:lpstr>Resummarizing</vt:lpstr>
      <vt:lpstr>BRASH Syndrome Takeaways</vt:lpstr>
      <vt:lpstr>References</vt:lpstr>
      <vt:lpstr>PowerPoint Presentation</vt:lpstr>
      <vt:lpstr>Quick BB Pharmacology</vt:lpstr>
      <vt:lpstr>Labs</vt:lpstr>
      <vt:lpstr>Bradycardia, a simple approach</vt:lpstr>
      <vt:lpstr>Bradycardia, a simple approach</vt:lpstr>
      <vt:lpstr>Management of Bradycardia</vt:lpstr>
      <vt:lpstr>So what is the etiology?</vt:lpstr>
      <vt:lpstr>Hyperkalemia  VS  BB  Toxicity? </vt:lpstr>
      <vt:lpstr>Management Algorithms</vt:lpstr>
      <vt:lpstr>Management Options</vt:lpstr>
      <vt:lpstr>BRASH syndrome Is heterogenous</vt:lpstr>
      <vt:lpstr>Let’s go back to that ACLS algorithm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Bold and BRASH A Case of Symptomatic Bradycardia</dc:title>
  <dc:creator>Gabriel Monti</dc:creator>
  <cp:lastModifiedBy>Gabriel Monti</cp:lastModifiedBy>
  <cp:revision>10</cp:revision>
  <dcterms:created xsi:type="dcterms:W3CDTF">2022-09-21T02:52:37Z</dcterms:created>
  <dcterms:modified xsi:type="dcterms:W3CDTF">2022-11-08T04:26:37Z</dcterms:modified>
</cp:coreProperties>
</file>