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handoutMasterIdLst>
    <p:handoutMasterId r:id="rId20"/>
  </p:handoutMasterIdLst>
  <p:sldIdLst>
    <p:sldId id="299" r:id="rId2"/>
    <p:sldId id="308" r:id="rId3"/>
    <p:sldId id="304" r:id="rId4"/>
    <p:sldId id="350" r:id="rId5"/>
    <p:sldId id="330" r:id="rId6"/>
    <p:sldId id="309" r:id="rId7"/>
    <p:sldId id="347" r:id="rId8"/>
    <p:sldId id="312" r:id="rId9"/>
    <p:sldId id="331" r:id="rId10"/>
    <p:sldId id="349" r:id="rId11"/>
    <p:sldId id="336" r:id="rId12"/>
    <p:sldId id="345" r:id="rId13"/>
    <p:sldId id="343" r:id="rId14"/>
    <p:sldId id="344" r:id="rId15"/>
    <p:sldId id="346" r:id="rId16"/>
    <p:sldId id="319" r:id="rId17"/>
    <p:sldId id="317" r:id="rId18"/>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A52F"/>
    <a:srgbClr val="6B6B6B"/>
    <a:srgbClr val="3F4557"/>
    <a:srgbClr val="4B4B4B"/>
    <a:srgbClr val="404656"/>
    <a:srgbClr val="525562"/>
    <a:srgbClr val="6060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779"/>
    <p:restoredTop sz="70361" autoAdjust="0"/>
  </p:normalViewPr>
  <p:slideViewPr>
    <p:cSldViewPr>
      <p:cViewPr varScale="1">
        <p:scale>
          <a:sx n="92" d="100"/>
          <a:sy n="92" d="100"/>
        </p:scale>
        <p:origin x="1776" y="90"/>
      </p:cViewPr>
      <p:guideLst>
        <p:guide orient="horz" pos="2160"/>
        <p:guide pos="2880"/>
      </p:guideLst>
    </p:cSldViewPr>
  </p:slideViewPr>
  <p:notesTextViewPr>
    <p:cViewPr>
      <p:scale>
        <a:sx n="1" d="1"/>
        <a:sy n="1" d="1"/>
      </p:scale>
      <p:origin x="0" y="0"/>
    </p:cViewPr>
  </p:notesTextViewPr>
  <p:notesViewPr>
    <p:cSldViewPr>
      <p:cViewPr varScale="1">
        <p:scale>
          <a:sx n="49" d="100"/>
          <a:sy n="49" d="100"/>
        </p:scale>
        <p:origin x="2664" y="3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53" tIns="48327" rIns="96653" bIns="48327" rtlCol="0"/>
          <a:lstStyle>
            <a:lvl1pPr algn="l">
              <a:defRPr sz="1200"/>
            </a:lvl1pPr>
          </a:lstStyle>
          <a:p>
            <a:endParaRPr lang="en-US"/>
          </a:p>
        </p:txBody>
      </p:sp>
      <p:sp>
        <p:nvSpPr>
          <p:cNvPr id="3" name="Date Placeholder 2"/>
          <p:cNvSpPr>
            <a:spLocks noGrp="1"/>
          </p:cNvSpPr>
          <p:nvPr>
            <p:ph type="dt" sz="quarter" idx="1"/>
          </p:nvPr>
        </p:nvSpPr>
        <p:spPr>
          <a:xfrm>
            <a:off x="4143587" y="0"/>
            <a:ext cx="3169920" cy="481727"/>
          </a:xfrm>
          <a:prstGeom prst="rect">
            <a:avLst/>
          </a:prstGeom>
        </p:spPr>
        <p:txBody>
          <a:bodyPr vert="horz" lIns="96653" tIns="48327" rIns="96653" bIns="48327" rtlCol="0"/>
          <a:lstStyle>
            <a:lvl1pPr algn="r">
              <a:defRPr sz="1200"/>
            </a:lvl1pPr>
          </a:lstStyle>
          <a:p>
            <a:fld id="{EFD884A4-F629-43F5-A4A3-9F7A7D8DBE0D}" type="datetimeFigureOut">
              <a:rPr lang="en-US" smtClean="0"/>
              <a:t>9/21/2022</a:t>
            </a:fld>
            <a:endParaRPr lang="en-US"/>
          </a:p>
        </p:txBody>
      </p:sp>
      <p:sp>
        <p:nvSpPr>
          <p:cNvPr id="4" name="Footer Placeholder 3"/>
          <p:cNvSpPr>
            <a:spLocks noGrp="1"/>
          </p:cNvSpPr>
          <p:nvPr>
            <p:ph type="ftr" sz="quarter" idx="2"/>
          </p:nvPr>
        </p:nvSpPr>
        <p:spPr>
          <a:xfrm>
            <a:off x="0" y="9119475"/>
            <a:ext cx="3169920" cy="481726"/>
          </a:xfrm>
          <a:prstGeom prst="rect">
            <a:avLst/>
          </a:prstGeom>
        </p:spPr>
        <p:txBody>
          <a:bodyPr vert="horz" lIns="96653" tIns="48327" rIns="96653" bIns="48327" rtlCol="0" anchor="b"/>
          <a:lstStyle>
            <a:lvl1pPr algn="l">
              <a:defRPr sz="1200"/>
            </a:lvl1pPr>
          </a:lstStyle>
          <a:p>
            <a:endParaRPr lang="en-US"/>
          </a:p>
        </p:txBody>
      </p:sp>
      <p:sp>
        <p:nvSpPr>
          <p:cNvPr id="5" name="Slide Number Placeholder 4"/>
          <p:cNvSpPr>
            <a:spLocks noGrp="1"/>
          </p:cNvSpPr>
          <p:nvPr>
            <p:ph type="sldNum" sz="quarter" idx="3"/>
          </p:nvPr>
        </p:nvSpPr>
        <p:spPr>
          <a:xfrm>
            <a:off x="4143587" y="9119475"/>
            <a:ext cx="3169920" cy="481726"/>
          </a:xfrm>
          <a:prstGeom prst="rect">
            <a:avLst/>
          </a:prstGeom>
        </p:spPr>
        <p:txBody>
          <a:bodyPr vert="horz" lIns="96653" tIns="48327" rIns="96653" bIns="48327" rtlCol="0" anchor="b"/>
          <a:lstStyle>
            <a:lvl1pPr algn="r">
              <a:defRPr sz="1200"/>
            </a:lvl1pPr>
          </a:lstStyle>
          <a:p>
            <a:fld id="{7FEF1308-16D0-4014-BF1C-7CF2F3057AE7}" type="slidenum">
              <a:rPr lang="en-US" smtClean="0"/>
              <a:t>‹#›</a:t>
            </a:fld>
            <a:endParaRPr lang="en-US"/>
          </a:p>
        </p:txBody>
      </p:sp>
    </p:spTree>
    <p:extLst>
      <p:ext uri="{BB962C8B-B14F-4D97-AF65-F5344CB8AC3E}">
        <p14:creationId xmlns:p14="http://schemas.microsoft.com/office/powerpoint/2010/main" val="19655049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53" tIns="48327" rIns="96653" bIns="48327" rtlCol="0"/>
          <a:lstStyle>
            <a:lvl1pPr algn="l">
              <a:defRPr sz="12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53" tIns="48327" rIns="96653" bIns="48327" rtlCol="0"/>
          <a:lstStyle>
            <a:lvl1pPr algn="r">
              <a:defRPr sz="1200"/>
            </a:lvl1pPr>
          </a:lstStyle>
          <a:p>
            <a:fld id="{CA4F636C-C5B3-4417-B5A6-15E933B84D78}" type="datetimeFigureOut">
              <a:rPr lang="en-US" smtClean="0"/>
              <a:t>9/21/2022</a:t>
            </a:fld>
            <a:endParaRPr lang="en-US"/>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6653" tIns="48327" rIns="96653" bIns="48327"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53" tIns="48327" rIns="96653" bIns="4832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53" tIns="48327" rIns="96653" bIns="48327" rtlCol="0" anchor="b"/>
          <a:lstStyle>
            <a:lvl1pPr algn="l">
              <a:defRPr sz="12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53" tIns="48327" rIns="96653" bIns="48327" rtlCol="0" anchor="b"/>
          <a:lstStyle>
            <a:lvl1pPr algn="r">
              <a:defRPr sz="1200"/>
            </a:lvl1pPr>
          </a:lstStyle>
          <a:p>
            <a:fld id="{2F9456A5-9680-43AC-BD76-0B6D0F7AB3A6}" type="slidenum">
              <a:rPr lang="en-US" smtClean="0"/>
              <a:t>‹#›</a:t>
            </a:fld>
            <a:endParaRPr lang="en-US"/>
          </a:p>
        </p:txBody>
      </p:sp>
    </p:spTree>
    <p:extLst>
      <p:ext uri="{BB962C8B-B14F-4D97-AF65-F5344CB8AC3E}">
        <p14:creationId xmlns:p14="http://schemas.microsoft.com/office/powerpoint/2010/main" val="17371461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9456A5-9680-43AC-BD76-0B6D0F7AB3A6}" type="slidenum">
              <a:rPr lang="en-US" smtClean="0"/>
              <a:t>1</a:t>
            </a:fld>
            <a:endParaRPr lang="en-US"/>
          </a:p>
        </p:txBody>
      </p:sp>
    </p:spTree>
    <p:extLst>
      <p:ext uri="{BB962C8B-B14F-4D97-AF65-F5344CB8AC3E}">
        <p14:creationId xmlns:p14="http://schemas.microsoft.com/office/powerpoint/2010/main" val="39119011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9456A5-9680-43AC-BD76-0B6D0F7AB3A6}" type="slidenum">
              <a:rPr lang="en-US" smtClean="0"/>
              <a:t>2</a:t>
            </a:fld>
            <a:endParaRPr lang="en-US"/>
          </a:p>
        </p:txBody>
      </p:sp>
    </p:spTree>
    <p:extLst>
      <p:ext uri="{BB962C8B-B14F-4D97-AF65-F5344CB8AC3E}">
        <p14:creationId xmlns:p14="http://schemas.microsoft.com/office/powerpoint/2010/main" val="13133309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9456A5-9680-43AC-BD76-0B6D0F7AB3A6}" type="slidenum">
              <a:rPr lang="en-US" smtClean="0"/>
              <a:t>3</a:t>
            </a:fld>
            <a:endParaRPr lang="en-US"/>
          </a:p>
        </p:txBody>
      </p:sp>
    </p:spTree>
    <p:extLst>
      <p:ext uri="{BB962C8B-B14F-4D97-AF65-F5344CB8AC3E}">
        <p14:creationId xmlns:p14="http://schemas.microsoft.com/office/powerpoint/2010/main" val="40414335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9456A5-9680-43AC-BD76-0B6D0F7AB3A6}" type="slidenum">
              <a:rPr lang="en-US" smtClean="0"/>
              <a:t>8</a:t>
            </a:fld>
            <a:endParaRPr lang="en-US"/>
          </a:p>
        </p:txBody>
      </p:sp>
    </p:spTree>
    <p:extLst>
      <p:ext uri="{BB962C8B-B14F-4D97-AF65-F5344CB8AC3E}">
        <p14:creationId xmlns:p14="http://schemas.microsoft.com/office/powerpoint/2010/main" val="35529996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9456A5-9680-43AC-BD76-0B6D0F7AB3A6}" type="slidenum">
              <a:rPr lang="en-US" smtClean="0"/>
              <a:t>11</a:t>
            </a:fld>
            <a:endParaRPr lang="en-US"/>
          </a:p>
        </p:txBody>
      </p:sp>
    </p:spTree>
    <p:extLst>
      <p:ext uri="{BB962C8B-B14F-4D97-AF65-F5344CB8AC3E}">
        <p14:creationId xmlns:p14="http://schemas.microsoft.com/office/powerpoint/2010/main" val="37397611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9456A5-9680-43AC-BD76-0B6D0F7AB3A6}" type="slidenum">
              <a:rPr lang="en-US" smtClean="0"/>
              <a:t>13</a:t>
            </a:fld>
            <a:endParaRPr lang="en-US"/>
          </a:p>
        </p:txBody>
      </p:sp>
    </p:spTree>
    <p:extLst>
      <p:ext uri="{BB962C8B-B14F-4D97-AF65-F5344CB8AC3E}">
        <p14:creationId xmlns:p14="http://schemas.microsoft.com/office/powerpoint/2010/main" val="14365294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9456A5-9680-43AC-BD76-0B6D0F7AB3A6}" type="slidenum">
              <a:rPr lang="en-US" smtClean="0"/>
              <a:t>14</a:t>
            </a:fld>
            <a:endParaRPr lang="en-US"/>
          </a:p>
        </p:txBody>
      </p:sp>
    </p:spTree>
    <p:extLst>
      <p:ext uri="{BB962C8B-B14F-4D97-AF65-F5344CB8AC3E}">
        <p14:creationId xmlns:p14="http://schemas.microsoft.com/office/powerpoint/2010/main" val="15706565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9456A5-9680-43AC-BD76-0B6D0F7AB3A6}" type="slidenum">
              <a:rPr lang="en-US" smtClean="0"/>
              <a:t>16</a:t>
            </a:fld>
            <a:endParaRPr lang="en-US"/>
          </a:p>
        </p:txBody>
      </p:sp>
    </p:spTree>
    <p:extLst>
      <p:ext uri="{BB962C8B-B14F-4D97-AF65-F5344CB8AC3E}">
        <p14:creationId xmlns:p14="http://schemas.microsoft.com/office/powerpoint/2010/main" val="24585835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9456A5-9680-43AC-BD76-0B6D0F7AB3A6}" type="slidenum">
              <a:rPr lang="en-US" smtClean="0"/>
              <a:t>17</a:t>
            </a:fld>
            <a:endParaRPr lang="en-US"/>
          </a:p>
        </p:txBody>
      </p:sp>
    </p:spTree>
    <p:extLst>
      <p:ext uri="{BB962C8B-B14F-4D97-AF65-F5344CB8AC3E}">
        <p14:creationId xmlns:p14="http://schemas.microsoft.com/office/powerpoint/2010/main" val="23540156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141EBF6-2F7D-4FCC-8EF2-B8D496C91927}" type="datetime1">
              <a:rPr lang="en-US" smtClean="0"/>
              <a:t>9/21/2022</a:t>
            </a:fld>
            <a:endParaRPr lang="en-US"/>
          </a:p>
        </p:txBody>
      </p:sp>
      <p:sp>
        <p:nvSpPr>
          <p:cNvPr id="5" name="Footer Placeholder 4"/>
          <p:cNvSpPr>
            <a:spLocks noGrp="1"/>
          </p:cNvSpPr>
          <p:nvPr>
            <p:ph type="ftr" sz="quarter" idx="11"/>
          </p:nvPr>
        </p:nvSpPr>
        <p:spPr/>
        <p:txBody>
          <a:bodyPr/>
          <a:lstStyle/>
          <a:p>
            <a:r>
              <a:rPr lang="en-US"/>
              <a:t>Presented by Janna McKay, Manager, Educational Debt Counseling and Financial Managment Program</a:t>
            </a:r>
          </a:p>
        </p:txBody>
      </p:sp>
      <p:sp>
        <p:nvSpPr>
          <p:cNvPr id="6" name="Slide Number Placeholder 5"/>
          <p:cNvSpPr>
            <a:spLocks noGrp="1"/>
          </p:cNvSpPr>
          <p:nvPr>
            <p:ph type="sldNum" sz="quarter" idx="12"/>
          </p:nvPr>
        </p:nvSpPr>
        <p:spPr/>
        <p:txBody>
          <a:bodyPr/>
          <a:lstStyle/>
          <a:p>
            <a:fld id="{6CB5DDB0-E8C3-40DD-8B92-91D3AACB4DC3}" type="slidenum">
              <a:rPr lang="en-US" smtClean="0"/>
              <a:t>‹#›</a:t>
            </a:fld>
            <a:endParaRPr lang="en-US"/>
          </a:p>
        </p:txBody>
      </p:sp>
    </p:spTree>
    <p:extLst>
      <p:ext uri="{BB962C8B-B14F-4D97-AF65-F5344CB8AC3E}">
        <p14:creationId xmlns:p14="http://schemas.microsoft.com/office/powerpoint/2010/main" val="27314759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E60F65B-3F03-4CB7-AE02-BCA77638EBD4}" type="datetime1">
              <a:rPr lang="en-US" smtClean="0"/>
              <a:t>9/21/2022</a:t>
            </a:fld>
            <a:endParaRPr lang="en-US"/>
          </a:p>
        </p:txBody>
      </p:sp>
      <p:sp>
        <p:nvSpPr>
          <p:cNvPr id="5" name="Footer Placeholder 4"/>
          <p:cNvSpPr>
            <a:spLocks noGrp="1"/>
          </p:cNvSpPr>
          <p:nvPr>
            <p:ph type="ftr" sz="quarter" idx="11"/>
          </p:nvPr>
        </p:nvSpPr>
        <p:spPr/>
        <p:txBody>
          <a:bodyPr/>
          <a:lstStyle/>
          <a:p>
            <a:r>
              <a:rPr lang="en-US"/>
              <a:t>Presented by Janna McKay, Manager, Educational Debt Counseling and Financial Managment Program</a:t>
            </a:r>
          </a:p>
        </p:txBody>
      </p:sp>
      <p:sp>
        <p:nvSpPr>
          <p:cNvPr id="6" name="Slide Number Placeholder 5"/>
          <p:cNvSpPr>
            <a:spLocks noGrp="1"/>
          </p:cNvSpPr>
          <p:nvPr>
            <p:ph type="sldNum" sz="quarter" idx="12"/>
          </p:nvPr>
        </p:nvSpPr>
        <p:spPr/>
        <p:txBody>
          <a:bodyPr/>
          <a:lstStyle/>
          <a:p>
            <a:fld id="{6CB5DDB0-E8C3-40DD-8B92-91D3AACB4DC3}" type="slidenum">
              <a:rPr lang="en-US" smtClean="0"/>
              <a:t>‹#›</a:t>
            </a:fld>
            <a:endParaRPr lang="en-US"/>
          </a:p>
        </p:txBody>
      </p:sp>
    </p:spTree>
    <p:extLst>
      <p:ext uri="{BB962C8B-B14F-4D97-AF65-F5344CB8AC3E}">
        <p14:creationId xmlns:p14="http://schemas.microsoft.com/office/powerpoint/2010/main" val="2486109970"/>
      </p:ext>
    </p:extLst>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E60F65B-3F03-4CB7-AE02-BCA77638EBD4}" type="datetime1">
              <a:rPr lang="en-US" smtClean="0"/>
              <a:t>9/21/2022</a:t>
            </a:fld>
            <a:endParaRPr lang="en-US"/>
          </a:p>
        </p:txBody>
      </p:sp>
      <p:sp>
        <p:nvSpPr>
          <p:cNvPr id="5" name="Footer Placeholder 4"/>
          <p:cNvSpPr>
            <a:spLocks noGrp="1"/>
          </p:cNvSpPr>
          <p:nvPr>
            <p:ph type="ftr" sz="quarter" idx="11"/>
          </p:nvPr>
        </p:nvSpPr>
        <p:spPr/>
        <p:txBody>
          <a:bodyPr/>
          <a:lstStyle/>
          <a:p>
            <a:r>
              <a:rPr lang="en-US"/>
              <a:t>Presented by Janna McKay, Manager, Educational Debt Counseling and Financial Managment Program</a:t>
            </a:r>
          </a:p>
        </p:txBody>
      </p:sp>
      <p:sp>
        <p:nvSpPr>
          <p:cNvPr id="6" name="Slide Number Placeholder 5"/>
          <p:cNvSpPr>
            <a:spLocks noGrp="1"/>
          </p:cNvSpPr>
          <p:nvPr>
            <p:ph type="sldNum" sz="quarter" idx="12"/>
          </p:nvPr>
        </p:nvSpPr>
        <p:spPr/>
        <p:txBody>
          <a:bodyPr/>
          <a:lstStyle/>
          <a:p>
            <a:fld id="{6CB5DDB0-E8C3-40DD-8B92-91D3AACB4DC3}" type="slidenum">
              <a:rPr lang="en-US" smtClean="0"/>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087766768"/>
      </p:ext>
    </p:extLst>
  </p:cSld>
  <p:clrMapOvr>
    <a:masterClrMapping/>
  </p:clrMapOvr>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E60F65B-3F03-4CB7-AE02-BCA77638EBD4}" type="datetime1">
              <a:rPr lang="en-US" smtClean="0"/>
              <a:t>9/21/2022</a:t>
            </a:fld>
            <a:endParaRPr lang="en-US"/>
          </a:p>
        </p:txBody>
      </p:sp>
      <p:sp>
        <p:nvSpPr>
          <p:cNvPr id="5" name="Footer Placeholder 4"/>
          <p:cNvSpPr>
            <a:spLocks noGrp="1"/>
          </p:cNvSpPr>
          <p:nvPr>
            <p:ph type="ftr" sz="quarter" idx="11"/>
          </p:nvPr>
        </p:nvSpPr>
        <p:spPr/>
        <p:txBody>
          <a:bodyPr/>
          <a:lstStyle/>
          <a:p>
            <a:r>
              <a:rPr lang="en-US"/>
              <a:t>Presented by Janna McKay, Manager, Educational Debt Counseling and Financial Managment Program</a:t>
            </a:r>
          </a:p>
        </p:txBody>
      </p:sp>
      <p:sp>
        <p:nvSpPr>
          <p:cNvPr id="6" name="Slide Number Placeholder 5"/>
          <p:cNvSpPr>
            <a:spLocks noGrp="1"/>
          </p:cNvSpPr>
          <p:nvPr>
            <p:ph type="sldNum" sz="quarter" idx="12"/>
          </p:nvPr>
        </p:nvSpPr>
        <p:spPr/>
        <p:txBody>
          <a:bodyPr/>
          <a:lstStyle/>
          <a:p>
            <a:fld id="{6CB5DDB0-E8C3-40DD-8B92-91D3AACB4DC3}" type="slidenum">
              <a:rPr lang="en-US" smtClean="0"/>
              <a:t>‹#›</a:t>
            </a:fld>
            <a:endParaRPr lang="en-US"/>
          </a:p>
        </p:txBody>
      </p:sp>
    </p:spTree>
    <p:extLst>
      <p:ext uri="{BB962C8B-B14F-4D97-AF65-F5344CB8AC3E}">
        <p14:creationId xmlns:p14="http://schemas.microsoft.com/office/powerpoint/2010/main" val="3748224734"/>
      </p:ext>
    </p:extLst>
  </p:cSld>
  <p:clrMapOvr>
    <a:masterClrMapping/>
  </p:clrMapOvr>
  <p:hf sldNum="0"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E60F65B-3F03-4CB7-AE02-BCA77638EBD4}" type="datetime1">
              <a:rPr lang="en-US" smtClean="0"/>
              <a:t>9/21/2022</a:t>
            </a:fld>
            <a:endParaRPr lang="en-US"/>
          </a:p>
        </p:txBody>
      </p:sp>
      <p:sp>
        <p:nvSpPr>
          <p:cNvPr id="5" name="Footer Placeholder 4"/>
          <p:cNvSpPr>
            <a:spLocks noGrp="1"/>
          </p:cNvSpPr>
          <p:nvPr>
            <p:ph type="ftr" sz="quarter" idx="11"/>
          </p:nvPr>
        </p:nvSpPr>
        <p:spPr/>
        <p:txBody>
          <a:bodyPr/>
          <a:lstStyle/>
          <a:p>
            <a:r>
              <a:rPr lang="en-US"/>
              <a:t>Presented by Janna McKay, Manager, Educational Debt Counseling and Financial Managment Program</a:t>
            </a:r>
          </a:p>
        </p:txBody>
      </p:sp>
      <p:sp>
        <p:nvSpPr>
          <p:cNvPr id="6" name="Slide Number Placeholder 5"/>
          <p:cNvSpPr>
            <a:spLocks noGrp="1"/>
          </p:cNvSpPr>
          <p:nvPr>
            <p:ph type="sldNum" sz="quarter" idx="12"/>
          </p:nvPr>
        </p:nvSpPr>
        <p:spPr/>
        <p:txBody>
          <a:bodyPr/>
          <a:lstStyle/>
          <a:p>
            <a:fld id="{6CB5DDB0-E8C3-40DD-8B92-91D3AACB4DC3}" type="slidenum">
              <a:rPr lang="en-US" smtClean="0"/>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024047290"/>
      </p:ext>
    </p:extLst>
  </p:cSld>
  <p:clrMapOvr>
    <a:masterClrMapping/>
  </p:clrMapOvr>
  <p:hf sldNum="0"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E60F65B-3F03-4CB7-AE02-BCA77638EBD4}" type="datetime1">
              <a:rPr lang="en-US" smtClean="0"/>
              <a:t>9/21/2022</a:t>
            </a:fld>
            <a:endParaRPr lang="en-US"/>
          </a:p>
        </p:txBody>
      </p:sp>
      <p:sp>
        <p:nvSpPr>
          <p:cNvPr id="5" name="Footer Placeholder 4"/>
          <p:cNvSpPr>
            <a:spLocks noGrp="1"/>
          </p:cNvSpPr>
          <p:nvPr>
            <p:ph type="ftr" sz="quarter" idx="11"/>
          </p:nvPr>
        </p:nvSpPr>
        <p:spPr/>
        <p:txBody>
          <a:bodyPr/>
          <a:lstStyle/>
          <a:p>
            <a:r>
              <a:rPr lang="en-US"/>
              <a:t>Presented by Janna McKay, Manager, Educational Debt Counseling and Financial Managment Program</a:t>
            </a:r>
          </a:p>
        </p:txBody>
      </p:sp>
      <p:sp>
        <p:nvSpPr>
          <p:cNvPr id="6" name="Slide Number Placeholder 5"/>
          <p:cNvSpPr>
            <a:spLocks noGrp="1"/>
          </p:cNvSpPr>
          <p:nvPr>
            <p:ph type="sldNum" sz="quarter" idx="12"/>
          </p:nvPr>
        </p:nvSpPr>
        <p:spPr/>
        <p:txBody>
          <a:bodyPr/>
          <a:lstStyle/>
          <a:p>
            <a:fld id="{6CB5DDB0-E8C3-40DD-8B92-91D3AACB4DC3}" type="slidenum">
              <a:rPr lang="en-US" smtClean="0"/>
              <a:t>‹#›</a:t>
            </a:fld>
            <a:endParaRPr lang="en-US"/>
          </a:p>
        </p:txBody>
      </p:sp>
    </p:spTree>
    <p:extLst>
      <p:ext uri="{BB962C8B-B14F-4D97-AF65-F5344CB8AC3E}">
        <p14:creationId xmlns:p14="http://schemas.microsoft.com/office/powerpoint/2010/main" val="760009581"/>
      </p:ext>
    </p:extLst>
  </p:cSld>
  <p:clrMapOvr>
    <a:masterClrMapping/>
  </p:clrMapOvr>
  <p:hf sldNum="0" hd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454A484-445F-49FE-A968-57DE55A008BA}" type="datetime1">
              <a:rPr lang="en-US" smtClean="0"/>
              <a:t>9/21/2022</a:t>
            </a:fld>
            <a:endParaRPr lang="en-US"/>
          </a:p>
        </p:txBody>
      </p:sp>
      <p:sp>
        <p:nvSpPr>
          <p:cNvPr id="5" name="Footer Placeholder 4"/>
          <p:cNvSpPr>
            <a:spLocks noGrp="1"/>
          </p:cNvSpPr>
          <p:nvPr>
            <p:ph type="ftr" sz="quarter" idx="11"/>
          </p:nvPr>
        </p:nvSpPr>
        <p:spPr/>
        <p:txBody>
          <a:bodyPr/>
          <a:lstStyle/>
          <a:p>
            <a:r>
              <a:rPr lang="en-US"/>
              <a:t>Presented by Janna McKay, Manager, Educational Debt Counseling and Financial Managment Program</a:t>
            </a:r>
          </a:p>
        </p:txBody>
      </p:sp>
      <p:sp>
        <p:nvSpPr>
          <p:cNvPr id="6" name="Slide Number Placeholder 5"/>
          <p:cNvSpPr>
            <a:spLocks noGrp="1"/>
          </p:cNvSpPr>
          <p:nvPr>
            <p:ph type="sldNum" sz="quarter" idx="12"/>
          </p:nvPr>
        </p:nvSpPr>
        <p:spPr/>
        <p:txBody>
          <a:bodyPr/>
          <a:lstStyle/>
          <a:p>
            <a:fld id="{6CB5DDB0-E8C3-40DD-8B92-91D3AACB4DC3}" type="slidenum">
              <a:rPr lang="en-US" smtClean="0"/>
              <a:t>‹#›</a:t>
            </a:fld>
            <a:endParaRPr lang="en-US"/>
          </a:p>
        </p:txBody>
      </p:sp>
    </p:spTree>
    <p:extLst>
      <p:ext uri="{BB962C8B-B14F-4D97-AF65-F5344CB8AC3E}">
        <p14:creationId xmlns:p14="http://schemas.microsoft.com/office/powerpoint/2010/main" val="36006781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CD34420-0D06-433E-BEA8-0E5E52815949}" type="datetime1">
              <a:rPr lang="en-US" smtClean="0"/>
              <a:t>9/21/2022</a:t>
            </a:fld>
            <a:endParaRPr lang="en-US"/>
          </a:p>
        </p:txBody>
      </p:sp>
      <p:sp>
        <p:nvSpPr>
          <p:cNvPr id="5" name="Footer Placeholder 4"/>
          <p:cNvSpPr>
            <a:spLocks noGrp="1"/>
          </p:cNvSpPr>
          <p:nvPr>
            <p:ph type="ftr" sz="quarter" idx="11"/>
          </p:nvPr>
        </p:nvSpPr>
        <p:spPr/>
        <p:txBody>
          <a:bodyPr/>
          <a:lstStyle/>
          <a:p>
            <a:r>
              <a:rPr lang="en-US"/>
              <a:t>Presented by Janna McKay, Manager, Educational Debt Counseling and Financial Managment Program</a:t>
            </a:r>
          </a:p>
        </p:txBody>
      </p:sp>
      <p:sp>
        <p:nvSpPr>
          <p:cNvPr id="6" name="Slide Number Placeholder 5"/>
          <p:cNvSpPr>
            <a:spLocks noGrp="1"/>
          </p:cNvSpPr>
          <p:nvPr>
            <p:ph type="sldNum" sz="quarter" idx="12"/>
          </p:nvPr>
        </p:nvSpPr>
        <p:spPr/>
        <p:txBody>
          <a:bodyPr/>
          <a:lstStyle/>
          <a:p>
            <a:fld id="{6CB5DDB0-E8C3-40DD-8B92-91D3AACB4DC3}" type="slidenum">
              <a:rPr lang="en-US" smtClean="0"/>
              <a:t>‹#›</a:t>
            </a:fld>
            <a:endParaRPr lang="en-US"/>
          </a:p>
        </p:txBody>
      </p:sp>
    </p:spTree>
    <p:extLst>
      <p:ext uri="{BB962C8B-B14F-4D97-AF65-F5344CB8AC3E}">
        <p14:creationId xmlns:p14="http://schemas.microsoft.com/office/powerpoint/2010/main" val="32391687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DC27B2B-B006-41F2-ACA8-3C1660AE737E}" type="datetime1">
              <a:rPr lang="en-US" smtClean="0"/>
              <a:t>9/21/2022</a:t>
            </a:fld>
            <a:endParaRPr lang="en-US"/>
          </a:p>
        </p:txBody>
      </p:sp>
      <p:sp>
        <p:nvSpPr>
          <p:cNvPr id="5" name="Footer Placeholder 4"/>
          <p:cNvSpPr>
            <a:spLocks noGrp="1"/>
          </p:cNvSpPr>
          <p:nvPr>
            <p:ph type="ftr" sz="quarter" idx="11"/>
          </p:nvPr>
        </p:nvSpPr>
        <p:spPr/>
        <p:txBody>
          <a:bodyPr/>
          <a:lstStyle/>
          <a:p>
            <a:r>
              <a:rPr lang="en-US"/>
              <a:t>Presented by Janna McKay, Manager, Educational Debt Counseling and Financial Managment Program</a:t>
            </a:r>
          </a:p>
        </p:txBody>
      </p:sp>
      <p:sp>
        <p:nvSpPr>
          <p:cNvPr id="6" name="Slide Number Placeholder 5"/>
          <p:cNvSpPr>
            <a:spLocks noGrp="1"/>
          </p:cNvSpPr>
          <p:nvPr>
            <p:ph type="sldNum" sz="quarter" idx="12"/>
          </p:nvPr>
        </p:nvSpPr>
        <p:spPr/>
        <p:txBody>
          <a:bodyPr/>
          <a:lstStyle/>
          <a:p>
            <a:fld id="{6CB5DDB0-E8C3-40DD-8B92-91D3AACB4DC3}" type="slidenum">
              <a:rPr lang="en-US" smtClean="0"/>
              <a:t>‹#›</a:t>
            </a:fld>
            <a:endParaRPr lang="en-US"/>
          </a:p>
        </p:txBody>
      </p:sp>
    </p:spTree>
    <p:extLst>
      <p:ext uri="{BB962C8B-B14F-4D97-AF65-F5344CB8AC3E}">
        <p14:creationId xmlns:p14="http://schemas.microsoft.com/office/powerpoint/2010/main" val="24916932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78667BB-0CAF-4990-82C9-B15E2BDC0B90}" type="datetime1">
              <a:rPr lang="en-US" smtClean="0"/>
              <a:t>9/21/2022</a:t>
            </a:fld>
            <a:endParaRPr lang="en-US"/>
          </a:p>
        </p:txBody>
      </p:sp>
      <p:sp>
        <p:nvSpPr>
          <p:cNvPr id="5" name="Footer Placeholder 4"/>
          <p:cNvSpPr>
            <a:spLocks noGrp="1"/>
          </p:cNvSpPr>
          <p:nvPr>
            <p:ph type="ftr" sz="quarter" idx="11"/>
          </p:nvPr>
        </p:nvSpPr>
        <p:spPr/>
        <p:txBody>
          <a:bodyPr/>
          <a:lstStyle/>
          <a:p>
            <a:r>
              <a:rPr lang="en-US"/>
              <a:t>Presented by Janna McKay, Manager, Educational Debt Counseling and Financial Managment Program</a:t>
            </a:r>
          </a:p>
        </p:txBody>
      </p:sp>
      <p:sp>
        <p:nvSpPr>
          <p:cNvPr id="6" name="Slide Number Placeholder 5"/>
          <p:cNvSpPr>
            <a:spLocks noGrp="1"/>
          </p:cNvSpPr>
          <p:nvPr>
            <p:ph type="sldNum" sz="quarter" idx="12"/>
          </p:nvPr>
        </p:nvSpPr>
        <p:spPr/>
        <p:txBody>
          <a:bodyPr/>
          <a:lstStyle/>
          <a:p>
            <a:fld id="{6CB5DDB0-E8C3-40DD-8B92-91D3AACB4DC3}" type="slidenum">
              <a:rPr lang="en-US" smtClean="0"/>
              <a:t>‹#›</a:t>
            </a:fld>
            <a:endParaRPr lang="en-US"/>
          </a:p>
        </p:txBody>
      </p:sp>
    </p:spTree>
    <p:extLst>
      <p:ext uri="{BB962C8B-B14F-4D97-AF65-F5344CB8AC3E}">
        <p14:creationId xmlns:p14="http://schemas.microsoft.com/office/powerpoint/2010/main" val="1337101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C6DE3FC-2AB2-4116-8226-56241F9BDEB5}" type="datetime1">
              <a:rPr lang="en-US" smtClean="0"/>
              <a:t>9/21/2022</a:t>
            </a:fld>
            <a:endParaRPr lang="en-US"/>
          </a:p>
        </p:txBody>
      </p:sp>
      <p:sp>
        <p:nvSpPr>
          <p:cNvPr id="6" name="Footer Placeholder 5"/>
          <p:cNvSpPr>
            <a:spLocks noGrp="1"/>
          </p:cNvSpPr>
          <p:nvPr>
            <p:ph type="ftr" sz="quarter" idx="11"/>
          </p:nvPr>
        </p:nvSpPr>
        <p:spPr/>
        <p:txBody>
          <a:bodyPr/>
          <a:lstStyle/>
          <a:p>
            <a:r>
              <a:rPr lang="en-US"/>
              <a:t>Presented by Janna McKay, Manager, Educational Debt Counseling and Financial Managment Program</a:t>
            </a:r>
          </a:p>
        </p:txBody>
      </p:sp>
      <p:sp>
        <p:nvSpPr>
          <p:cNvPr id="7" name="Slide Number Placeholder 6"/>
          <p:cNvSpPr>
            <a:spLocks noGrp="1"/>
          </p:cNvSpPr>
          <p:nvPr>
            <p:ph type="sldNum" sz="quarter" idx="12"/>
          </p:nvPr>
        </p:nvSpPr>
        <p:spPr/>
        <p:txBody>
          <a:bodyPr/>
          <a:lstStyle/>
          <a:p>
            <a:fld id="{6CB5DDB0-E8C3-40DD-8B92-91D3AACB4DC3}" type="slidenum">
              <a:rPr lang="en-US" smtClean="0"/>
              <a:t>‹#›</a:t>
            </a:fld>
            <a:endParaRPr lang="en-US"/>
          </a:p>
        </p:txBody>
      </p:sp>
    </p:spTree>
    <p:extLst>
      <p:ext uri="{BB962C8B-B14F-4D97-AF65-F5344CB8AC3E}">
        <p14:creationId xmlns:p14="http://schemas.microsoft.com/office/powerpoint/2010/main" val="35794096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F837F27-A6BD-44CC-8E42-D247A8B0E51B}" type="datetime1">
              <a:rPr lang="en-US" smtClean="0"/>
              <a:t>9/21/2022</a:t>
            </a:fld>
            <a:endParaRPr lang="en-US"/>
          </a:p>
        </p:txBody>
      </p:sp>
      <p:sp>
        <p:nvSpPr>
          <p:cNvPr id="8" name="Footer Placeholder 7"/>
          <p:cNvSpPr>
            <a:spLocks noGrp="1"/>
          </p:cNvSpPr>
          <p:nvPr>
            <p:ph type="ftr" sz="quarter" idx="11"/>
          </p:nvPr>
        </p:nvSpPr>
        <p:spPr/>
        <p:txBody>
          <a:bodyPr/>
          <a:lstStyle/>
          <a:p>
            <a:r>
              <a:rPr lang="en-US"/>
              <a:t>Presented by Janna McKay, Manager, Educational Debt Counseling and Financial Managment Program</a:t>
            </a:r>
          </a:p>
        </p:txBody>
      </p:sp>
      <p:sp>
        <p:nvSpPr>
          <p:cNvPr id="9" name="Slide Number Placeholder 8"/>
          <p:cNvSpPr>
            <a:spLocks noGrp="1"/>
          </p:cNvSpPr>
          <p:nvPr>
            <p:ph type="sldNum" sz="quarter" idx="12"/>
          </p:nvPr>
        </p:nvSpPr>
        <p:spPr/>
        <p:txBody>
          <a:bodyPr/>
          <a:lstStyle/>
          <a:p>
            <a:fld id="{6CB5DDB0-E8C3-40DD-8B92-91D3AACB4DC3}" type="slidenum">
              <a:rPr lang="en-US" smtClean="0"/>
              <a:t>‹#›</a:t>
            </a:fld>
            <a:endParaRPr lang="en-US"/>
          </a:p>
        </p:txBody>
      </p:sp>
    </p:spTree>
    <p:extLst>
      <p:ext uri="{BB962C8B-B14F-4D97-AF65-F5344CB8AC3E}">
        <p14:creationId xmlns:p14="http://schemas.microsoft.com/office/powerpoint/2010/main" val="33972269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0CD8A38-2165-4561-8F55-19C295F98BF0}" type="datetime1">
              <a:rPr lang="en-US" smtClean="0"/>
              <a:t>9/21/2022</a:t>
            </a:fld>
            <a:endParaRPr lang="en-US"/>
          </a:p>
        </p:txBody>
      </p:sp>
      <p:sp>
        <p:nvSpPr>
          <p:cNvPr id="4" name="Footer Placeholder 3"/>
          <p:cNvSpPr>
            <a:spLocks noGrp="1"/>
          </p:cNvSpPr>
          <p:nvPr>
            <p:ph type="ftr" sz="quarter" idx="11"/>
          </p:nvPr>
        </p:nvSpPr>
        <p:spPr/>
        <p:txBody>
          <a:bodyPr/>
          <a:lstStyle/>
          <a:p>
            <a:r>
              <a:rPr lang="en-US"/>
              <a:t>Presented by Janna McKay, Manager, Educational Debt Counseling and Financial Managment Program</a:t>
            </a:r>
          </a:p>
        </p:txBody>
      </p:sp>
      <p:sp>
        <p:nvSpPr>
          <p:cNvPr id="5" name="Slide Number Placeholder 4"/>
          <p:cNvSpPr>
            <a:spLocks noGrp="1"/>
          </p:cNvSpPr>
          <p:nvPr>
            <p:ph type="sldNum" sz="quarter" idx="12"/>
          </p:nvPr>
        </p:nvSpPr>
        <p:spPr/>
        <p:txBody>
          <a:bodyPr/>
          <a:lstStyle/>
          <a:p>
            <a:fld id="{6CB5DDB0-E8C3-40DD-8B92-91D3AACB4DC3}" type="slidenum">
              <a:rPr lang="en-US" smtClean="0"/>
              <a:t>‹#›</a:t>
            </a:fld>
            <a:endParaRPr lang="en-US"/>
          </a:p>
        </p:txBody>
      </p:sp>
    </p:spTree>
    <p:extLst>
      <p:ext uri="{BB962C8B-B14F-4D97-AF65-F5344CB8AC3E}">
        <p14:creationId xmlns:p14="http://schemas.microsoft.com/office/powerpoint/2010/main" val="31699556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43BAF7-6664-44B5-998A-0EF8D0C7649D}" type="datetime1">
              <a:rPr lang="en-US" smtClean="0"/>
              <a:t>9/21/2022</a:t>
            </a:fld>
            <a:endParaRPr lang="en-US"/>
          </a:p>
        </p:txBody>
      </p:sp>
      <p:sp>
        <p:nvSpPr>
          <p:cNvPr id="3" name="Footer Placeholder 2"/>
          <p:cNvSpPr>
            <a:spLocks noGrp="1"/>
          </p:cNvSpPr>
          <p:nvPr>
            <p:ph type="ftr" sz="quarter" idx="11"/>
          </p:nvPr>
        </p:nvSpPr>
        <p:spPr/>
        <p:txBody>
          <a:bodyPr/>
          <a:lstStyle/>
          <a:p>
            <a:r>
              <a:rPr lang="en-US"/>
              <a:t>Presented by Janna McKay, Manager, Educational Debt Counseling and Financial Managment Program</a:t>
            </a:r>
          </a:p>
        </p:txBody>
      </p:sp>
      <p:sp>
        <p:nvSpPr>
          <p:cNvPr id="4" name="Slide Number Placeholder 3"/>
          <p:cNvSpPr>
            <a:spLocks noGrp="1"/>
          </p:cNvSpPr>
          <p:nvPr>
            <p:ph type="sldNum" sz="quarter" idx="12"/>
          </p:nvPr>
        </p:nvSpPr>
        <p:spPr/>
        <p:txBody>
          <a:bodyPr/>
          <a:lstStyle/>
          <a:p>
            <a:fld id="{6CB5DDB0-E8C3-40DD-8B92-91D3AACB4DC3}" type="slidenum">
              <a:rPr lang="en-US" smtClean="0"/>
              <a:t>‹#›</a:t>
            </a:fld>
            <a:endParaRPr lang="en-US"/>
          </a:p>
        </p:txBody>
      </p:sp>
    </p:spTree>
    <p:extLst>
      <p:ext uri="{BB962C8B-B14F-4D97-AF65-F5344CB8AC3E}">
        <p14:creationId xmlns:p14="http://schemas.microsoft.com/office/powerpoint/2010/main" val="21812687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D76C531E-EF1B-4DB4-82AF-579BC579CC59}" type="datetime1">
              <a:rPr lang="en-US" smtClean="0"/>
              <a:t>9/21/2022</a:t>
            </a:fld>
            <a:endParaRPr lang="en-US"/>
          </a:p>
        </p:txBody>
      </p:sp>
      <p:sp>
        <p:nvSpPr>
          <p:cNvPr id="6" name="Footer Placeholder 5"/>
          <p:cNvSpPr>
            <a:spLocks noGrp="1"/>
          </p:cNvSpPr>
          <p:nvPr>
            <p:ph type="ftr" sz="quarter" idx="11"/>
          </p:nvPr>
        </p:nvSpPr>
        <p:spPr/>
        <p:txBody>
          <a:bodyPr/>
          <a:lstStyle/>
          <a:p>
            <a:r>
              <a:rPr lang="en-US"/>
              <a:t>Presented by Janna McKay, Manager, Educational Debt Counseling and Financial Managment Program</a:t>
            </a:r>
          </a:p>
        </p:txBody>
      </p:sp>
      <p:sp>
        <p:nvSpPr>
          <p:cNvPr id="7" name="Slide Number Placeholder 6"/>
          <p:cNvSpPr>
            <a:spLocks noGrp="1"/>
          </p:cNvSpPr>
          <p:nvPr>
            <p:ph type="sldNum" sz="quarter" idx="12"/>
          </p:nvPr>
        </p:nvSpPr>
        <p:spPr/>
        <p:txBody>
          <a:bodyPr/>
          <a:lstStyle/>
          <a:p>
            <a:fld id="{6CB5DDB0-E8C3-40DD-8B92-91D3AACB4DC3}" type="slidenum">
              <a:rPr lang="en-US" smtClean="0"/>
              <a:t>‹#›</a:t>
            </a:fld>
            <a:endParaRPr lang="en-US"/>
          </a:p>
        </p:txBody>
      </p:sp>
    </p:spTree>
    <p:extLst>
      <p:ext uri="{BB962C8B-B14F-4D97-AF65-F5344CB8AC3E}">
        <p14:creationId xmlns:p14="http://schemas.microsoft.com/office/powerpoint/2010/main" val="26677054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F19EB1F3-5C56-4FFA-A825-5E22BEE5A8F3}" type="datetime1">
              <a:rPr lang="en-US" smtClean="0"/>
              <a:t>9/21/2022</a:t>
            </a:fld>
            <a:endParaRPr lang="en-US"/>
          </a:p>
        </p:txBody>
      </p:sp>
      <p:sp>
        <p:nvSpPr>
          <p:cNvPr id="6" name="Footer Placeholder 5"/>
          <p:cNvSpPr>
            <a:spLocks noGrp="1"/>
          </p:cNvSpPr>
          <p:nvPr>
            <p:ph type="ftr" sz="quarter" idx="11"/>
          </p:nvPr>
        </p:nvSpPr>
        <p:spPr/>
        <p:txBody>
          <a:bodyPr/>
          <a:lstStyle/>
          <a:p>
            <a:r>
              <a:rPr lang="en-US"/>
              <a:t>Presented by Janna McKay, Manager, Educational Debt Counseling and Financial Managment Program</a:t>
            </a:r>
          </a:p>
        </p:txBody>
      </p:sp>
      <p:sp>
        <p:nvSpPr>
          <p:cNvPr id="7" name="Slide Number Placeholder 6"/>
          <p:cNvSpPr>
            <a:spLocks noGrp="1"/>
          </p:cNvSpPr>
          <p:nvPr>
            <p:ph type="sldNum" sz="quarter" idx="12"/>
          </p:nvPr>
        </p:nvSpPr>
        <p:spPr/>
        <p:txBody>
          <a:bodyPr/>
          <a:lstStyle/>
          <a:p>
            <a:fld id="{6CB5DDB0-E8C3-40DD-8B92-91D3AACB4DC3}" type="slidenum">
              <a:rPr lang="en-US" smtClean="0"/>
              <a:t>‹#›</a:t>
            </a:fld>
            <a:endParaRPr lang="en-US"/>
          </a:p>
        </p:txBody>
      </p:sp>
    </p:spTree>
    <p:extLst>
      <p:ext uri="{BB962C8B-B14F-4D97-AF65-F5344CB8AC3E}">
        <p14:creationId xmlns:p14="http://schemas.microsoft.com/office/powerpoint/2010/main" val="39869448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E60F65B-3F03-4CB7-AE02-BCA77638EBD4}" type="datetime1">
              <a:rPr lang="en-US" smtClean="0"/>
              <a:t>9/21/2022</a:t>
            </a:fld>
            <a:endParaRPr 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a:t>Presented by Janna McKay, Manager, Educational Debt Counseling and Financial Managment Program</a:t>
            </a:r>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6CB5DDB0-E8C3-40DD-8B92-91D3AACB4DC3}" type="slidenum">
              <a:rPr lang="en-US" smtClean="0"/>
              <a:t>‹#›</a:t>
            </a:fld>
            <a:endParaRPr lang="en-US"/>
          </a:p>
        </p:txBody>
      </p:sp>
    </p:spTree>
    <p:extLst>
      <p:ext uri="{BB962C8B-B14F-4D97-AF65-F5344CB8AC3E}">
        <p14:creationId xmlns:p14="http://schemas.microsoft.com/office/powerpoint/2010/main" val="20662709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hf sldNum="0" hd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hyperlink" Target="https://store.aamc.org/downloadable/download/sample/sample_id/468/"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students-residents.aamc.org/fee-assistance-program/fee-assistance-program-fap"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hyperlink" Target="http://www.annualcreditreport.com/" TargetMode="External"/><Relationship Id="rId4" Type="http://schemas.openxmlformats.org/officeDocument/2006/relationships/hyperlink" Target="https://students-residents.aamc.org/media/5131/download"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ohsu.edu/education/student-health-insurance-plan" TargetMode="External"/><Relationship Id="rId7" Type="http://schemas.openxmlformats.org/officeDocument/2006/relationships/hyperlink" Target="https://students-residents.aamc.org/financial-aid/financial-tips-premed-students" TargetMode="External"/><Relationship Id="rId2" Type="http://schemas.openxmlformats.org/officeDocument/2006/relationships/hyperlink" Target="https://www.internetessentials.com/" TargetMode="External"/><Relationship Id="rId1" Type="http://schemas.openxmlformats.org/officeDocument/2006/relationships/slideLayout" Target="../slideLayouts/slideLayout2.xml"/><Relationship Id="rId6" Type="http://schemas.openxmlformats.org/officeDocument/2006/relationships/hyperlink" Target="https://students-residents.aamc.org/financial-aid-resources/transitioning-medical-school-financial-tips" TargetMode="External"/><Relationship Id="rId5" Type="http://schemas.openxmlformats.org/officeDocument/2006/relationships/hyperlink" Target="https://oregonhunger.org/snap-for-students/" TargetMode="External"/><Relationship Id="rId4" Type="http://schemas.openxmlformats.org/officeDocument/2006/relationships/hyperlink" Target="https://www.oregon.gov/oha/hsd/ohp/pages/index.aspx"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students-residents.aamc.org/financial-aid-resources/aamc-financial-wellness-program"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hyperlink" Target="https://aamcfinancialwellness.com/index.cfm"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8" Type="http://schemas.openxmlformats.org/officeDocument/2006/relationships/hyperlink" Target="https://students-residents.aamc.org/financial-aid-resources/repayment-assistance-through-forgiveness-scholarships-or-service" TargetMode="External"/><Relationship Id="rId3" Type="http://schemas.openxmlformats.org/officeDocument/2006/relationships/hyperlink" Target="https://students-residents.aamc.org/financial-aid/managing-your-finances-during-medical-school" TargetMode="External"/><Relationship Id="rId7" Type="http://schemas.openxmlformats.org/officeDocument/2006/relationships/hyperlink" Target="https://www.ohsu.edu/education/financial-aid" TargetMode="External"/><Relationship Id="rId2" Type="http://schemas.openxmlformats.org/officeDocument/2006/relationships/hyperlink" Target="https://students-residents.aamc.org/premed-navigator/5-things-i-wish-i-knew-premed-about-how-pay-medical-school" TargetMode="External"/><Relationship Id="rId1" Type="http://schemas.openxmlformats.org/officeDocument/2006/relationships/slideLayout" Target="../slideLayouts/slideLayout2.xml"/><Relationship Id="rId6" Type="http://schemas.openxmlformats.org/officeDocument/2006/relationships/hyperlink" Target="https://www.ohsu.edu/oregon-office-of-rural-health/scholars-healthy-oregon-initiative-shoi" TargetMode="External"/><Relationship Id="rId11" Type="http://schemas.openxmlformats.org/officeDocument/2006/relationships/hyperlink" Target="https://students-residents.aamc.org/financial-aid-resources/public-service-loan-forgiveness-pslf" TargetMode="External"/><Relationship Id="rId5" Type="http://schemas.openxmlformats.org/officeDocument/2006/relationships/hyperlink" Target="https://www.ohsu.edu/oregon-office-of-rural-health/primary-care-loan-forgiveness-pclf" TargetMode="External"/><Relationship Id="rId10" Type="http://schemas.openxmlformats.org/officeDocument/2006/relationships/hyperlink" Target="https://students-residents.aamc.org/financial-aid-resources/indian-health-service-ihs-loan-repayment-and-scholarship-programs" TargetMode="External"/><Relationship Id="rId4" Type="http://schemas.openxmlformats.org/officeDocument/2006/relationships/hyperlink" Target="https://store.aamc.org/education-debt-manager-for-matriculating-and-graduating-medical-school-students.html" TargetMode="External"/><Relationship Id="rId9" Type="http://schemas.openxmlformats.org/officeDocument/2006/relationships/hyperlink" Target="https://students-residents.aamc.org/financial-aid-resources/nhsc-scholarship-and-loan-repayment-programs"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hyperlink" Target="https://www.ohsu.edu/education/educational-debt-counseling-and-financial-management" TargetMode="External"/><Relationship Id="rId4" Type="http://schemas.openxmlformats.org/officeDocument/2006/relationships/hyperlink" Target="mailto:mckayj@ohsu.edu"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ohsu.edu/education/tuition-and-fees" TargetMode="External"/><Relationship Id="rId7"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students-residents.aamc.org/financial-aid-resources/cost-interviewing-residency" TargetMode="External"/><Relationship Id="rId5" Type="http://schemas.openxmlformats.org/officeDocument/2006/relationships/hyperlink" Target="https://students-residents.aamc.org/financial-aid-resources/cost-applying-medical-residency" TargetMode="External"/><Relationship Id="rId4" Type="http://schemas.openxmlformats.org/officeDocument/2006/relationships/hyperlink" Target="https://www.ohsu.edu/education/financial-aid"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studentaid.gov/understand-aid/types/loans/plus" TargetMode="External"/><Relationship Id="rId2" Type="http://schemas.openxmlformats.org/officeDocument/2006/relationships/hyperlink" Target="https://studentaid.gov/understand-aid/types/loans/subsidized-unsubsidized"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hyperlink" Target="https://www.ohsu.edu/school-of-medicine/md-program/scholarships-medical-students" TargetMode="External"/><Relationship Id="rId7" Type="http://schemas.openxmlformats.org/officeDocument/2006/relationships/hyperlink" Target="https://pages.collegeboard.org/scholarship-search" TargetMode="External"/><Relationship Id="rId2" Type="http://schemas.openxmlformats.org/officeDocument/2006/relationships/hyperlink" Target="https://www.ohsu.edu/education/types-financial-aid" TargetMode="External"/><Relationship Id="rId1" Type="http://schemas.openxmlformats.org/officeDocument/2006/relationships/slideLayout" Target="../slideLayouts/slideLayout2.xml"/><Relationship Id="rId6" Type="http://schemas.openxmlformats.org/officeDocument/2006/relationships/hyperlink" Target="http://www.fastweb.com/" TargetMode="External"/><Relationship Id="rId5" Type="http://schemas.openxmlformats.org/officeDocument/2006/relationships/hyperlink" Target="https://theomef.org/scholarships" TargetMode="External"/><Relationship Id="rId4" Type="http://schemas.openxmlformats.org/officeDocument/2006/relationships/hyperlink" Target="https://app.oregonstudentaid.gov/"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ohsu.edu/area-health-education-centers/ahec-scholars" TargetMode="External"/><Relationship Id="rId2" Type="http://schemas.openxmlformats.org/officeDocument/2006/relationships/hyperlink" Target="https://nhsc.hrsa.gov/scholarships/eligibility-requirements" TargetMode="Externa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https://www.ohsu.edu/oregon-office-of-rural-health/primary-care-loan-forgiveness-pclf"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studentaid.gov/understand-aid/types/loans/subsidized-unsubsidized" TargetMode="External"/><Relationship Id="rId2" Type="http://schemas.openxmlformats.org/officeDocument/2006/relationships/hyperlink" Target="https://studentaid.gov/understand-aid/types/loans/interest-rates"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annualcreditreport.com/"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hyperlink" Target="https://students-residents.aamc.org/financial-aid-resources/medloans-organizer-and-calculator-mloc" TargetMode="External"/><Relationship Id="rId2" Type="http://schemas.openxmlformats.org/officeDocument/2006/relationships/hyperlink" Target="https://studentaid.gov/h/apply-for-aid/fafsa" TargetMode="Externa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https://studentaid.gov/manage-loans/repayment/plan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Image of Marquam Hill, looking west from Gibbs Street." title="Image of Marquam Hill."/>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0"/>
            <a:ext cx="9144000" cy="6858000"/>
          </a:xfrm>
          <a:prstGeom prst="rect">
            <a:avLst/>
          </a:prstGeom>
        </p:spPr>
      </p:pic>
      <p:pic>
        <p:nvPicPr>
          <p:cNvPr id="4" name="Picture 3" descr="OHSU four-colog master brand logo." title="OHSU master brand logo"/>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8305800" y="5638800"/>
            <a:ext cx="558601" cy="956721"/>
          </a:xfrm>
          <a:prstGeom prst="rect">
            <a:avLst/>
          </a:prstGeom>
        </p:spPr>
      </p:pic>
      <p:sp>
        <p:nvSpPr>
          <p:cNvPr id="6" name="Rectangle 2"/>
          <p:cNvSpPr>
            <a:spLocks noChangeArrowheads="1"/>
          </p:cNvSpPr>
          <p:nvPr/>
        </p:nvSpPr>
        <p:spPr bwMode="auto">
          <a:xfrm>
            <a:off x="-3124200" y="-990600"/>
            <a:ext cx="7313613" cy="609600"/>
          </a:xfrm>
          <a:prstGeom prst="rect">
            <a:avLst/>
          </a:prstGeom>
          <a:noFill/>
          <a:ln w="9525">
            <a:noFill/>
            <a:miter lim="800000"/>
            <a:headEnd/>
            <a:tailEnd/>
          </a:ln>
          <a:effectLst/>
        </p:spPr>
        <p:txBody>
          <a:bodyPr anchor="b"/>
          <a:lstStyle/>
          <a:p>
            <a:pPr eaLnBrk="0" hangingPunct="0"/>
            <a:r>
              <a:rPr lang="en-US" sz="4000" dirty="0">
                <a:solidFill>
                  <a:srgbClr val="0070C0"/>
                </a:solidFill>
                <a:latin typeface="Arial" panose="020B0604020202020204" pitchFamily="34" charset="0"/>
                <a:cs typeface="Arial" panose="020B0604020202020204" pitchFamily="34" charset="0"/>
              </a:rPr>
              <a:t>Financing Your Education</a:t>
            </a:r>
          </a:p>
        </p:txBody>
      </p:sp>
      <p:sp>
        <p:nvSpPr>
          <p:cNvPr id="2" name="Rectangle 1"/>
          <p:cNvSpPr/>
          <p:nvPr/>
        </p:nvSpPr>
        <p:spPr>
          <a:xfrm>
            <a:off x="1400432" y="838200"/>
            <a:ext cx="7772400" cy="1421928"/>
          </a:xfrm>
          <a:prstGeom prst="rect">
            <a:avLst/>
          </a:prstGeom>
        </p:spPr>
        <p:txBody>
          <a:bodyPr wrap="square">
            <a:spAutoFit/>
          </a:bodyPr>
          <a:lstStyle/>
          <a:p>
            <a:pPr algn="ctr">
              <a:lnSpc>
                <a:spcPct val="80000"/>
              </a:lnSpc>
            </a:pPr>
            <a:r>
              <a:rPr lang="en-US" sz="4000" b="1" dirty="0" smtClean="0">
                <a:latin typeface="Arial" panose="020B0604020202020204" pitchFamily="34" charset="0"/>
                <a:cs typeface="Arial" panose="020B0604020202020204" pitchFamily="34" charset="0"/>
              </a:rPr>
              <a:t>Preparing for Medical School:</a:t>
            </a:r>
          </a:p>
          <a:p>
            <a:pPr algn="ctr">
              <a:lnSpc>
                <a:spcPct val="80000"/>
              </a:lnSpc>
            </a:pPr>
            <a:endParaRPr lang="en-US" sz="2000" b="1" dirty="0" smtClean="0">
              <a:latin typeface="Arial" panose="020B0604020202020204" pitchFamily="34" charset="0"/>
              <a:cs typeface="Arial" panose="020B0604020202020204" pitchFamily="34" charset="0"/>
            </a:endParaRPr>
          </a:p>
          <a:p>
            <a:pPr algn="ctr">
              <a:lnSpc>
                <a:spcPct val="80000"/>
              </a:lnSpc>
            </a:pPr>
            <a:r>
              <a:rPr lang="en-US" sz="4800" b="1" dirty="0" smtClean="0">
                <a:latin typeface="Arial" panose="020B0604020202020204" pitchFamily="34" charset="0"/>
                <a:cs typeface="Arial" panose="020B0604020202020204" pitchFamily="34" charset="0"/>
              </a:rPr>
              <a:t> </a:t>
            </a:r>
            <a:r>
              <a:rPr lang="en-US" sz="3600" b="1" dirty="0" smtClean="0">
                <a:latin typeface="Arial" panose="020B0604020202020204" pitchFamily="34" charset="0"/>
                <a:cs typeface="Arial" panose="020B0604020202020204" pitchFamily="34" charset="0"/>
              </a:rPr>
              <a:t>How am I going to pay for this?</a:t>
            </a:r>
            <a:endParaRPr lang="en-US" sz="3600" dirty="0">
              <a:latin typeface="Arial" panose="020B0604020202020204" pitchFamily="34" charset="0"/>
              <a:cs typeface="Arial" panose="020B0604020202020204" pitchFamily="34" charset="0"/>
            </a:endParaRPr>
          </a:p>
        </p:txBody>
      </p:sp>
      <p:sp>
        <p:nvSpPr>
          <p:cNvPr id="5" name="Rectangle 4"/>
          <p:cNvSpPr/>
          <p:nvPr/>
        </p:nvSpPr>
        <p:spPr>
          <a:xfrm>
            <a:off x="38100" y="5547773"/>
            <a:ext cx="5029200" cy="1138773"/>
          </a:xfrm>
          <a:prstGeom prst="rect">
            <a:avLst/>
          </a:prstGeom>
        </p:spPr>
        <p:txBody>
          <a:bodyPr wrap="square">
            <a:spAutoFit/>
          </a:bodyPr>
          <a:lstStyle/>
          <a:p>
            <a:r>
              <a:rPr lang="en-US" sz="3200" b="1" dirty="0"/>
              <a:t>Janna McKay</a:t>
            </a:r>
          </a:p>
          <a:p>
            <a:r>
              <a:rPr lang="en-US" b="1" i="1" smtClean="0"/>
              <a:t>Director, </a:t>
            </a:r>
            <a:r>
              <a:rPr lang="en-US" b="1" i="1" dirty="0" smtClean="0"/>
              <a:t>OHSU Educational </a:t>
            </a:r>
            <a:r>
              <a:rPr lang="en-US" b="1" i="1" dirty="0"/>
              <a:t>Debt Counseling and Financial </a:t>
            </a:r>
            <a:r>
              <a:rPr lang="en-US" b="1" i="1" dirty="0" smtClean="0"/>
              <a:t>Management </a:t>
            </a:r>
            <a:r>
              <a:rPr lang="en-US" b="1" i="1" dirty="0"/>
              <a:t>Program</a:t>
            </a:r>
          </a:p>
        </p:txBody>
      </p:sp>
    </p:spTree>
    <p:extLst>
      <p:ext uri="{BB962C8B-B14F-4D97-AF65-F5344CB8AC3E}">
        <p14:creationId xmlns:p14="http://schemas.microsoft.com/office/powerpoint/2010/main" val="32145667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0306" y="457200"/>
            <a:ext cx="6347713" cy="838200"/>
          </a:xfrm>
        </p:spPr>
        <p:txBody>
          <a:bodyPr/>
          <a:lstStyle/>
          <a:p>
            <a:pPr algn="ctr"/>
            <a:r>
              <a:rPr lang="en-US" b="1" dirty="0" smtClean="0">
                <a:solidFill>
                  <a:srgbClr val="0070C0"/>
                </a:solidFill>
                <a:latin typeface="Arial" panose="020B0604020202020204" pitchFamily="34" charset="0"/>
                <a:cs typeface="Arial" panose="020B0604020202020204" pitchFamily="34" charset="0"/>
              </a:rPr>
              <a:t>Educational Debt Data</a:t>
            </a:r>
            <a:endParaRPr lang="en-US" dirty="0"/>
          </a:p>
        </p:txBody>
      </p:sp>
      <p:pic>
        <p:nvPicPr>
          <p:cNvPr id="5" name="Content Placeholder 4"/>
          <p:cNvPicPr>
            <a:picLocks noGrp="1" noChangeAspect="1"/>
          </p:cNvPicPr>
          <p:nvPr>
            <p:ph idx="1"/>
          </p:nvPr>
        </p:nvPicPr>
        <p:blipFill>
          <a:blip r:embed="rId2"/>
          <a:stretch>
            <a:fillRect/>
          </a:stretch>
        </p:blipFill>
        <p:spPr>
          <a:xfrm>
            <a:off x="381000" y="1295400"/>
            <a:ext cx="3254122" cy="4569619"/>
          </a:xfrm>
          <a:prstGeom prst="rect">
            <a:avLst/>
          </a:prstGeom>
        </p:spPr>
      </p:pic>
      <p:pic>
        <p:nvPicPr>
          <p:cNvPr id="6" name="Picture 5"/>
          <p:cNvPicPr>
            <a:picLocks noChangeAspect="1"/>
          </p:cNvPicPr>
          <p:nvPr/>
        </p:nvPicPr>
        <p:blipFill>
          <a:blip r:embed="rId3"/>
          <a:stretch>
            <a:fillRect/>
          </a:stretch>
        </p:blipFill>
        <p:spPr>
          <a:xfrm>
            <a:off x="3820607" y="1144946"/>
            <a:ext cx="3365304" cy="4720073"/>
          </a:xfrm>
          <a:prstGeom prst="rect">
            <a:avLst/>
          </a:prstGeom>
        </p:spPr>
      </p:pic>
      <p:sp>
        <p:nvSpPr>
          <p:cNvPr id="7" name="TextBox 6"/>
          <p:cNvSpPr txBox="1"/>
          <p:nvPr/>
        </p:nvSpPr>
        <p:spPr>
          <a:xfrm>
            <a:off x="304800" y="6095790"/>
            <a:ext cx="5715000" cy="584775"/>
          </a:xfrm>
          <a:prstGeom prst="rect">
            <a:avLst/>
          </a:prstGeom>
          <a:noFill/>
        </p:spPr>
        <p:txBody>
          <a:bodyPr wrap="square" rtlCol="0">
            <a:spAutoFit/>
          </a:bodyPr>
          <a:lstStyle/>
          <a:p>
            <a:pPr algn="ctr"/>
            <a:r>
              <a:rPr lang="en-US" sz="1600" b="1" dirty="0" smtClean="0">
                <a:hlinkClick r:id="rId4"/>
              </a:rPr>
              <a:t>AAMC Medical Student Education: Debt, Costs, and Loan Repayment Fact Card for the Class of 2021</a:t>
            </a:r>
            <a:endParaRPr lang="en-US" sz="1600" b="1" dirty="0"/>
          </a:p>
        </p:txBody>
      </p:sp>
    </p:spTree>
    <p:extLst>
      <p:ext uri="{BB962C8B-B14F-4D97-AF65-F5344CB8AC3E}">
        <p14:creationId xmlns:p14="http://schemas.microsoft.com/office/powerpoint/2010/main" val="34752599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219074" y="1295400"/>
            <a:ext cx="6944762" cy="5676901"/>
          </a:xfrm>
        </p:spPr>
        <p:txBody>
          <a:bodyPr>
            <a:noAutofit/>
          </a:bodyPr>
          <a:lstStyle/>
          <a:p>
            <a:r>
              <a:rPr lang="en-US" b="1" dirty="0"/>
              <a:t>Learn about the costs of applying to medical school </a:t>
            </a:r>
            <a:r>
              <a:rPr lang="en-US" b="1" dirty="0" smtClean="0"/>
              <a:t>and, if eligible, consider </a:t>
            </a:r>
            <a:r>
              <a:rPr lang="en-US" b="1" dirty="0" smtClean="0">
                <a:hlinkClick r:id="rId3"/>
              </a:rPr>
              <a:t>AAMC’s Fee Assistance Program</a:t>
            </a:r>
            <a:r>
              <a:rPr lang="en-US" b="1" dirty="0" smtClean="0"/>
              <a:t> to </a:t>
            </a:r>
            <a:r>
              <a:rPr lang="en-US" b="1" dirty="0"/>
              <a:t>help cover some of the application </a:t>
            </a:r>
            <a:r>
              <a:rPr lang="en-US" b="1" dirty="0" smtClean="0"/>
              <a:t>expenses.</a:t>
            </a:r>
            <a:endParaRPr lang="en-US" b="1" dirty="0"/>
          </a:p>
          <a:p>
            <a:endParaRPr lang="en-US" sz="800" b="1" dirty="0" smtClean="0"/>
          </a:p>
          <a:p>
            <a:r>
              <a:rPr lang="en-US" b="1" dirty="0" smtClean="0"/>
              <a:t>Learn </a:t>
            </a:r>
            <a:r>
              <a:rPr lang="en-US" b="1" dirty="0"/>
              <a:t>to budget and maintain a good credit </a:t>
            </a:r>
            <a:r>
              <a:rPr lang="en-US" b="1" dirty="0" smtClean="0"/>
              <a:t>score. “You can’t manage what you don’t know…”</a:t>
            </a:r>
          </a:p>
          <a:p>
            <a:pPr lvl="1"/>
            <a:r>
              <a:rPr lang="en-US" b="1" u="sng" dirty="0" smtClean="0">
                <a:hlinkClick r:id="rId4"/>
              </a:rPr>
              <a:t>AAMC Student Budget Worksheet</a:t>
            </a:r>
            <a:r>
              <a:rPr lang="en-US" b="1" dirty="0" smtClean="0"/>
              <a:t>: </a:t>
            </a:r>
            <a:r>
              <a:rPr lang="en-US" dirty="0"/>
              <a:t>Developed by AAMC, this monthly budget worksheet is an interactive PDF that you can save to your computer</a:t>
            </a:r>
            <a:r>
              <a:rPr lang="en-US" dirty="0" smtClean="0"/>
              <a:t>.</a:t>
            </a:r>
          </a:p>
          <a:p>
            <a:pPr lvl="1"/>
            <a:r>
              <a:rPr lang="en-US" b="1" dirty="0" smtClean="0">
                <a:hlinkClick r:id="rId5"/>
              </a:rPr>
              <a:t>www.AnnualCreditReport.com</a:t>
            </a:r>
            <a:r>
              <a:rPr lang="en-US" dirty="0" smtClean="0"/>
              <a:t>: Request one free credit report from each credit reporting agency annually: Experian, Equifax, TransUnion.</a:t>
            </a:r>
          </a:p>
          <a:p>
            <a:pPr lvl="1"/>
            <a:endParaRPr lang="en-US" sz="800" b="1" dirty="0" smtClean="0"/>
          </a:p>
          <a:p>
            <a:pPr lvl="0"/>
            <a:r>
              <a:rPr lang="en-US" b="1" dirty="0" smtClean="0"/>
              <a:t>Reduce or eliminate monthly financial obligations before starting school.</a:t>
            </a:r>
          </a:p>
          <a:p>
            <a:pPr lvl="1"/>
            <a:r>
              <a:rPr lang="en-US" b="1" dirty="0" smtClean="0"/>
              <a:t>Credit card debt</a:t>
            </a:r>
          </a:p>
          <a:p>
            <a:pPr lvl="1"/>
            <a:r>
              <a:rPr lang="en-US" b="1" dirty="0" smtClean="0"/>
              <a:t>Car payments</a:t>
            </a:r>
          </a:p>
          <a:p>
            <a:pPr marL="457200" lvl="1" indent="0">
              <a:buNone/>
            </a:pPr>
            <a:endParaRPr lang="en-US" sz="800" b="1" dirty="0" smtClean="0"/>
          </a:p>
        </p:txBody>
      </p:sp>
      <p:sp>
        <p:nvSpPr>
          <p:cNvPr id="6" name="Rectangle 2"/>
          <p:cNvSpPr>
            <a:spLocks noChangeArrowheads="1"/>
          </p:cNvSpPr>
          <p:nvPr/>
        </p:nvSpPr>
        <p:spPr bwMode="auto">
          <a:xfrm>
            <a:off x="219074" y="381000"/>
            <a:ext cx="7172325" cy="762000"/>
          </a:xfrm>
          <a:prstGeom prst="rect">
            <a:avLst/>
          </a:prstGeom>
          <a:noFill/>
          <a:ln w="9525">
            <a:noFill/>
            <a:miter lim="800000"/>
            <a:headEnd/>
            <a:tailEnd/>
          </a:ln>
          <a:effectLst/>
        </p:spPr>
        <p:txBody>
          <a:bodyPr anchor="b"/>
          <a:lstStyle/>
          <a:p>
            <a:pPr algn="ctr" eaLnBrk="0" hangingPunct="0"/>
            <a:r>
              <a:rPr lang="en-US" sz="3600" b="1" dirty="0">
                <a:solidFill>
                  <a:srgbClr val="0070C0"/>
                </a:solidFill>
              </a:rPr>
              <a:t>Financial Tips &amp; Tricks</a:t>
            </a:r>
            <a:endParaRPr lang="en-US" sz="3600" b="1" dirty="0">
              <a:solidFill>
                <a:srgbClr val="0070C0"/>
              </a:solidFill>
              <a:latin typeface="Arial" panose="020B0604020202020204" pitchFamily="34" charset="0"/>
              <a:cs typeface="Arial" panose="020B0604020202020204" pitchFamily="34" charset="0"/>
            </a:endParaRPr>
          </a:p>
        </p:txBody>
      </p:sp>
      <p:pic>
        <p:nvPicPr>
          <p:cNvPr id="7" name="Picture 6" descr="OHSU four-colog master brand logo." title="OHSU master brand logo"/>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8305800" y="5638800"/>
            <a:ext cx="558601" cy="956721"/>
          </a:xfrm>
          <a:prstGeom prst="rect">
            <a:avLst/>
          </a:prstGeom>
        </p:spPr>
      </p:pic>
    </p:spTree>
    <p:extLst>
      <p:ext uri="{BB962C8B-B14F-4D97-AF65-F5344CB8AC3E}">
        <p14:creationId xmlns:p14="http://schemas.microsoft.com/office/powerpoint/2010/main" val="10814334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7086599" cy="762000"/>
          </a:xfrm>
        </p:spPr>
        <p:txBody>
          <a:bodyPr>
            <a:normAutofit/>
          </a:bodyPr>
          <a:lstStyle/>
          <a:p>
            <a:pPr algn="ctr"/>
            <a:r>
              <a:rPr lang="en-US" b="1" dirty="0" smtClean="0">
                <a:solidFill>
                  <a:srgbClr val="0070C0"/>
                </a:solidFill>
              </a:rPr>
              <a:t>Financial Tips &amp; Tricks</a:t>
            </a:r>
            <a:endParaRPr lang="en-US" dirty="0"/>
          </a:p>
        </p:txBody>
      </p:sp>
      <p:sp>
        <p:nvSpPr>
          <p:cNvPr id="3" name="Content Placeholder 2"/>
          <p:cNvSpPr>
            <a:spLocks noGrp="1"/>
          </p:cNvSpPr>
          <p:nvPr>
            <p:ph idx="1"/>
          </p:nvPr>
        </p:nvSpPr>
        <p:spPr>
          <a:xfrm>
            <a:off x="228601" y="1219200"/>
            <a:ext cx="7086598" cy="5257800"/>
          </a:xfrm>
        </p:spPr>
        <p:txBody>
          <a:bodyPr>
            <a:normAutofit fontScale="92500" lnSpcReduction="20000"/>
          </a:bodyPr>
          <a:lstStyle/>
          <a:p>
            <a:pPr marL="0" indent="0">
              <a:buNone/>
            </a:pPr>
            <a:endParaRPr lang="en-US" sz="900" b="1" dirty="0" smtClean="0"/>
          </a:p>
          <a:p>
            <a:pPr lvl="0"/>
            <a:r>
              <a:rPr lang="en-US" b="1" dirty="0"/>
              <a:t>Utilize all resources</a:t>
            </a:r>
          </a:p>
          <a:p>
            <a:pPr lvl="1"/>
            <a:r>
              <a:rPr lang="en-US" b="1" dirty="0"/>
              <a:t>OHSU Food Resource Center</a:t>
            </a:r>
          </a:p>
          <a:p>
            <a:pPr lvl="1"/>
            <a:r>
              <a:rPr lang="en-US" b="1" dirty="0">
                <a:hlinkClick r:id="rId2"/>
              </a:rPr>
              <a:t>Comcast Internet Essentials</a:t>
            </a:r>
            <a:endParaRPr lang="en-US" b="1" dirty="0"/>
          </a:p>
          <a:p>
            <a:pPr lvl="1"/>
            <a:r>
              <a:rPr lang="en-US" b="1" dirty="0">
                <a:hlinkClick r:id="rId3"/>
              </a:rPr>
              <a:t>Student Health Insurance Plan </a:t>
            </a:r>
            <a:r>
              <a:rPr lang="en-US" b="1" dirty="0"/>
              <a:t>vs. </a:t>
            </a:r>
            <a:r>
              <a:rPr lang="en-US" b="1" dirty="0">
                <a:hlinkClick r:id="rId4"/>
              </a:rPr>
              <a:t>Oregon Health Plan</a:t>
            </a:r>
            <a:endParaRPr lang="en-US" b="1" dirty="0"/>
          </a:p>
          <a:p>
            <a:pPr lvl="1"/>
            <a:r>
              <a:rPr lang="en-US" b="1" dirty="0">
                <a:hlinkClick r:id="rId5"/>
              </a:rPr>
              <a:t>Expanded SNAP Benefits for Students</a:t>
            </a:r>
            <a:r>
              <a:rPr lang="en-US" b="1" dirty="0"/>
              <a:t>: Currently available to students with a $0 EFC (from FAFSA) or those eligible for a work-study position.</a:t>
            </a:r>
          </a:p>
          <a:p>
            <a:endParaRPr lang="en-US" sz="900" b="1" dirty="0" smtClean="0"/>
          </a:p>
          <a:p>
            <a:r>
              <a:rPr lang="en-US" b="1" dirty="0" smtClean="0"/>
              <a:t>Scholarships, scholarships, scholarships!</a:t>
            </a:r>
          </a:p>
          <a:p>
            <a:endParaRPr lang="en-US" b="1" dirty="0" smtClean="0"/>
          </a:p>
          <a:p>
            <a:r>
              <a:rPr lang="en-US" b="1" dirty="0" smtClean="0"/>
              <a:t>As long as you are enrolled at least half-time, all federal student loans you currently have will be eligible for an in-school deferment.</a:t>
            </a:r>
          </a:p>
          <a:p>
            <a:endParaRPr lang="en-US" sz="900" b="1" dirty="0" smtClean="0"/>
          </a:p>
          <a:p>
            <a:r>
              <a:rPr lang="en-US" b="1" dirty="0" smtClean="0">
                <a:hlinkClick r:id="rId6"/>
              </a:rPr>
              <a:t>AAMC Article: Transitioning to Medical School: Financial Tips</a:t>
            </a:r>
            <a:endParaRPr lang="en-US" b="1" dirty="0" smtClean="0"/>
          </a:p>
          <a:p>
            <a:endParaRPr lang="en-US" sz="800" b="1" dirty="0" smtClean="0"/>
          </a:p>
          <a:p>
            <a:r>
              <a:rPr lang="en-US" b="1" dirty="0">
                <a:hlinkClick r:id="rId7"/>
              </a:rPr>
              <a:t>AAMC Article: Financial Tips for Premed Students</a:t>
            </a:r>
            <a:endParaRPr lang="en-US" b="1" dirty="0"/>
          </a:p>
          <a:p>
            <a:endParaRPr lang="en-US" b="1" dirty="0"/>
          </a:p>
        </p:txBody>
      </p:sp>
    </p:spTree>
    <p:extLst>
      <p:ext uri="{BB962C8B-B14F-4D97-AF65-F5344CB8AC3E}">
        <p14:creationId xmlns:p14="http://schemas.microsoft.com/office/powerpoint/2010/main" val="25112611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228599" y="1028699"/>
            <a:ext cx="7162800" cy="4610101"/>
          </a:xfrm>
        </p:spPr>
        <p:txBody>
          <a:bodyPr>
            <a:noAutofit/>
          </a:bodyPr>
          <a:lstStyle/>
          <a:p>
            <a:pPr marL="0" indent="0">
              <a:buNone/>
            </a:pPr>
            <a:endParaRPr lang="en-US" b="1" u="sng" dirty="0" smtClean="0">
              <a:hlinkClick r:id="rId3"/>
            </a:endParaRPr>
          </a:p>
          <a:p>
            <a:pPr marL="0" indent="0">
              <a:buNone/>
            </a:pPr>
            <a:r>
              <a:rPr lang="en-US" b="1" u="sng" dirty="0" smtClean="0">
                <a:hlinkClick r:id="rId3"/>
              </a:rPr>
              <a:t>AAMC </a:t>
            </a:r>
            <a:r>
              <a:rPr lang="en-US" b="1" u="sng" dirty="0">
                <a:hlinkClick r:id="rId3"/>
              </a:rPr>
              <a:t>Financial Wellness </a:t>
            </a:r>
            <a:r>
              <a:rPr lang="en-US" b="1" u="sng" dirty="0" smtClean="0">
                <a:hlinkClick r:id="rId3"/>
              </a:rPr>
              <a:t>Program</a:t>
            </a:r>
            <a:r>
              <a:rPr lang="en-US" b="1" dirty="0" smtClean="0"/>
              <a:t> </a:t>
            </a:r>
            <a:r>
              <a:rPr lang="en-US" dirty="0" smtClean="0"/>
              <a:t>is </a:t>
            </a:r>
            <a:r>
              <a:rPr lang="en-US" dirty="0"/>
              <a:t>a free, </a:t>
            </a:r>
            <a:r>
              <a:rPr lang="en-US" dirty="0" smtClean="0"/>
              <a:t>online self-paced </a:t>
            </a:r>
            <a:r>
              <a:rPr lang="en-US" dirty="0"/>
              <a:t>resource that provides information about a variety of financial topics to students, residents, and practicing physicians. </a:t>
            </a:r>
            <a:r>
              <a:rPr lang="en-US" dirty="0" smtClean="0"/>
              <a:t>This </a:t>
            </a:r>
            <a:r>
              <a:rPr lang="en-US" dirty="0"/>
              <a:t>program offers different learning opportunities including courses on</a:t>
            </a:r>
            <a:r>
              <a:rPr lang="en-US" dirty="0" smtClean="0"/>
              <a:t>:</a:t>
            </a:r>
            <a:endParaRPr lang="en-US" dirty="0"/>
          </a:p>
          <a:p>
            <a:pPr marL="457200" lvl="1" indent="0">
              <a:buNone/>
            </a:pPr>
            <a:r>
              <a:rPr lang="en-US" dirty="0" smtClean="0"/>
              <a:t>	Budget Basics				Understanding Insurance</a:t>
            </a:r>
          </a:p>
          <a:p>
            <a:pPr marL="457200" lvl="1" indent="0">
              <a:buNone/>
            </a:pPr>
            <a:r>
              <a:rPr lang="en-US" dirty="0"/>
              <a:t>	</a:t>
            </a:r>
            <a:r>
              <a:rPr lang="en-US" dirty="0" smtClean="0"/>
              <a:t>Buying </a:t>
            </a:r>
            <a:r>
              <a:rPr lang="en-US" dirty="0"/>
              <a:t>a </a:t>
            </a:r>
            <a:r>
              <a:rPr lang="en-US" dirty="0" smtClean="0"/>
              <a:t>Car				Financial </a:t>
            </a:r>
            <a:r>
              <a:rPr lang="en-US" dirty="0"/>
              <a:t>Basics</a:t>
            </a:r>
          </a:p>
          <a:p>
            <a:pPr marL="457200" lvl="1" indent="0">
              <a:buNone/>
            </a:pPr>
            <a:r>
              <a:rPr lang="en-US" dirty="0" smtClean="0"/>
              <a:t>	Financial Planning			Financial </a:t>
            </a:r>
            <a:r>
              <a:rPr lang="en-US" dirty="0"/>
              <a:t>Trouble</a:t>
            </a:r>
          </a:p>
          <a:p>
            <a:pPr marL="457200" lvl="1" indent="0">
              <a:buNone/>
            </a:pPr>
            <a:r>
              <a:rPr lang="en-US" dirty="0" smtClean="0"/>
              <a:t>	Having </a:t>
            </a:r>
            <a:r>
              <a:rPr lang="en-US" dirty="0"/>
              <a:t>a </a:t>
            </a:r>
            <a:r>
              <a:rPr lang="en-US" dirty="0" smtClean="0"/>
              <a:t>Baby				Identity Theft</a:t>
            </a:r>
          </a:p>
          <a:p>
            <a:pPr marL="457200" lvl="1" indent="0">
              <a:buNone/>
            </a:pPr>
            <a:r>
              <a:rPr lang="en-US" dirty="0"/>
              <a:t>	</a:t>
            </a:r>
            <a:r>
              <a:rPr lang="en-US" dirty="0" smtClean="0"/>
              <a:t>Managing Credit			Saving </a:t>
            </a:r>
            <a:r>
              <a:rPr lang="en-US" dirty="0"/>
              <a:t>and Investing</a:t>
            </a:r>
          </a:p>
          <a:p>
            <a:pPr marL="457200" lvl="1" indent="0">
              <a:buNone/>
            </a:pPr>
            <a:r>
              <a:rPr lang="en-US" dirty="0" smtClean="0"/>
              <a:t>	</a:t>
            </a:r>
            <a:endParaRPr lang="en-US" dirty="0"/>
          </a:p>
          <a:p>
            <a:pPr marL="0" lvl="0" indent="0">
              <a:buNone/>
            </a:pPr>
            <a:endParaRPr lang="en-US" b="1" dirty="0" smtClean="0"/>
          </a:p>
        </p:txBody>
      </p:sp>
      <p:sp>
        <p:nvSpPr>
          <p:cNvPr id="6" name="Rectangle 2"/>
          <p:cNvSpPr>
            <a:spLocks noChangeArrowheads="1"/>
          </p:cNvSpPr>
          <p:nvPr/>
        </p:nvSpPr>
        <p:spPr bwMode="auto">
          <a:xfrm>
            <a:off x="219074" y="0"/>
            <a:ext cx="7172325" cy="990600"/>
          </a:xfrm>
          <a:prstGeom prst="rect">
            <a:avLst/>
          </a:prstGeom>
          <a:noFill/>
          <a:ln w="9525">
            <a:noFill/>
            <a:miter lim="800000"/>
            <a:headEnd/>
            <a:tailEnd/>
          </a:ln>
          <a:effectLst/>
        </p:spPr>
        <p:txBody>
          <a:bodyPr anchor="b"/>
          <a:lstStyle/>
          <a:p>
            <a:pPr eaLnBrk="0" hangingPunct="0"/>
            <a:r>
              <a:rPr lang="en-US" sz="3200" b="1" dirty="0" smtClean="0">
                <a:solidFill>
                  <a:srgbClr val="0070C0"/>
                </a:solidFill>
                <a:latin typeface="Arial" panose="020B0604020202020204" pitchFamily="34" charset="0"/>
                <a:cs typeface="Arial" panose="020B0604020202020204" pitchFamily="34" charset="0"/>
              </a:rPr>
              <a:t>AAMC Financial Wellness Program</a:t>
            </a:r>
            <a:endParaRPr lang="en-US" sz="3200" b="1" dirty="0">
              <a:solidFill>
                <a:srgbClr val="0070C0"/>
              </a:solidFill>
              <a:latin typeface="Arial" panose="020B0604020202020204" pitchFamily="34" charset="0"/>
              <a:cs typeface="Arial" panose="020B0604020202020204" pitchFamily="34" charset="0"/>
            </a:endParaRPr>
          </a:p>
        </p:txBody>
      </p:sp>
      <p:pic>
        <p:nvPicPr>
          <p:cNvPr id="7" name="Picture 6" descr="OHSU four-colog master brand logo." title="OHSU master brand logo"/>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8305800" y="5638800"/>
            <a:ext cx="558601" cy="956721"/>
          </a:xfrm>
          <a:prstGeom prst="rect">
            <a:avLst/>
          </a:prstGeom>
        </p:spPr>
      </p:pic>
    </p:spTree>
    <p:extLst>
      <p:ext uri="{BB962C8B-B14F-4D97-AF65-F5344CB8AC3E}">
        <p14:creationId xmlns:p14="http://schemas.microsoft.com/office/powerpoint/2010/main" val="28586120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228599" y="1219200"/>
            <a:ext cx="7162800" cy="4610101"/>
          </a:xfrm>
        </p:spPr>
        <p:txBody>
          <a:bodyPr>
            <a:noAutofit/>
          </a:bodyPr>
          <a:lstStyle/>
          <a:p>
            <a:pPr marL="0" indent="0">
              <a:buNone/>
            </a:pPr>
            <a:r>
              <a:rPr lang="en-US" b="1" dirty="0"/>
              <a:t>To set up your account, you will:</a:t>
            </a:r>
            <a:endParaRPr lang="en-US" dirty="0"/>
          </a:p>
          <a:p>
            <a:endParaRPr lang="en-US" dirty="0"/>
          </a:p>
          <a:p>
            <a:pPr lvl="1"/>
            <a:r>
              <a:rPr lang="en-US" dirty="0"/>
              <a:t>Visit </a:t>
            </a:r>
            <a:r>
              <a:rPr lang="en-US" u="sng" dirty="0">
                <a:hlinkClick r:id="rId3"/>
              </a:rPr>
              <a:t>https://aamcfinancialwellness.com/index.cfm</a:t>
            </a:r>
            <a:r>
              <a:rPr lang="en-US" dirty="0"/>
              <a:t>. </a:t>
            </a:r>
          </a:p>
          <a:p>
            <a:pPr marL="0" indent="0">
              <a:buNone/>
            </a:pPr>
            <a:r>
              <a:rPr lang="en-US" dirty="0"/>
              <a:t> </a:t>
            </a:r>
          </a:p>
          <a:p>
            <a:pPr lvl="1"/>
            <a:r>
              <a:rPr lang="en-US" dirty="0"/>
              <a:t>Under “Need to Register?”, </a:t>
            </a:r>
            <a:r>
              <a:rPr lang="en-US" dirty="0" smtClean="0"/>
              <a:t>select your role </a:t>
            </a:r>
            <a:r>
              <a:rPr lang="en-US" dirty="0"/>
              <a:t>(if you are a non-medical student</a:t>
            </a:r>
            <a:r>
              <a:rPr lang="en-US" dirty="0" smtClean="0"/>
              <a:t>, </a:t>
            </a:r>
            <a:r>
              <a:rPr lang="en-US" dirty="0"/>
              <a:t>pre-med</a:t>
            </a:r>
            <a:r>
              <a:rPr lang="en-US" dirty="0" smtClean="0"/>
              <a:t>, </a:t>
            </a:r>
            <a:r>
              <a:rPr lang="en-US" dirty="0"/>
              <a:t>etc.). </a:t>
            </a:r>
            <a:r>
              <a:rPr lang="en-US" i="1" dirty="0"/>
              <a:t>If you are a non-medical student, your role will be “Other”.</a:t>
            </a:r>
            <a:endParaRPr lang="en-US" dirty="0"/>
          </a:p>
          <a:p>
            <a:endParaRPr lang="en-US" dirty="0"/>
          </a:p>
          <a:p>
            <a:pPr lvl="1"/>
            <a:r>
              <a:rPr lang="en-US" dirty="0"/>
              <a:t>Complete the registration form.</a:t>
            </a:r>
          </a:p>
          <a:p>
            <a:pPr lvl="1"/>
            <a:endParaRPr lang="en-US" dirty="0"/>
          </a:p>
          <a:p>
            <a:pPr marL="0" lvl="0" indent="0">
              <a:buNone/>
            </a:pPr>
            <a:endParaRPr lang="en-US" b="1" dirty="0" smtClean="0"/>
          </a:p>
        </p:txBody>
      </p:sp>
      <p:sp>
        <p:nvSpPr>
          <p:cNvPr id="6" name="Rectangle 2"/>
          <p:cNvSpPr>
            <a:spLocks noChangeArrowheads="1"/>
          </p:cNvSpPr>
          <p:nvPr/>
        </p:nvSpPr>
        <p:spPr bwMode="auto">
          <a:xfrm>
            <a:off x="219074" y="0"/>
            <a:ext cx="7172325" cy="990600"/>
          </a:xfrm>
          <a:prstGeom prst="rect">
            <a:avLst/>
          </a:prstGeom>
          <a:noFill/>
          <a:ln w="9525">
            <a:noFill/>
            <a:miter lim="800000"/>
            <a:headEnd/>
            <a:tailEnd/>
          </a:ln>
          <a:effectLst/>
        </p:spPr>
        <p:txBody>
          <a:bodyPr anchor="b"/>
          <a:lstStyle/>
          <a:p>
            <a:pPr eaLnBrk="0" hangingPunct="0"/>
            <a:r>
              <a:rPr lang="en-US" sz="3200" b="1" dirty="0" smtClean="0">
                <a:solidFill>
                  <a:srgbClr val="0070C0"/>
                </a:solidFill>
                <a:latin typeface="Arial" panose="020B0604020202020204" pitchFamily="34" charset="0"/>
                <a:cs typeface="Arial" panose="020B0604020202020204" pitchFamily="34" charset="0"/>
              </a:rPr>
              <a:t>AAMC Financial Wellness Program</a:t>
            </a:r>
            <a:endParaRPr lang="en-US" sz="3200" b="1" dirty="0">
              <a:solidFill>
                <a:srgbClr val="0070C0"/>
              </a:solidFill>
              <a:latin typeface="Arial" panose="020B0604020202020204" pitchFamily="34" charset="0"/>
              <a:cs typeface="Arial" panose="020B0604020202020204" pitchFamily="34" charset="0"/>
            </a:endParaRPr>
          </a:p>
        </p:txBody>
      </p:sp>
      <p:pic>
        <p:nvPicPr>
          <p:cNvPr id="7" name="Picture 6" descr="OHSU four-colog master brand logo." title="OHSU master brand logo"/>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8305800" y="5638800"/>
            <a:ext cx="558601" cy="956721"/>
          </a:xfrm>
          <a:prstGeom prst="rect">
            <a:avLst/>
          </a:prstGeom>
        </p:spPr>
      </p:pic>
    </p:spTree>
    <p:extLst>
      <p:ext uri="{BB962C8B-B14F-4D97-AF65-F5344CB8AC3E}">
        <p14:creationId xmlns:p14="http://schemas.microsoft.com/office/powerpoint/2010/main" val="8380088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81000"/>
            <a:ext cx="7086599" cy="609600"/>
          </a:xfrm>
        </p:spPr>
        <p:txBody>
          <a:bodyPr>
            <a:normAutofit fontScale="90000"/>
          </a:bodyPr>
          <a:lstStyle/>
          <a:p>
            <a:pPr algn="ctr"/>
            <a:r>
              <a:rPr lang="en-US" b="1" dirty="0" smtClean="0">
                <a:solidFill>
                  <a:srgbClr val="0070C0"/>
                </a:solidFill>
                <a:latin typeface="Arial" panose="020B0604020202020204" pitchFamily="34" charset="0"/>
                <a:cs typeface="Arial" panose="020B0604020202020204" pitchFamily="34" charset="0"/>
              </a:rPr>
              <a:t>Resources</a:t>
            </a:r>
            <a:r>
              <a:rPr lang="en-US" b="1" dirty="0">
                <a:solidFill>
                  <a:srgbClr val="0070C0"/>
                </a:solidFill>
                <a:latin typeface="Arial" panose="020B0604020202020204" pitchFamily="34" charset="0"/>
                <a:cs typeface="Arial" panose="020B0604020202020204" pitchFamily="34" charset="0"/>
              </a:rPr>
              <a:t/>
            </a:r>
            <a:br>
              <a:rPr lang="en-US" b="1" dirty="0">
                <a:solidFill>
                  <a:srgbClr val="0070C0"/>
                </a:solidFill>
                <a:latin typeface="Arial" panose="020B0604020202020204" pitchFamily="34" charset="0"/>
                <a:cs typeface="Arial" panose="020B0604020202020204" pitchFamily="34" charset="0"/>
              </a:rPr>
            </a:br>
            <a:endParaRPr lang="en-US" dirty="0"/>
          </a:p>
        </p:txBody>
      </p:sp>
      <p:sp>
        <p:nvSpPr>
          <p:cNvPr id="3" name="Content Placeholder 2"/>
          <p:cNvSpPr>
            <a:spLocks noGrp="1"/>
          </p:cNvSpPr>
          <p:nvPr>
            <p:ph idx="1"/>
          </p:nvPr>
        </p:nvSpPr>
        <p:spPr>
          <a:xfrm>
            <a:off x="152400" y="1219200"/>
            <a:ext cx="7620000" cy="4822163"/>
          </a:xfrm>
        </p:spPr>
        <p:txBody>
          <a:bodyPr>
            <a:normAutofit lnSpcReduction="10000"/>
          </a:bodyPr>
          <a:lstStyle/>
          <a:p>
            <a:r>
              <a:rPr lang="en-US" dirty="0" smtClean="0"/>
              <a:t>AAMC Article: </a:t>
            </a:r>
            <a:r>
              <a:rPr lang="en-US" dirty="0" smtClean="0">
                <a:hlinkClick r:id="rId2"/>
              </a:rPr>
              <a:t>“5 Things I Wish I knew as a Premed…”</a:t>
            </a:r>
            <a:endParaRPr lang="en-US" dirty="0" smtClean="0"/>
          </a:p>
          <a:p>
            <a:r>
              <a:rPr lang="en-US" dirty="0" smtClean="0"/>
              <a:t>AAMC Article: </a:t>
            </a:r>
            <a:r>
              <a:rPr lang="en-US" dirty="0" smtClean="0">
                <a:hlinkClick r:id="rId3"/>
              </a:rPr>
              <a:t>“Managing Your Finances During Medical School”</a:t>
            </a:r>
            <a:endParaRPr lang="en-US" dirty="0" smtClean="0"/>
          </a:p>
          <a:p>
            <a:r>
              <a:rPr lang="en-US" dirty="0" smtClean="0"/>
              <a:t>AAMC: </a:t>
            </a:r>
            <a:r>
              <a:rPr lang="en-US" dirty="0" smtClean="0">
                <a:hlinkClick r:id="rId4"/>
              </a:rPr>
              <a:t>Education Debt Manager for Matriculating and Graduating Medical School Students</a:t>
            </a:r>
            <a:endParaRPr lang="en-US" dirty="0" smtClean="0"/>
          </a:p>
          <a:p>
            <a:r>
              <a:rPr lang="en-US" dirty="0" smtClean="0"/>
              <a:t>Oregon Office of Rural Health: </a:t>
            </a:r>
            <a:r>
              <a:rPr lang="en-US" dirty="0" smtClean="0">
                <a:hlinkClick r:id="rId5"/>
              </a:rPr>
              <a:t>Primary Care Loan Forgiveness (PCLF)</a:t>
            </a:r>
            <a:endParaRPr lang="en-US" dirty="0" smtClean="0"/>
          </a:p>
          <a:p>
            <a:r>
              <a:rPr lang="en-US" dirty="0" smtClean="0"/>
              <a:t>Oregon Office of Rural Health: </a:t>
            </a:r>
            <a:r>
              <a:rPr lang="en-US" dirty="0" smtClean="0">
                <a:hlinkClick r:id="rId6"/>
              </a:rPr>
              <a:t>Scholars for a Healthy Oregon Initiative (SHOI)</a:t>
            </a:r>
            <a:endParaRPr lang="en-US" dirty="0" smtClean="0"/>
          </a:p>
          <a:p>
            <a:r>
              <a:rPr lang="en-US" dirty="0" smtClean="0"/>
              <a:t>OHSU’s </a:t>
            </a:r>
            <a:r>
              <a:rPr lang="en-US" dirty="0" smtClean="0">
                <a:hlinkClick r:id="rId7"/>
              </a:rPr>
              <a:t>Financial Aid Website</a:t>
            </a:r>
            <a:endParaRPr lang="en-US" dirty="0" smtClean="0"/>
          </a:p>
          <a:p>
            <a:r>
              <a:rPr lang="en-US" dirty="0" smtClean="0"/>
              <a:t>AAMC: </a:t>
            </a:r>
            <a:r>
              <a:rPr lang="en-US" dirty="0" smtClean="0">
                <a:hlinkClick r:id="rId8"/>
              </a:rPr>
              <a:t>Repayment Assistance Through Forgiveness, Scholarships, or Service</a:t>
            </a:r>
            <a:endParaRPr lang="en-US" dirty="0" smtClean="0"/>
          </a:p>
          <a:p>
            <a:r>
              <a:rPr lang="en-US" dirty="0"/>
              <a:t>AAMC: </a:t>
            </a:r>
            <a:r>
              <a:rPr lang="en-US" dirty="0">
                <a:hlinkClick r:id="rId9"/>
              </a:rPr>
              <a:t>NHSC: Scholarship and Loan Repayment Programs</a:t>
            </a:r>
            <a:endParaRPr lang="en-US" dirty="0"/>
          </a:p>
          <a:p>
            <a:r>
              <a:rPr lang="en-US" dirty="0"/>
              <a:t>AAMC: </a:t>
            </a:r>
            <a:r>
              <a:rPr lang="en-US" dirty="0">
                <a:hlinkClick r:id="rId10"/>
              </a:rPr>
              <a:t>Indian Health Service (IHS) – Loan Repayment and Scholarship Programs</a:t>
            </a:r>
            <a:endParaRPr lang="en-US" dirty="0"/>
          </a:p>
          <a:p>
            <a:r>
              <a:rPr lang="en-US" dirty="0"/>
              <a:t>AAMC: </a:t>
            </a:r>
            <a:r>
              <a:rPr lang="en-US" dirty="0">
                <a:hlinkClick r:id="rId11"/>
              </a:rPr>
              <a:t>Public Service Loan Forgiveness (PSLF)</a:t>
            </a:r>
            <a:endParaRPr lang="en-US" dirty="0"/>
          </a:p>
          <a:p>
            <a:endParaRPr lang="en-US" dirty="0"/>
          </a:p>
        </p:txBody>
      </p:sp>
    </p:spTree>
    <p:extLst>
      <p:ext uri="{BB962C8B-B14F-4D97-AF65-F5344CB8AC3E}">
        <p14:creationId xmlns:p14="http://schemas.microsoft.com/office/powerpoint/2010/main" val="22652098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353729" y="0"/>
            <a:ext cx="6784708" cy="1219200"/>
          </a:xfrm>
          <a:prstGeom prst="rect">
            <a:avLst/>
          </a:prstGeom>
          <a:noFill/>
          <a:ln w="9525">
            <a:noFill/>
            <a:miter lim="800000"/>
            <a:headEnd/>
            <a:tailEnd/>
          </a:ln>
          <a:effectLst/>
        </p:spPr>
        <p:txBody>
          <a:bodyPr anchor="b"/>
          <a:lstStyle/>
          <a:p>
            <a:pPr algn="ctr" eaLnBrk="0" hangingPunct="0"/>
            <a:r>
              <a:rPr lang="en-US" sz="4000" b="1" dirty="0">
                <a:solidFill>
                  <a:srgbClr val="0070C0"/>
                </a:solidFill>
                <a:latin typeface="Arial" panose="020B0604020202020204" pitchFamily="34" charset="0"/>
                <a:cs typeface="Arial" panose="020B0604020202020204" pitchFamily="34" charset="0"/>
              </a:rPr>
              <a:t>Questions/Comments</a:t>
            </a:r>
          </a:p>
        </p:txBody>
      </p:sp>
      <p:sp>
        <p:nvSpPr>
          <p:cNvPr id="14" name="AutoShape 18" descr="50 Questions That Make You Think - Thought-Provoking Questions"/>
          <p:cNvSpPr>
            <a:spLocks noChangeAspect="1" noChangeArrowheads="1"/>
          </p:cNvSpPr>
          <p:nvPr/>
        </p:nvSpPr>
        <p:spPr bwMode="auto">
          <a:xfrm>
            <a:off x="155574" y="-144463"/>
            <a:ext cx="2892425" cy="289243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AutoShape 20" descr="Questions To Ask For Success | IT Support Georgetown, TX"/>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AutoShape 22" descr="Questions To Ask For Success | IT Support Georgetown, TX"/>
          <p:cNvSpPr>
            <a:spLocks noChangeAspect="1" noChangeArrowheads="1"/>
          </p:cNvSpPr>
          <p:nvPr/>
        </p:nvSpPr>
        <p:spPr bwMode="auto">
          <a:xfrm>
            <a:off x="307974" y="7937"/>
            <a:ext cx="1063625" cy="106362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98" name="Picture 26" descr="Frequently Asked Questions - Dr. Rande Laz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775" y="1470236"/>
            <a:ext cx="6473825" cy="404614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OHSU four-colog master brand logo." title="OHSU master brand logo"/>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8305800" y="5638800"/>
            <a:ext cx="558601" cy="956721"/>
          </a:xfrm>
          <a:prstGeom prst="rect">
            <a:avLst/>
          </a:prstGeom>
        </p:spPr>
      </p:pic>
    </p:spTree>
    <p:extLst>
      <p:ext uri="{BB962C8B-B14F-4D97-AF65-F5344CB8AC3E}">
        <p14:creationId xmlns:p14="http://schemas.microsoft.com/office/powerpoint/2010/main" val="16709548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OHSU four-colog master brand logo." title="OHSU master brand logo"/>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305800" y="5638800"/>
            <a:ext cx="558601" cy="956721"/>
          </a:xfrm>
          <a:prstGeom prst="rect">
            <a:avLst/>
          </a:prstGeom>
        </p:spPr>
      </p:pic>
      <p:sp>
        <p:nvSpPr>
          <p:cNvPr id="5" name="Content Placeholder 2"/>
          <p:cNvSpPr>
            <a:spLocks noGrp="1"/>
          </p:cNvSpPr>
          <p:nvPr>
            <p:ph idx="1"/>
          </p:nvPr>
        </p:nvSpPr>
        <p:spPr>
          <a:xfrm>
            <a:off x="151858" y="762000"/>
            <a:ext cx="7086600" cy="5562600"/>
          </a:xfrm>
        </p:spPr>
        <p:txBody>
          <a:bodyPr>
            <a:noAutofit/>
          </a:bodyPr>
          <a:lstStyle/>
          <a:p>
            <a:pPr marL="0" indent="0" algn="ctr">
              <a:buNone/>
            </a:pPr>
            <a:r>
              <a:rPr lang="en-US" sz="4000" b="1" dirty="0">
                <a:solidFill>
                  <a:srgbClr val="0070C0"/>
                </a:solidFill>
                <a:latin typeface="Imprint MT Shadow" panose="04020605060303030202" pitchFamily="82" charset="0"/>
                <a:cs typeface="Times New Roman" panose="02020603050405020304" pitchFamily="18" charset="0"/>
              </a:rPr>
              <a:t>Thank you so much for your time today!</a:t>
            </a:r>
          </a:p>
          <a:p>
            <a:pPr marL="0" indent="0" algn="ctr">
              <a:buNone/>
            </a:pPr>
            <a:endParaRPr lang="en-US" sz="2000" dirty="0">
              <a:cs typeface="Times New Roman" panose="02020603050405020304" pitchFamily="18" charset="0"/>
            </a:endParaRPr>
          </a:p>
          <a:p>
            <a:pPr marL="0" indent="0" algn="ctr">
              <a:buNone/>
            </a:pPr>
            <a:r>
              <a:rPr lang="en-US" sz="3200" b="1" dirty="0">
                <a:solidFill>
                  <a:schemeClr val="tx1"/>
                </a:solidFill>
                <a:cs typeface="Times New Roman" panose="02020603050405020304" pitchFamily="18" charset="0"/>
              </a:rPr>
              <a:t>Janna McKay</a:t>
            </a:r>
          </a:p>
          <a:p>
            <a:pPr marL="0" indent="0" algn="ctr">
              <a:buNone/>
            </a:pPr>
            <a:r>
              <a:rPr lang="en-US" sz="2000" dirty="0" smtClean="0">
                <a:cs typeface="Times New Roman" panose="02020603050405020304" pitchFamily="18" charset="0"/>
              </a:rPr>
              <a:t>Director, </a:t>
            </a:r>
            <a:r>
              <a:rPr lang="en-US" sz="2000" dirty="0" smtClean="0">
                <a:cs typeface="Times New Roman" panose="02020603050405020304" pitchFamily="18" charset="0"/>
              </a:rPr>
              <a:t>Educational </a:t>
            </a:r>
            <a:r>
              <a:rPr lang="en-US" sz="2000" dirty="0">
                <a:cs typeface="Times New Roman" panose="02020603050405020304" pitchFamily="18" charset="0"/>
              </a:rPr>
              <a:t>Debt Counseling </a:t>
            </a:r>
            <a:r>
              <a:rPr lang="en-US" sz="2000" dirty="0" smtClean="0">
                <a:cs typeface="Times New Roman" panose="02020603050405020304" pitchFamily="18" charset="0"/>
              </a:rPr>
              <a:t>&amp; </a:t>
            </a:r>
            <a:r>
              <a:rPr lang="en-US" sz="2000" dirty="0">
                <a:cs typeface="Times New Roman" panose="02020603050405020304" pitchFamily="18" charset="0"/>
              </a:rPr>
              <a:t>Financial </a:t>
            </a:r>
            <a:r>
              <a:rPr lang="en-US" sz="2000" dirty="0" smtClean="0">
                <a:cs typeface="Times New Roman" panose="02020603050405020304" pitchFamily="18" charset="0"/>
              </a:rPr>
              <a:t>Management Program</a:t>
            </a:r>
          </a:p>
          <a:p>
            <a:pPr marL="0" indent="0" algn="ctr">
              <a:buNone/>
            </a:pPr>
            <a:r>
              <a:rPr lang="en-US" sz="2000" dirty="0" smtClean="0">
                <a:cs typeface="Times New Roman" panose="02020603050405020304" pitchFamily="18" charset="0"/>
                <a:hlinkClick r:id="rId4"/>
              </a:rPr>
              <a:t>mckayj@ohsu.edu</a:t>
            </a:r>
            <a:r>
              <a:rPr lang="en-US" sz="2000" dirty="0" smtClean="0">
                <a:cs typeface="Times New Roman" panose="02020603050405020304" pitchFamily="18" charset="0"/>
              </a:rPr>
              <a:t> </a:t>
            </a:r>
          </a:p>
          <a:p>
            <a:pPr marL="0" indent="0" algn="ctr">
              <a:buNone/>
            </a:pPr>
            <a:endParaRPr lang="en-US" sz="2000" dirty="0">
              <a:cs typeface="Times New Roman" panose="02020603050405020304" pitchFamily="18" charset="0"/>
            </a:endParaRPr>
          </a:p>
          <a:p>
            <a:pPr marL="0" indent="0" algn="ctr">
              <a:buNone/>
            </a:pPr>
            <a:r>
              <a:rPr lang="en-US" sz="2000" dirty="0">
                <a:solidFill>
                  <a:schemeClr val="tx1"/>
                </a:solidFill>
                <a:cs typeface="Times New Roman" panose="02020603050405020304" pitchFamily="18" charset="0"/>
              </a:rPr>
              <a:t>Website: </a:t>
            </a:r>
            <a:r>
              <a:rPr lang="en-US" sz="2000" dirty="0">
                <a:solidFill>
                  <a:schemeClr val="tx1"/>
                </a:solidFill>
                <a:cs typeface="Times New Roman" panose="02020603050405020304" pitchFamily="18" charset="0"/>
                <a:hlinkClick r:id="rId5"/>
              </a:rPr>
              <a:t>https://</a:t>
            </a:r>
            <a:r>
              <a:rPr lang="en-US" sz="2000" dirty="0" smtClean="0">
                <a:solidFill>
                  <a:schemeClr val="tx1"/>
                </a:solidFill>
                <a:cs typeface="Times New Roman" panose="02020603050405020304" pitchFamily="18" charset="0"/>
                <a:hlinkClick r:id="rId5"/>
              </a:rPr>
              <a:t>www.ohsu.edu/education/educational-debt-counseling-and-financial-management</a:t>
            </a:r>
            <a:r>
              <a:rPr lang="en-US" sz="2000" dirty="0" smtClean="0">
                <a:solidFill>
                  <a:schemeClr val="tx1"/>
                </a:solidFill>
                <a:cs typeface="Times New Roman" panose="02020603050405020304" pitchFamily="18" charset="0"/>
              </a:rPr>
              <a:t> </a:t>
            </a:r>
            <a:endParaRPr lang="en-US" sz="2000" dirty="0">
              <a:solidFill>
                <a:schemeClr val="tx1"/>
              </a:solidFill>
              <a:cs typeface="Times New Roman" panose="02020603050405020304" pitchFamily="18" charset="0"/>
            </a:endParaRPr>
          </a:p>
        </p:txBody>
      </p:sp>
      <p:sp>
        <p:nvSpPr>
          <p:cNvPr id="3" name="AutoShape 4" descr="100+ Watercolor Pictures | Download Free Images on Unsplash"/>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8952691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solidFill>
                  <a:srgbClr val="0070C0"/>
                </a:solidFill>
                <a:latin typeface="Arial" panose="020B0604020202020204" pitchFamily="34" charset="0"/>
                <a:cs typeface="Arial" panose="020B0604020202020204" pitchFamily="34" charset="0"/>
              </a:rPr>
              <a:t>Agenda</a:t>
            </a:r>
            <a:endParaRPr lang="en-US" b="1" dirty="0"/>
          </a:p>
        </p:txBody>
      </p:sp>
      <p:sp>
        <p:nvSpPr>
          <p:cNvPr id="3" name="Content Placeholder 2"/>
          <p:cNvSpPr>
            <a:spLocks noGrp="1"/>
          </p:cNvSpPr>
          <p:nvPr>
            <p:ph idx="1"/>
          </p:nvPr>
        </p:nvSpPr>
        <p:spPr>
          <a:xfrm>
            <a:off x="644911" y="1366586"/>
            <a:ext cx="6347714" cy="4756150"/>
          </a:xfrm>
        </p:spPr>
        <p:txBody>
          <a:bodyPr>
            <a:normAutofit/>
          </a:bodyPr>
          <a:lstStyle/>
          <a:p>
            <a:endParaRPr lang="en-US" sz="2300" dirty="0"/>
          </a:p>
          <a:p>
            <a:r>
              <a:rPr lang="en-US" sz="2300" dirty="0" smtClean="0"/>
              <a:t>Costs to Consider</a:t>
            </a:r>
          </a:p>
          <a:p>
            <a:endParaRPr lang="en-US" sz="800" dirty="0" smtClean="0"/>
          </a:p>
          <a:p>
            <a:r>
              <a:rPr lang="en-US" sz="2300" dirty="0"/>
              <a:t>Types of Financial Aid</a:t>
            </a:r>
          </a:p>
          <a:p>
            <a:pPr marL="0" indent="0">
              <a:buNone/>
            </a:pPr>
            <a:endParaRPr lang="en-US" sz="800" dirty="0" smtClean="0"/>
          </a:p>
          <a:p>
            <a:r>
              <a:rPr lang="en-US" sz="2300" dirty="0" smtClean="0"/>
              <a:t>Financial Tips &amp; Tricks</a:t>
            </a:r>
          </a:p>
          <a:p>
            <a:pPr marL="0" indent="0">
              <a:buNone/>
            </a:pPr>
            <a:endParaRPr lang="en-US" sz="800" dirty="0"/>
          </a:p>
          <a:p>
            <a:r>
              <a:rPr lang="en-US" sz="2300" dirty="0" smtClean="0"/>
              <a:t>AAMC Financial Wellness Program</a:t>
            </a:r>
          </a:p>
          <a:p>
            <a:pPr marL="0" indent="0">
              <a:buNone/>
            </a:pPr>
            <a:endParaRPr lang="en-US" sz="800" dirty="0" smtClean="0"/>
          </a:p>
          <a:p>
            <a:r>
              <a:rPr lang="en-US" sz="2300" dirty="0" smtClean="0"/>
              <a:t>Resources</a:t>
            </a:r>
          </a:p>
        </p:txBody>
      </p:sp>
      <p:pic>
        <p:nvPicPr>
          <p:cNvPr id="6" name="Picture 5" descr="OHSU four-colog master brand logo." title="OHSU master brand logo"/>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305800" y="5638800"/>
            <a:ext cx="558601" cy="956721"/>
          </a:xfrm>
          <a:prstGeom prst="rect">
            <a:avLst/>
          </a:prstGeom>
        </p:spPr>
      </p:pic>
    </p:spTree>
    <p:extLst>
      <p:ext uri="{BB962C8B-B14F-4D97-AF65-F5344CB8AC3E}">
        <p14:creationId xmlns:p14="http://schemas.microsoft.com/office/powerpoint/2010/main" val="38099016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6629400" cy="944562"/>
          </a:xfrm>
        </p:spPr>
        <p:txBody>
          <a:bodyPr/>
          <a:lstStyle/>
          <a:p>
            <a:pPr algn="ctr"/>
            <a:r>
              <a:rPr lang="en-US" b="1" dirty="0" smtClean="0">
                <a:solidFill>
                  <a:srgbClr val="0070C0"/>
                </a:solidFill>
                <a:latin typeface="Arial" panose="020B0604020202020204" pitchFamily="34" charset="0"/>
                <a:cs typeface="Arial" panose="020B0604020202020204" pitchFamily="34" charset="0"/>
              </a:rPr>
              <a:t>Costs during Medical School</a:t>
            </a:r>
            <a:endParaRPr lang="en-US" b="1" dirty="0">
              <a:solidFill>
                <a:srgbClr val="0070C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533400" y="1524000"/>
            <a:ext cx="7010400" cy="3880773"/>
          </a:xfrm>
        </p:spPr>
        <p:txBody>
          <a:bodyPr>
            <a:normAutofit lnSpcReduction="10000"/>
          </a:bodyPr>
          <a:lstStyle/>
          <a:p>
            <a:pPr marL="0" indent="0">
              <a:buNone/>
            </a:pPr>
            <a:r>
              <a:rPr lang="en-US" sz="2200" dirty="0"/>
              <a:t>When financing your education, costs to consider include:</a:t>
            </a:r>
          </a:p>
          <a:p>
            <a:pPr marL="0" indent="0">
              <a:buNone/>
            </a:pPr>
            <a:endParaRPr lang="en-US" sz="1000" dirty="0"/>
          </a:p>
          <a:p>
            <a:pPr lvl="1"/>
            <a:r>
              <a:rPr lang="en-US" sz="2000" dirty="0" smtClean="0"/>
              <a:t>Cost of Attendance</a:t>
            </a:r>
          </a:p>
          <a:p>
            <a:pPr lvl="2"/>
            <a:r>
              <a:rPr lang="en-US" sz="1800" dirty="0" smtClean="0">
                <a:hlinkClick r:id="rId3"/>
              </a:rPr>
              <a:t>Tuition </a:t>
            </a:r>
            <a:r>
              <a:rPr lang="en-US" sz="1800" dirty="0">
                <a:hlinkClick r:id="rId3"/>
              </a:rPr>
              <a:t>&amp; </a:t>
            </a:r>
            <a:r>
              <a:rPr lang="en-US" sz="1800" dirty="0" smtClean="0">
                <a:hlinkClick r:id="rId3"/>
              </a:rPr>
              <a:t>Fees</a:t>
            </a:r>
            <a:endParaRPr lang="en-US" sz="1800" dirty="0"/>
          </a:p>
          <a:p>
            <a:pPr lvl="2"/>
            <a:r>
              <a:rPr lang="en-US" sz="1800" dirty="0"/>
              <a:t>Books/Supplies</a:t>
            </a:r>
          </a:p>
          <a:p>
            <a:pPr lvl="2"/>
            <a:r>
              <a:rPr lang="en-US" sz="1800" dirty="0"/>
              <a:t>Living </a:t>
            </a:r>
            <a:r>
              <a:rPr lang="en-US" sz="1800" dirty="0" smtClean="0"/>
              <a:t>Expenses (Housing, Transportation, Food, etc.)</a:t>
            </a:r>
            <a:endParaRPr lang="en-US" sz="1800" dirty="0"/>
          </a:p>
          <a:p>
            <a:pPr lvl="1"/>
            <a:r>
              <a:rPr lang="en-US" sz="2000" dirty="0"/>
              <a:t>Emergency </a:t>
            </a:r>
            <a:r>
              <a:rPr lang="en-US" sz="2000" dirty="0" smtClean="0"/>
              <a:t>Expenses</a:t>
            </a:r>
          </a:p>
          <a:p>
            <a:pPr lvl="1"/>
            <a:r>
              <a:rPr lang="en-US" sz="2000" u="sng" dirty="0" smtClean="0">
                <a:hlinkClick r:id="rId4"/>
              </a:rPr>
              <a:t>Childcare Expenses</a:t>
            </a:r>
            <a:endParaRPr lang="en-US" sz="2000" u="sng" dirty="0" smtClean="0"/>
          </a:p>
          <a:p>
            <a:pPr lvl="1"/>
            <a:r>
              <a:rPr lang="en-US" sz="2000" dirty="0" smtClean="0">
                <a:hlinkClick r:id="rId5"/>
              </a:rPr>
              <a:t>Residency Applications</a:t>
            </a:r>
            <a:r>
              <a:rPr lang="en-US" sz="2000" dirty="0" smtClean="0"/>
              <a:t> &amp; </a:t>
            </a:r>
            <a:r>
              <a:rPr lang="en-US" sz="2000" dirty="0" smtClean="0">
                <a:hlinkClick r:id="rId6"/>
              </a:rPr>
              <a:t>Interviews</a:t>
            </a:r>
            <a:r>
              <a:rPr lang="en-US" sz="2000" dirty="0" smtClean="0"/>
              <a:t> (&amp; Relocation)</a:t>
            </a:r>
            <a:endParaRPr lang="en-US" sz="2000" dirty="0"/>
          </a:p>
        </p:txBody>
      </p:sp>
      <p:pic>
        <p:nvPicPr>
          <p:cNvPr id="6" name="Picture 5" descr="OHSU four-colog master brand logo." title="OHSU master brand logo"/>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8305800" y="5638800"/>
            <a:ext cx="558601" cy="956721"/>
          </a:xfrm>
          <a:prstGeom prst="rect">
            <a:avLst/>
          </a:prstGeom>
        </p:spPr>
      </p:pic>
    </p:spTree>
    <p:extLst>
      <p:ext uri="{BB962C8B-B14F-4D97-AF65-F5344CB8AC3E}">
        <p14:creationId xmlns:p14="http://schemas.microsoft.com/office/powerpoint/2010/main" val="23546229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066800"/>
          </a:xfrm>
        </p:spPr>
        <p:txBody>
          <a:bodyPr>
            <a:noAutofit/>
          </a:bodyPr>
          <a:lstStyle/>
          <a:p>
            <a:pPr algn="ctr"/>
            <a:r>
              <a:rPr lang="en-US" sz="4000" b="1" dirty="0">
                <a:solidFill>
                  <a:srgbClr val="0070C0"/>
                </a:solidFill>
                <a:latin typeface="Arial" panose="020B0604020202020204" pitchFamily="34" charset="0"/>
                <a:cs typeface="Arial" panose="020B0604020202020204" pitchFamily="34" charset="0"/>
              </a:rPr>
              <a:t>Types of Financial </a:t>
            </a:r>
            <a:r>
              <a:rPr lang="en-US" sz="4000" b="1" dirty="0" smtClean="0">
                <a:solidFill>
                  <a:srgbClr val="0070C0"/>
                </a:solidFill>
                <a:latin typeface="Arial" panose="020B0604020202020204" pitchFamily="34" charset="0"/>
                <a:cs typeface="Arial" panose="020B0604020202020204" pitchFamily="34" charset="0"/>
              </a:rPr>
              <a:t>Aid</a:t>
            </a:r>
            <a:endParaRPr lang="en-US" sz="4000" dirty="0"/>
          </a:p>
        </p:txBody>
      </p:sp>
      <p:sp>
        <p:nvSpPr>
          <p:cNvPr id="3" name="Content Placeholder 2"/>
          <p:cNvSpPr>
            <a:spLocks noGrp="1"/>
          </p:cNvSpPr>
          <p:nvPr>
            <p:ph idx="1"/>
          </p:nvPr>
        </p:nvSpPr>
        <p:spPr>
          <a:xfrm>
            <a:off x="609598" y="1676400"/>
            <a:ext cx="6347714" cy="3880773"/>
          </a:xfrm>
        </p:spPr>
        <p:txBody>
          <a:bodyPr/>
          <a:lstStyle/>
          <a:p>
            <a:r>
              <a:rPr lang="en-US" dirty="0"/>
              <a:t>Scholarships</a:t>
            </a:r>
          </a:p>
          <a:p>
            <a:pPr lvl="1"/>
            <a:r>
              <a:rPr lang="en-US" dirty="0"/>
              <a:t>Institutional</a:t>
            </a:r>
          </a:p>
          <a:p>
            <a:pPr lvl="1"/>
            <a:r>
              <a:rPr lang="en-US" dirty="0"/>
              <a:t>External (Federal, State, Private, etc.)</a:t>
            </a:r>
          </a:p>
          <a:p>
            <a:endParaRPr lang="en-US" dirty="0" smtClean="0"/>
          </a:p>
          <a:p>
            <a:r>
              <a:rPr lang="en-US" dirty="0">
                <a:hlinkClick r:id="rId2"/>
              </a:rPr>
              <a:t>Federal Direct Unsubsidized Stafford </a:t>
            </a:r>
            <a:r>
              <a:rPr lang="en-US" dirty="0" smtClean="0">
                <a:hlinkClick r:id="rId2"/>
              </a:rPr>
              <a:t>Loan</a:t>
            </a:r>
            <a:endParaRPr lang="en-US" dirty="0" smtClean="0"/>
          </a:p>
          <a:p>
            <a:pPr marL="0" indent="0">
              <a:buNone/>
            </a:pPr>
            <a:endParaRPr lang="en-US" dirty="0" smtClean="0"/>
          </a:p>
          <a:p>
            <a:r>
              <a:rPr lang="en-US" dirty="0">
                <a:hlinkClick r:id="rId3"/>
              </a:rPr>
              <a:t>Federal Direct Graduate PLUS Loan</a:t>
            </a:r>
            <a:endParaRPr lang="en-US" dirty="0"/>
          </a:p>
          <a:p>
            <a:endParaRPr lang="en-US" dirty="0"/>
          </a:p>
          <a:p>
            <a:endParaRPr lang="en-US" dirty="0" smtClean="0"/>
          </a:p>
          <a:p>
            <a:pPr lvl="1"/>
            <a:endParaRPr lang="en-US" dirty="0"/>
          </a:p>
          <a:p>
            <a:pPr lvl="1"/>
            <a:endParaRPr lang="en-US" dirty="0"/>
          </a:p>
        </p:txBody>
      </p:sp>
      <p:sp>
        <p:nvSpPr>
          <p:cNvPr id="4" name="Footer Placeholder 3"/>
          <p:cNvSpPr>
            <a:spLocks noGrp="1"/>
          </p:cNvSpPr>
          <p:nvPr>
            <p:ph type="ftr" sz="quarter" idx="11"/>
          </p:nvPr>
        </p:nvSpPr>
        <p:spPr/>
        <p:txBody>
          <a:bodyPr/>
          <a:lstStyle/>
          <a:p>
            <a:r>
              <a:rPr lang="en-US" smtClean="0"/>
              <a:t>Presented by Janna McKay, Manager, Educational Debt Counseling and Financial Managment Program</a:t>
            </a:r>
            <a:endParaRPr lang="en-US"/>
          </a:p>
        </p:txBody>
      </p:sp>
    </p:spTree>
    <p:extLst>
      <p:ext uri="{BB962C8B-B14F-4D97-AF65-F5344CB8AC3E}">
        <p14:creationId xmlns:p14="http://schemas.microsoft.com/office/powerpoint/2010/main" val="25674968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406201" y="1359491"/>
            <a:ext cx="6985199" cy="5650909"/>
          </a:xfrm>
        </p:spPr>
        <p:txBody>
          <a:bodyPr>
            <a:normAutofit fontScale="47500" lnSpcReduction="20000"/>
          </a:bodyPr>
          <a:lstStyle/>
          <a:p>
            <a:pPr marL="457200" lvl="1" indent="0">
              <a:buNone/>
            </a:pPr>
            <a:endParaRPr lang="en-US" sz="3200" b="1" dirty="0">
              <a:cs typeface="Times New Roman" panose="02020603050405020304" pitchFamily="18" charset="0"/>
            </a:endParaRPr>
          </a:p>
          <a:p>
            <a:r>
              <a:rPr lang="en-US" sz="3800" b="1" dirty="0" smtClean="0">
                <a:cs typeface="Times New Roman" panose="02020603050405020304" pitchFamily="18" charset="0"/>
                <a:hlinkClick r:id="rId2"/>
              </a:rPr>
              <a:t>OHSU Financial Aid Office Scholarship Information</a:t>
            </a:r>
            <a:endParaRPr lang="en-US" sz="3800" b="1" dirty="0" smtClean="0">
              <a:cs typeface="Times New Roman" panose="02020603050405020304" pitchFamily="18" charset="0"/>
            </a:endParaRPr>
          </a:p>
          <a:p>
            <a:endParaRPr lang="en-US" sz="3800" b="1" dirty="0" smtClean="0">
              <a:cs typeface="Times New Roman" panose="02020603050405020304" pitchFamily="18" charset="0"/>
            </a:endParaRPr>
          </a:p>
          <a:p>
            <a:r>
              <a:rPr lang="en-US" sz="3800" b="1" dirty="0" smtClean="0">
                <a:cs typeface="Times New Roman" panose="02020603050405020304" pitchFamily="18" charset="0"/>
                <a:hlinkClick r:id="rId3"/>
              </a:rPr>
              <a:t>OHSU Scholarships for Medical Students</a:t>
            </a:r>
            <a:endParaRPr lang="en-US" sz="3800" b="1" dirty="0" smtClean="0">
              <a:cs typeface="Times New Roman" panose="02020603050405020304" pitchFamily="18" charset="0"/>
            </a:endParaRPr>
          </a:p>
          <a:p>
            <a:endParaRPr lang="en-US" sz="3800" b="1" dirty="0">
              <a:cs typeface="Times New Roman" panose="02020603050405020304" pitchFamily="18" charset="0"/>
            </a:endParaRPr>
          </a:p>
          <a:p>
            <a:r>
              <a:rPr lang="en-US" sz="3800" b="1" dirty="0" smtClean="0">
                <a:cs typeface="Times New Roman" panose="02020603050405020304" pitchFamily="18" charset="0"/>
                <a:hlinkClick r:id="rId4"/>
              </a:rPr>
              <a:t>Oregon Office of Student Access &amp; Completion Scholarships</a:t>
            </a:r>
            <a:endParaRPr lang="en-US" sz="3800" b="1" dirty="0" smtClean="0">
              <a:cs typeface="Times New Roman" panose="02020603050405020304" pitchFamily="18" charset="0"/>
            </a:endParaRPr>
          </a:p>
          <a:p>
            <a:endParaRPr lang="en-US" sz="3800" b="1" dirty="0" smtClean="0">
              <a:cs typeface="Times New Roman" panose="02020603050405020304" pitchFamily="18" charset="0"/>
            </a:endParaRPr>
          </a:p>
          <a:p>
            <a:r>
              <a:rPr lang="en-US" sz="3800" b="1" dirty="0" smtClean="0">
                <a:cs typeface="Times New Roman" panose="02020603050405020304" pitchFamily="18" charset="0"/>
              </a:rPr>
              <a:t>Outside </a:t>
            </a:r>
            <a:r>
              <a:rPr lang="en-US" sz="3800" b="1" dirty="0">
                <a:cs typeface="Times New Roman" panose="02020603050405020304" pitchFamily="18" charset="0"/>
              </a:rPr>
              <a:t>Scholarship Resources</a:t>
            </a:r>
            <a:r>
              <a:rPr lang="en-US" sz="3800" b="1" dirty="0" smtClean="0">
                <a:cs typeface="Times New Roman" panose="02020603050405020304" pitchFamily="18" charset="0"/>
              </a:rPr>
              <a:t>:</a:t>
            </a:r>
          </a:p>
          <a:p>
            <a:pPr lvl="1"/>
            <a:r>
              <a:rPr lang="en-US" sz="3200" dirty="0" smtClean="0">
                <a:cs typeface="Times New Roman" panose="02020603050405020304" pitchFamily="18" charset="0"/>
                <a:hlinkClick r:id="rId5"/>
              </a:rPr>
              <a:t>Oregon Medical Education Foundation</a:t>
            </a:r>
            <a:endParaRPr lang="en-US" sz="3200" dirty="0" smtClean="0">
              <a:cs typeface="Times New Roman" panose="02020603050405020304" pitchFamily="18" charset="0"/>
            </a:endParaRPr>
          </a:p>
          <a:p>
            <a:pPr lvl="1"/>
            <a:r>
              <a:rPr lang="en-US" sz="3200" dirty="0" smtClean="0">
                <a:cs typeface="Times New Roman" panose="02020603050405020304" pitchFamily="18" charset="0"/>
              </a:rPr>
              <a:t>List of External Scholarships for Medical Students on OHSU site</a:t>
            </a:r>
          </a:p>
          <a:p>
            <a:pPr lvl="1"/>
            <a:r>
              <a:rPr lang="en-US" sz="3200" dirty="0" smtClean="0">
                <a:cs typeface="Times New Roman" panose="02020603050405020304" pitchFamily="18" charset="0"/>
              </a:rPr>
              <a:t>Google </a:t>
            </a:r>
            <a:r>
              <a:rPr lang="en-US" sz="3200" dirty="0">
                <a:cs typeface="Times New Roman" panose="02020603050405020304" pitchFamily="18" charset="0"/>
              </a:rPr>
              <a:t>Search (program, submission date, </a:t>
            </a:r>
            <a:r>
              <a:rPr lang="en-US" sz="3200" dirty="0" smtClean="0">
                <a:cs typeface="Times New Roman" panose="02020603050405020304" pitchFamily="18" charset="0"/>
              </a:rPr>
              <a:t>professional organizations, </a:t>
            </a:r>
            <a:r>
              <a:rPr lang="en-US" sz="3200" dirty="0">
                <a:cs typeface="Times New Roman" panose="02020603050405020304" pitchFamily="18" charset="0"/>
              </a:rPr>
              <a:t>etc.)</a:t>
            </a:r>
          </a:p>
          <a:p>
            <a:pPr lvl="1"/>
            <a:r>
              <a:rPr lang="en-US" sz="3200" dirty="0" err="1">
                <a:cs typeface="Times New Roman" panose="02020603050405020304" pitchFamily="18" charset="0"/>
              </a:rPr>
              <a:t>FastWeb</a:t>
            </a:r>
            <a:r>
              <a:rPr lang="en-US" sz="3200" dirty="0">
                <a:cs typeface="Times New Roman" panose="02020603050405020304" pitchFamily="18" charset="0"/>
              </a:rPr>
              <a:t>: </a:t>
            </a:r>
            <a:r>
              <a:rPr lang="en-US" sz="3200" dirty="0">
                <a:cs typeface="Times New Roman" panose="02020603050405020304" pitchFamily="18" charset="0"/>
                <a:hlinkClick r:id="rId6"/>
              </a:rPr>
              <a:t>www.fastweb.com</a:t>
            </a:r>
            <a:endParaRPr lang="en-US" sz="3200" dirty="0">
              <a:cs typeface="Times New Roman" panose="02020603050405020304" pitchFamily="18" charset="0"/>
            </a:endParaRPr>
          </a:p>
          <a:p>
            <a:pPr lvl="1"/>
            <a:r>
              <a:rPr lang="en-US" sz="3200" dirty="0" err="1">
                <a:cs typeface="Times New Roman" panose="02020603050405020304" pitchFamily="18" charset="0"/>
              </a:rPr>
              <a:t>CollegeBoard</a:t>
            </a:r>
            <a:r>
              <a:rPr lang="en-US" sz="3200" dirty="0">
                <a:cs typeface="Times New Roman" panose="02020603050405020304" pitchFamily="18" charset="0"/>
              </a:rPr>
              <a:t>: </a:t>
            </a:r>
            <a:r>
              <a:rPr lang="en-US" sz="3200" dirty="0">
                <a:cs typeface="Times New Roman" panose="02020603050405020304" pitchFamily="18" charset="0"/>
                <a:hlinkClick r:id="rId7"/>
              </a:rPr>
              <a:t>https://pages.collegeboard.org/scholarship-search</a:t>
            </a:r>
            <a:r>
              <a:rPr lang="en-US" sz="3200" dirty="0">
                <a:cs typeface="Times New Roman" panose="02020603050405020304" pitchFamily="18" charset="0"/>
              </a:rPr>
              <a:t> </a:t>
            </a:r>
          </a:p>
          <a:p>
            <a:pPr lvl="1"/>
            <a:r>
              <a:rPr lang="en-US" sz="3200" i="1" dirty="0">
                <a:cs typeface="Times New Roman" panose="02020603050405020304" pitchFamily="18" charset="0"/>
              </a:rPr>
              <a:t>NEVER, EVER PAY FOR SCHOLARSHIP SEARCH ASSISTANCE!!</a:t>
            </a:r>
          </a:p>
          <a:p>
            <a:endParaRPr lang="en-US" dirty="0">
              <a:cs typeface="Times New Roman" panose="02020603050405020304" pitchFamily="18" charset="0"/>
            </a:endParaRPr>
          </a:p>
          <a:p>
            <a:pPr>
              <a:lnSpc>
                <a:spcPct val="170000"/>
              </a:lnSpc>
              <a:buNone/>
            </a:pPr>
            <a:r>
              <a:rPr lang="en-US" dirty="0">
                <a:solidFill>
                  <a:schemeClr val="tx1"/>
                </a:solidFill>
                <a:latin typeface="Times New Roman" panose="02020603050405020304" pitchFamily="18" charset="0"/>
                <a:cs typeface="Times New Roman" panose="02020603050405020304" pitchFamily="18" charset="0"/>
              </a:rPr>
              <a:t>	</a:t>
            </a:r>
          </a:p>
          <a:p>
            <a:pPr eaLnBrk="1" hangingPunct="1">
              <a:lnSpc>
                <a:spcPct val="150000"/>
              </a:lnSpc>
              <a:buNone/>
            </a:pPr>
            <a:r>
              <a:rPr lang="en-US" sz="2000" i="1" dirty="0">
                <a:solidFill>
                  <a:schemeClr val="tx1"/>
                </a:solidFill>
                <a:latin typeface="Times New Roman" panose="02020603050405020304" pitchFamily="18" charset="0"/>
                <a:cs typeface="Times New Roman" panose="02020603050405020304" pitchFamily="18" charset="0"/>
              </a:rPr>
              <a:t> </a:t>
            </a:r>
          </a:p>
          <a:p>
            <a:endParaRPr lang="en-US" sz="2000" dirty="0">
              <a:solidFill>
                <a:schemeClr val="tx1"/>
              </a:solidFill>
              <a:latin typeface="Times New Roman" panose="02020603050405020304" pitchFamily="18" charset="0"/>
              <a:cs typeface="Times New Roman" panose="02020603050405020304" pitchFamily="18" charset="0"/>
            </a:endParaRPr>
          </a:p>
        </p:txBody>
      </p:sp>
      <p:sp>
        <p:nvSpPr>
          <p:cNvPr id="6" name="Rectangle 2"/>
          <p:cNvSpPr>
            <a:spLocks noChangeArrowheads="1"/>
          </p:cNvSpPr>
          <p:nvPr/>
        </p:nvSpPr>
        <p:spPr bwMode="auto">
          <a:xfrm>
            <a:off x="533400" y="609600"/>
            <a:ext cx="6553200" cy="609600"/>
          </a:xfrm>
          <a:prstGeom prst="rect">
            <a:avLst/>
          </a:prstGeom>
          <a:noFill/>
          <a:ln w="9525">
            <a:noFill/>
            <a:miter lim="800000"/>
            <a:headEnd/>
            <a:tailEnd/>
          </a:ln>
          <a:effectLst/>
        </p:spPr>
        <p:txBody>
          <a:bodyPr anchor="b"/>
          <a:lstStyle/>
          <a:p>
            <a:pPr algn="ctr" eaLnBrk="0" hangingPunct="0"/>
            <a:r>
              <a:rPr lang="en-US" sz="4000" b="1" dirty="0">
                <a:solidFill>
                  <a:srgbClr val="0070C0"/>
                </a:solidFill>
                <a:latin typeface="Arial" panose="020B0604020202020204" pitchFamily="34" charset="0"/>
                <a:cs typeface="Arial" panose="020B0604020202020204" pitchFamily="34" charset="0"/>
              </a:rPr>
              <a:t>Scholarships</a:t>
            </a:r>
          </a:p>
        </p:txBody>
      </p:sp>
      <p:pic>
        <p:nvPicPr>
          <p:cNvPr id="7" name="Picture 6" descr="OHSU four-colog master brand logo." title="OHSU master brand logo"/>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8305800" y="5638800"/>
            <a:ext cx="558601" cy="956721"/>
          </a:xfrm>
          <a:prstGeom prst="rect">
            <a:avLst/>
          </a:prstGeom>
        </p:spPr>
      </p:pic>
    </p:spTree>
    <p:extLst>
      <p:ext uri="{BB962C8B-B14F-4D97-AF65-F5344CB8AC3E}">
        <p14:creationId xmlns:p14="http://schemas.microsoft.com/office/powerpoint/2010/main" val="13318003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228600" y="1198605"/>
            <a:ext cx="7315199" cy="5181600"/>
          </a:xfrm>
        </p:spPr>
        <p:txBody>
          <a:bodyPr>
            <a:normAutofit fontScale="25000" lnSpcReduction="20000"/>
          </a:bodyPr>
          <a:lstStyle/>
          <a:p>
            <a:pPr eaLnBrk="1" hangingPunct="1">
              <a:lnSpc>
                <a:spcPct val="80000"/>
              </a:lnSpc>
              <a:buNone/>
            </a:pPr>
            <a:endParaRPr lang="en-US" sz="2000" dirty="0">
              <a:solidFill>
                <a:schemeClr val="tx1"/>
              </a:solidFill>
              <a:latin typeface="Times New Roman" panose="02020603050405020304" pitchFamily="18" charset="0"/>
              <a:cs typeface="Times New Roman" panose="02020603050405020304" pitchFamily="18" charset="0"/>
            </a:endParaRPr>
          </a:p>
          <a:p>
            <a:r>
              <a:rPr lang="en-US" sz="5600" b="1" dirty="0">
                <a:cs typeface="Times New Roman" panose="02020603050405020304" pitchFamily="18" charset="0"/>
                <a:hlinkClick r:id="rId2"/>
              </a:rPr>
              <a:t>NHSC Scholarship Program</a:t>
            </a:r>
            <a:endParaRPr lang="en-US" sz="5600" b="1" dirty="0">
              <a:cs typeface="Times New Roman" panose="02020603050405020304" pitchFamily="18" charset="0"/>
            </a:endParaRPr>
          </a:p>
          <a:p>
            <a:pPr lvl="1"/>
            <a:r>
              <a:rPr lang="en-US" sz="5200" dirty="0">
                <a:solidFill>
                  <a:schemeClr val="tx1"/>
                </a:solidFill>
              </a:rPr>
              <a:t>The purpose of the National Health Service Corps (NHSC) Scholarship Program (SP) is to provide scholarships to students pursuing primary care health professions </a:t>
            </a:r>
            <a:r>
              <a:rPr lang="en-US" sz="5200" dirty="0" smtClean="0">
                <a:solidFill>
                  <a:schemeClr val="tx1"/>
                </a:solidFill>
              </a:rPr>
              <a:t>training in </a:t>
            </a:r>
            <a:r>
              <a:rPr lang="en-US" sz="5200" dirty="0">
                <a:solidFill>
                  <a:schemeClr val="tx1"/>
                </a:solidFill>
              </a:rPr>
              <a:t>return for a commitment to provide primary health services in a Health Professional Shortage Area (HPSA</a:t>
            </a:r>
            <a:r>
              <a:rPr lang="en-US" sz="5200" dirty="0" smtClean="0">
                <a:solidFill>
                  <a:schemeClr val="tx1"/>
                </a:solidFill>
              </a:rPr>
              <a:t>). The </a:t>
            </a:r>
            <a:r>
              <a:rPr lang="en-US" sz="5200" dirty="0">
                <a:solidFill>
                  <a:schemeClr val="tx1"/>
                </a:solidFill>
              </a:rPr>
              <a:t>NHSC SP </a:t>
            </a:r>
            <a:r>
              <a:rPr lang="en-US" sz="5200" dirty="0" smtClean="0">
                <a:solidFill>
                  <a:schemeClr val="tx1"/>
                </a:solidFill>
              </a:rPr>
              <a:t>currently pays </a:t>
            </a:r>
            <a:r>
              <a:rPr lang="en-US" sz="5200" dirty="0">
                <a:solidFill>
                  <a:schemeClr val="tx1"/>
                </a:solidFill>
              </a:rPr>
              <a:t>for tuition and various other reasonable education-related costs and also provides a monthly stipend to assist with living expenses in exchange for a minimum of two (2) years of fulltime service</a:t>
            </a:r>
            <a:r>
              <a:rPr lang="en-US" sz="5200" dirty="0" smtClean="0">
                <a:solidFill>
                  <a:schemeClr val="tx1"/>
                </a:solidFill>
              </a:rPr>
              <a:t>.</a:t>
            </a:r>
            <a:endParaRPr lang="en-US" sz="5200" b="1" dirty="0" smtClean="0">
              <a:cs typeface="Times New Roman" panose="02020603050405020304" pitchFamily="18" charset="0"/>
            </a:endParaRPr>
          </a:p>
          <a:p>
            <a:r>
              <a:rPr lang="en-US" sz="5600" b="1" dirty="0" smtClean="0">
                <a:cs typeface="Times New Roman" panose="02020603050405020304" pitchFamily="18" charset="0"/>
                <a:hlinkClick r:id="rId3"/>
              </a:rPr>
              <a:t>Scholars for a Healthy Oregon Initiative (SHOI)</a:t>
            </a:r>
            <a:endParaRPr lang="en-US" sz="5600" b="1" dirty="0" smtClean="0">
              <a:cs typeface="Times New Roman" panose="02020603050405020304" pitchFamily="18" charset="0"/>
            </a:endParaRPr>
          </a:p>
          <a:p>
            <a:pPr lvl="1"/>
            <a:r>
              <a:rPr lang="en-US" sz="5200" dirty="0">
                <a:solidFill>
                  <a:schemeClr val="tx1"/>
                </a:solidFill>
              </a:rPr>
              <a:t>Designed with both the student and Oregon workforce in mind, SHOI provides eligible students with a unique opportunity to help address healthcare disparity in the </a:t>
            </a:r>
            <a:r>
              <a:rPr lang="en-US" sz="5200" dirty="0" smtClean="0">
                <a:solidFill>
                  <a:schemeClr val="tx1"/>
                </a:solidFill>
              </a:rPr>
              <a:t>state. SHOI </a:t>
            </a:r>
            <a:r>
              <a:rPr lang="en-US" sz="5200" dirty="0">
                <a:solidFill>
                  <a:schemeClr val="tx1"/>
                </a:solidFill>
              </a:rPr>
              <a:t>funding provides full tuition and applicable fees for a limited number of eligible students entering specific clinical degree programs at OHSU. In return, funding recipients agree to practice as a healthcare practitioner in a rural or underserved community in Oregon for a minimum of one year longer than the total years of funding received</a:t>
            </a:r>
            <a:r>
              <a:rPr lang="en-US" sz="5200" dirty="0" smtClean="0">
                <a:solidFill>
                  <a:schemeClr val="tx1"/>
                </a:solidFill>
              </a:rPr>
              <a:t>.</a:t>
            </a:r>
            <a:endParaRPr lang="en-US" sz="5200" b="1" dirty="0" smtClean="0">
              <a:cs typeface="Times New Roman" panose="02020603050405020304" pitchFamily="18" charset="0"/>
              <a:hlinkClick r:id="rId3"/>
            </a:endParaRPr>
          </a:p>
          <a:p>
            <a:r>
              <a:rPr lang="en-US" sz="5600" b="1" dirty="0" smtClean="0">
                <a:cs typeface="Times New Roman" panose="02020603050405020304" pitchFamily="18" charset="0"/>
                <a:hlinkClick r:id="rId3"/>
              </a:rPr>
              <a:t>AHEC</a:t>
            </a:r>
            <a:r>
              <a:rPr lang="en-US" sz="5600" b="1" dirty="0" smtClean="0">
                <a:cs typeface="Times New Roman" panose="02020603050405020304" pitchFamily="18" charset="0"/>
              </a:rPr>
              <a:t>/</a:t>
            </a:r>
            <a:r>
              <a:rPr lang="en-US" sz="5600" b="1" dirty="0" smtClean="0">
                <a:cs typeface="Times New Roman" panose="02020603050405020304" pitchFamily="18" charset="0"/>
                <a:hlinkClick r:id="rId4"/>
              </a:rPr>
              <a:t>Primary </a:t>
            </a:r>
            <a:r>
              <a:rPr lang="en-US" sz="5600" b="1" dirty="0" smtClean="0">
                <a:cs typeface="Times New Roman" panose="02020603050405020304" pitchFamily="18" charset="0"/>
                <a:hlinkClick r:id="rId4"/>
              </a:rPr>
              <a:t>Care Loan Forgiveness (PCLF)</a:t>
            </a:r>
            <a:endParaRPr lang="en-US" sz="5600" b="1" dirty="0" smtClean="0">
              <a:cs typeface="Times New Roman" panose="02020603050405020304" pitchFamily="18" charset="0"/>
            </a:endParaRPr>
          </a:p>
          <a:p>
            <a:pPr lvl="1"/>
            <a:r>
              <a:rPr lang="en-US" sz="5200" dirty="0"/>
              <a:t>AHEC Scholars is a two-year national program funded by HRSA, designed to better prepare health profession students for future practice in rural and urban underserved communities. Statewide collaboration between the Oregon AHEC Program Office and Regional Centers, and academic and clinical partners provides a robust </a:t>
            </a:r>
            <a:r>
              <a:rPr lang="en-US" sz="5200" dirty="0" smtClean="0"/>
              <a:t>inter-professional </a:t>
            </a:r>
            <a:r>
              <a:rPr lang="en-US" sz="5200" dirty="0"/>
              <a:t>experience for </a:t>
            </a:r>
            <a:r>
              <a:rPr lang="en-US" sz="5200" dirty="0" smtClean="0"/>
              <a:t>learners. AHEC </a:t>
            </a:r>
            <a:r>
              <a:rPr lang="en-US" sz="5200" dirty="0" smtClean="0"/>
              <a:t>Scholars are currently eligible to apply for Primary Care Loan Forgiveness (PCLF). </a:t>
            </a:r>
            <a:r>
              <a:rPr lang="en-US" sz="5200" dirty="0"/>
              <a:t>If awarded, students may receive one or more years of tuition and fees to cover their health care education in the program in which they are participating. PCLF awards may cover full tuition and fees, but can not exceed the highest resident tuition rates at the publicly-funded health professional training programs in Oregon</a:t>
            </a:r>
            <a:r>
              <a:rPr lang="en-US" sz="5200" dirty="0" smtClean="0"/>
              <a:t>.</a:t>
            </a:r>
          </a:p>
          <a:p>
            <a:pPr lvl="1"/>
            <a:endParaRPr lang="en-US" dirty="0">
              <a:cs typeface="Times New Roman" panose="02020603050405020304" pitchFamily="18" charset="0"/>
            </a:endParaRPr>
          </a:p>
          <a:p>
            <a:pPr>
              <a:lnSpc>
                <a:spcPct val="170000"/>
              </a:lnSpc>
              <a:buNone/>
            </a:pPr>
            <a:endParaRPr lang="en-US" dirty="0">
              <a:solidFill>
                <a:schemeClr val="tx1"/>
              </a:solidFill>
              <a:latin typeface="Times New Roman" panose="02020603050405020304" pitchFamily="18" charset="0"/>
              <a:cs typeface="Times New Roman" panose="02020603050405020304" pitchFamily="18" charset="0"/>
            </a:endParaRPr>
          </a:p>
        </p:txBody>
      </p:sp>
      <p:sp>
        <p:nvSpPr>
          <p:cNvPr id="6" name="Rectangle 2"/>
          <p:cNvSpPr>
            <a:spLocks noChangeArrowheads="1"/>
          </p:cNvSpPr>
          <p:nvPr/>
        </p:nvSpPr>
        <p:spPr bwMode="auto">
          <a:xfrm>
            <a:off x="533400" y="609600"/>
            <a:ext cx="6477000" cy="609600"/>
          </a:xfrm>
          <a:prstGeom prst="rect">
            <a:avLst/>
          </a:prstGeom>
          <a:noFill/>
          <a:ln w="9525">
            <a:noFill/>
            <a:miter lim="800000"/>
            <a:headEnd/>
            <a:tailEnd/>
          </a:ln>
          <a:effectLst/>
        </p:spPr>
        <p:txBody>
          <a:bodyPr anchor="b"/>
          <a:lstStyle/>
          <a:p>
            <a:pPr algn="ctr" eaLnBrk="0" hangingPunct="0"/>
            <a:r>
              <a:rPr lang="en-US" sz="4000" b="1" dirty="0" smtClean="0">
                <a:solidFill>
                  <a:srgbClr val="0070C0"/>
                </a:solidFill>
                <a:latin typeface="Arial" panose="020B0604020202020204" pitchFamily="34" charset="0"/>
                <a:cs typeface="Arial" panose="020B0604020202020204" pitchFamily="34" charset="0"/>
              </a:rPr>
              <a:t>Scholarships for Service</a:t>
            </a:r>
            <a:endParaRPr lang="en-US" sz="4000" b="1" dirty="0">
              <a:solidFill>
                <a:srgbClr val="0070C0"/>
              </a:solidFill>
              <a:latin typeface="Arial" panose="020B0604020202020204" pitchFamily="34" charset="0"/>
              <a:cs typeface="Arial" panose="020B0604020202020204" pitchFamily="34" charset="0"/>
            </a:endParaRPr>
          </a:p>
        </p:txBody>
      </p:sp>
      <p:pic>
        <p:nvPicPr>
          <p:cNvPr id="7" name="Picture 6" descr="OHSU four-colog master brand logo." title="OHSU master brand logo"/>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8305800" y="5638800"/>
            <a:ext cx="558601" cy="956721"/>
          </a:xfrm>
          <a:prstGeom prst="rect">
            <a:avLst/>
          </a:prstGeom>
        </p:spPr>
      </p:pic>
    </p:spTree>
    <p:extLst>
      <p:ext uri="{BB962C8B-B14F-4D97-AF65-F5344CB8AC3E}">
        <p14:creationId xmlns:p14="http://schemas.microsoft.com/office/powerpoint/2010/main" val="32350612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81000"/>
            <a:ext cx="7010400" cy="1320800"/>
          </a:xfrm>
        </p:spPr>
        <p:txBody>
          <a:bodyPr>
            <a:noAutofit/>
          </a:bodyPr>
          <a:lstStyle/>
          <a:p>
            <a:pPr algn="ctr"/>
            <a:r>
              <a:rPr lang="en-US" sz="4000" b="1" dirty="0" smtClean="0">
                <a:solidFill>
                  <a:srgbClr val="0070C0"/>
                </a:solidFill>
                <a:latin typeface="Arial" panose="020B0604020202020204" pitchFamily="34" charset="0"/>
                <a:cs typeface="Arial" panose="020B0604020202020204" pitchFamily="34" charset="0"/>
              </a:rPr>
              <a:t>Federal Student Loans</a:t>
            </a:r>
            <a:r>
              <a:rPr lang="en-US" sz="4000" b="1" dirty="0">
                <a:solidFill>
                  <a:srgbClr val="0070C0"/>
                </a:solidFill>
                <a:latin typeface="Arial" panose="020B0604020202020204" pitchFamily="34" charset="0"/>
                <a:cs typeface="Arial" panose="020B0604020202020204" pitchFamily="34" charset="0"/>
              </a:rPr>
              <a:t/>
            </a:r>
            <a:br>
              <a:rPr lang="en-US" sz="4000" b="1" dirty="0">
                <a:solidFill>
                  <a:srgbClr val="0070C0"/>
                </a:solidFill>
                <a:latin typeface="Arial" panose="020B0604020202020204" pitchFamily="34" charset="0"/>
                <a:cs typeface="Arial" panose="020B0604020202020204" pitchFamily="34" charset="0"/>
              </a:rPr>
            </a:br>
            <a:endParaRPr lang="en-US" sz="4000" dirty="0"/>
          </a:p>
        </p:txBody>
      </p:sp>
      <p:sp>
        <p:nvSpPr>
          <p:cNvPr id="3" name="Content Placeholder 2"/>
          <p:cNvSpPr>
            <a:spLocks noGrp="1"/>
          </p:cNvSpPr>
          <p:nvPr>
            <p:ph idx="1"/>
          </p:nvPr>
        </p:nvSpPr>
        <p:spPr>
          <a:xfrm>
            <a:off x="304800" y="1219200"/>
            <a:ext cx="7239000" cy="5181600"/>
          </a:xfrm>
        </p:spPr>
        <p:txBody>
          <a:bodyPr>
            <a:normAutofit fontScale="62500" lnSpcReduction="20000"/>
          </a:bodyPr>
          <a:lstStyle/>
          <a:p>
            <a:pPr marL="0" indent="0">
              <a:buNone/>
            </a:pPr>
            <a:r>
              <a:rPr lang="en-US" sz="2600" dirty="0" smtClean="0"/>
              <a:t>Most medical students will borrow federal student loans to fund part or all of their program.</a:t>
            </a:r>
            <a:endParaRPr lang="en-US" sz="2600" dirty="0" smtClean="0">
              <a:hlinkClick r:id="rId2"/>
            </a:endParaRPr>
          </a:p>
          <a:p>
            <a:pPr marL="0" indent="0">
              <a:buNone/>
            </a:pPr>
            <a:endParaRPr lang="en-US" sz="1000" dirty="0" smtClean="0">
              <a:hlinkClick r:id="rId2"/>
            </a:endParaRPr>
          </a:p>
          <a:p>
            <a:r>
              <a:rPr lang="en-US" sz="2300" b="1" dirty="0" smtClean="0"/>
              <a:t>Federal Direct Unsubsidized Stafford and Graduate PLUS Loans</a:t>
            </a:r>
            <a:endParaRPr lang="en-US" sz="2300" b="1" dirty="0" smtClean="0">
              <a:hlinkClick r:id="rId2"/>
            </a:endParaRPr>
          </a:p>
          <a:p>
            <a:r>
              <a:rPr lang="en-US" sz="2300" b="1" dirty="0" smtClean="0">
                <a:hlinkClick r:id="rId2"/>
              </a:rPr>
              <a:t>Interest Rates &amp; Origination Fees</a:t>
            </a:r>
            <a:r>
              <a:rPr lang="en-US" sz="2300" b="1" dirty="0" smtClean="0"/>
              <a:t> </a:t>
            </a:r>
            <a:r>
              <a:rPr lang="en-US" sz="2300" dirty="0" smtClean="0"/>
              <a:t>(2022-2023):</a:t>
            </a:r>
            <a:endParaRPr lang="en-US" sz="2300" dirty="0"/>
          </a:p>
          <a:p>
            <a:pPr lvl="1"/>
            <a:r>
              <a:rPr lang="en-US" sz="1800" b="1" dirty="0"/>
              <a:t>Direct Unsubsidized </a:t>
            </a:r>
            <a:r>
              <a:rPr lang="en-US" sz="1800" b="1" dirty="0" smtClean="0"/>
              <a:t>Stafford Loans </a:t>
            </a:r>
            <a:endParaRPr lang="en-US" sz="1800" b="1" dirty="0"/>
          </a:p>
          <a:p>
            <a:pPr lvl="2"/>
            <a:r>
              <a:rPr lang="en-US" sz="1800" dirty="0"/>
              <a:t>Interest Rate: </a:t>
            </a:r>
            <a:r>
              <a:rPr lang="en-US" sz="1800" dirty="0" smtClean="0"/>
              <a:t>6.54%</a:t>
            </a:r>
            <a:endParaRPr lang="en-US" sz="1800" dirty="0"/>
          </a:p>
          <a:p>
            <a:pPr lvl="2"/>
            <a:r>
              <a:rPr lang="en-US" sz="1800" dirty="0"/>
              <a:t>Origination Fee: 1.057%</a:t>
            </a:r>
          </a:p>
          <a:p>
            <a:pPr lvl="1"/>
            <a:r>
              <a:rPr lang="en-US" sz="1800" b="1" dirty="0" smtClean="0"/>
              <a:t>Direct Graduate PLUS Loans</a:t>
            </a:r>
            <a:endParaRPr lang="en-US" sz="1800" b="1" dirty="0"/>
          </a:p>
          <a:p>
            <a:pPr lvl="2"/>
            <a:r>
              <a:rPr lang="en-US" sz="1800" dirty="0"/>
              <a:t>Interest Rate: </a:t>
            </a:r>
            <a:r>
              <a:rPr lang="en-US" sz="1800" dirty="0" smtClean="0"/>
              <a:t>7.54%</a:t>
            </a:r>
            <a:endParaRPr lang="en-US" sz="1800" dirty="0"/>
          </a:p>
          <a:p>
            <a:pPr lvl="2"/>
            <a:r>
              <a:rPr lang="en-US" sz="1800" dirty="0"/>
              <a:t>Origination Fee: 4.228%</a:t>
            </a:r>
          </a:p>
          <a:p>
            <a:endParaRPr lang="en-US" sz="900" dirty="0" smtClean="0">
              <a:hlinkClick r:id="rId2"/>
            </a:endParaRPr>
          </a:p>
          <a:p>
            <a:r>
              <a:rPr lang="en-US" sz="2300" b="1" dirty="0" smtClean="0">
                <a:hlinkClick r:id="rId3"/>
              </a:rPr>
              <a:t>Annual Loan </a:t>
            </a:r>
            <a:r>
              <a:rPr lang="en-US" sz="2300" b="1" dirty="0">
                <a:hlinkClick r:id="rId3"/>
              </a:rPr>
              <a:t>Limits </a:t>
            </a:r>
            <a:r>
              <a:rPr lang="en-US" sz="2300" dirty="0"/>
              <a:t>(pending eligibility)</a:t>
            </a:r>
          </a:p>
          <a:p>
            <a:pPr lvl="1"/>
            <a:r>
              <a:rPr lang="en-US" sz="1800" b="1" dirty="0" smtClean="0"/>
              <a:t>Direct Unsubsidized Stafford Loan: </a:t>
            </a:r>
            <a:r>
              <a:rPr lang="en-US" sz="1800" dirty="0"/>
              <a:t>$40,500</a:t>
            </a:r>
          </a:p>
          <a:p>
            <a:pPr lvl="1"/>
            <a:r>
              <a:rPr lang="en-US" sz="1800" b="1" dirty="0" smtClean="0"/>
              <a:t>Direct Graduate PLUS Loan: </a:t>
            </a:r>
            <a:r>
              <a:rPr lang="en-US" sz="1800" dirty="0"/>
              <a:t>currently no limit but only awarded up to the Cost of Attendance</a:t>
            </a:r>
          </a:p>
          <a:p>
            <a:pPr lvl="2"/>
            <a:endParaRPr lang="en-US" sz="900" dirty="0" smtClean="0"/>
          </a:p>
          <a:p>
            <a:r>
              <a:rPr lang="en-US" sz="2300" b="1" dirty="0" smtClean="0"/>
              <a:t>Aggregate Loan Limits </a:t>
            </a:r>
            <a:r>
              <a:rPr lang="en-US" sz="2300" dirty="0" smtClean="0"/>
              <a:t>(including undergraduate and graduate loans)</a:t>
            </a:r>
          </a:p>
          <a:p>
            <a:pPr lvl="1"/>
            <a:r>
              <a:rPr lang="en-US" sz="1800" b="1" dirty="0" smtClean="0"/>
              <a:t>Direct Stafford Loans: </a:t>
            </a:r>
            <a:r>
              <a:rPr lang="en-US" sz="1800" dirty="0" smtClean="0"/>
              <a:t>$224,000 </a:t>
            </a:r>
          </a:p>
          <a:p>
            <a:pPr lvl="1"/>
            <a:r>
              <a:rPr lang="en-US" sz="1800" b="1" dirty="0" smtClean="0"/>
              <a:t>Direct Graduate PLUS: </a:t>
            </a:r>
            <a:r>
              <a:rPr lang="en-US" sz="1800" dirty="0" smtClean="0"/>
              <a:t>currently no limit</a:t>
            </a:r>
          </a:p>
          <a:p>
            <a:pPr lvl="1"/>
            <a:endParaRPr lang="en-US" dirty="0" smtClean="0"/>
          </a:p>
          <a:p>
            <a:pPr marL="457200" lvl="1" indent="0">
              <a:buNone/>
            </a:pPr>
            <a:endParaRPr lang="en-US" dirty="0"/>
          </a:p>
        </p:txBody>
      </p:sp>
    </p:spTree>
    <p:extLst>
      <p:ext uri="{BB962C8B-B14F-4D97-AF65-F5344CB8AC3E}">
        <p14:creationId xmlns:p14="http://schemas.microsoft.com/office/powerpoint/2010/main" val="41837616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406201" y="1359492"/>
            <a:ext cx="7213799" cy="5257800"/>
          </a:xfrm>
        </p:spPr>
        <p:txBody>
          <a:bodyPr>
            <a:normAutofit/>
          </a:bodyPr>
          <a:lstStyle/>
          <a:p>
            <a:pPr marL="0" indent="0">
              <a:buNone/>
            </a:pPr>
            <a:r>
              <a:rPr lang="en-US" sz="2400" dirty="0"/>
              <a:t>If you think you’ll need to borrow Direct Graduate PLUS loans, it’s important to understand your credit</a:t>
            </a:r>
            <a:r>
              <a:rPr lang="en-US" sz="2400" dirty="0" smtClean="0"/>
              <a:t>.</a:t>
            </a:r>
          </a:p>
          <a:p>
            <a:endParaRPr lang="en-US" sz="800" dirty="0"/>
          </a:p>
          <a:p>
            <a:pPr lvl="1"/>
            <a:r>
              <a:rPr lang="en-US" sz="2200" dirty="0"/>
              <a:t>Request your credit report from </a:t>
            </a:r>
            <a:r>
              <a:rPr lang="en-US" sz="2200" dirty="0" smtClean="0">
                <a:hlinkClick r:id="rId3"/>
              </a:rPr>
              <a:t>www.AnnualCreditReport.com</a:t>
            </a:r>
            <a:endParaRPr lang="en-US" sz="2200" dirty="0" smtClean="0"/>
          </a:p>
          <a:p>
            <a:pPr lvl="1"/>
            <a:r>
              <a:rPr lang="en-US" sz="2000" dirty="0"/>
              <a:t>Review it for discrepancies/inaccurate </a:t>
            </a:r>
            <a:r>
              <a:rPr lang="en-US" sz="2000" dirty="0" smtClean="0"/>
              <a:t>information</a:t>
            </a:r>
          </a:p>
          <a:p>
            <a:pPr lvl="1"/>
            <a:r>
              <a:rPr lang="en-US" sz="2200" dirty="0" smtClean="0"/>
              <a:t>Review </a:t>
            </a:r>
            <a:r>
              <a:rPr lang="en-US" sz="2200" dirty="0"/>
              <a:t>items that need your </a:t>
            </a:r>
            <a:r>
              <a:rPr lang="en-US" sz="2200" dirty="0" smtClean="0"/>
              <a:t>attention</a:t>
            </a:r>
          </a:p>
          <a:p>
            <a:pPr lvl="2"/>
            <a:r>
              <a:rPr lang="en-US" sz="1800" dirty="0" smtClean="0"/>
              <a:t>On-time payments</a:t>
            </a:r>
          </a:p>
          <a:p>
            <a:pPr lvl="2"/>
            <a:r>
              <a:rPr lang="en-US" sz="1800" dirty="0" smtClean="0"/>
              <a:t>Amount </a:t>
            </a:r>
            <a:r>
              <a:rPr lang="en-US" sz="1800" dirty="0"/>
              <a:t>of credit </a:t>
            </a:r>
            <a:r>
              <a:rPr lang="en-US" sz="1800" dirty="0" smtClean="0"/>
              <a:t>used</a:t>
            </a:r>
          </a:p>
          <a:p>
            <a:pPr lvl="2"/>
            <a:r>
              <a:rPr lang="en-US" sz="1800" dirty="0" smtClean="0"/>
              <a:t>No </a:t>
            </a:r>
            <a:r>
              <a:rPr lang="en-US" sz="1800" dirty="0"/>
              <a:t>credit</a:t>
            </a:r>
          </a:p>
          <a:p>
            <a:pPr lvl="1"/>
            <a:endParaRPr lang="en-US" sz="2000" dirty="0" smtClean="0"/>
          </a:p>
          <a:p>
            <a:pPr marL="457200" lvl="1" indent="0">
              <a:buNone/>
            </a:pPr>
            <a:endParaRPr lang="en-US" sz="2000" dirty="0"/>
          </a:p>
          <a:p>
            <a:pPr lvl="1"/>
            <a:endParaRPr lang="en-US" sz="2200" dirty="0"/>
          </a:p>
          <a:p>
            <a:endParaRPr lang="en-US" sz="2400" dirty="0" smtClean="0"/>
          </a:p>
          <a:p>
            <a:endParaRPr lang="en-US" sz="2000" dirty="0">
              <a:solidFill>
                <a:schemeClr val="tx1"/>
              </a:solidFill>
              <a:latin typeface="Times New Roman" panose="02020603050405020304" pitchFamily="18" charset="0"/>
              <a:cs typeface="Times New Roman" panose="02020603050405020304" pitchFamily="18" charset="0"/>
            </a:endParaRPr>
          </a:p>
        </p:txBody>
      </p:sp>
      <p:sp>
        <p:nvSpPr>
          <p:cNvPr id="6" name="Rectangle 2"/>
          <p:cNvSpPr>
            <a:spLocks noChangeArrowheads="1"/>
          </p:cNvSpPr>
          <p:nvPr/>
        </p:nvSpPr>
        <p:spPr bwMode="auto">
          <a:xfrm>
            <a:off x="533400" y="609600"/>
            <a:ext cx="6553200" cy="609600"/>
          </a:xfrm>
          <a:prstGeom prst="rect">
            <a:avLst/>
          </a:prstGeom>
          <a:noFill/>
          <a:ln w="9525">
            <a:noFill/>
            <a:miter lim="800000"/>
            <a:headEnd/>
            <a:tailEnd/>
          </a:ln>
          <a:effectLst/>
        </p:spPr>
        <p:txBody>
          <a:bodyPr anchor="b"/>
          <a:lstStyle/>
          <a:p>
            <a:pPr algn="ctr" eaLnBrk="0" hangingPunct="0"/>
            <a:r>
              <a:rPr lang="en-US" sz="4000" b="1" dirty="0">
                <a:solidFill>
                  <a:srgbClr val="0070C0"/>
                </a:solidFill>
                <a:latin typeface="Arial" panose="020B0604020202020204" pitchFamily="34" charset="0"/>
                <a:cs typeface="Arial" panose="020B0604020202020204" pitchFamily="34" charset="0"/>
              </a:rPr>
              <a:t>Federal Student Loans</a:t>
            </a:r>
          </a:p>
        </p:txBody>
      </p:sp>
      <p:pic>
        <p:nvPicPr>
          <p:cNvPr id="7" name="Picture 6" descr="OHSU four-colog master brand logo." title="OHSU master brand logo"/>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8305800" y="5638800"/>
            <a:ext cx="558601" cy="956721"/>
          </a:xfrm>
          <a:prstGeom prst="rect">
            <a:avLst/>
          </a:prstGeom>
        </p:spPr>
      </p:pic>
    </p:spTree>
    <p:extLst>
      <p:ext uri="{BB962C8B-B14F-4D97-AF65-F5344CB8AC3E}">
        <p14:creationId xmlns:p14="http://schemas.microsoft.com/office/powerpoint/2010/main" val="8267196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 y="533400"/>
            <a:ext cx="7162799" cy="762000"/>
          </a:xfrm>
        </p:spPr>
        <p:txBody>
          <a:bodyPr/>
          <a:lstStyle/>
          <a:p>
            <a:r>
              <a:rPr lang="en-US" b="1" dirty="0" smtClean="0">
                <a:solidFill>
                  <a:srgbClr val="0070C0"/>
                </a:solidFill>
              </a:rPr>
              <a:t>Federal Student Loan Resources</a:t>
            </a:r>
            <a:endParaRPr lang="en-US" b="1" dirty="0">
              <a:solidFill>
                <a:srgbClr val="0070C0"/>
              </a:solidFill>
            </a:endParaRPr>
          </a:p>
        </p:txBody>
      </p:sp>
      <p:sp>
        <p:nvSpPr>
          <p:cNvPr id="3" name="Content Placeholder 2"/>
          <p:cNvSpPr>
            <a:spLocks noGrp="1"/>
          </p:cNvSpPr>
          <p:nvPr>
            <p:ph idx="1"/>
          </p:nvPr>
        </p:nvSpPr>
        <p:spPr>
          <a:xfrm>
            <a:off x="152400" y="1447799"/>
            <a:ext cx="7162799" cy="4800601"/>
          </a:xfrm>
        </p:spPr>
        <p:txBody>
          <a:bodyPr>
            <a:normAutofit lnSpcReduction="10000"/>
          </a:bodyPr>
          <a:lstStyle/>
          <a:p>
            <a:r>
              <a:rPr lang="en-US" b="1" dirty="0" smtClean="0">
                <a:hlinkClick r:id="rId2"/>
              </a:rPr>
              <a:t>Free Application for Federal Student Aid (FAFSA)</a:t>
            </a:r>
            <a:endParaRPr lang="en-US" b="1" dirty="0" smtClean="0"/>
          </a:p>
          <a:p>
            <a:pPr lvl="1"/>
            <a:r>
              <a:rPr lang="en-US" dirty="0" smtClean="0"/>
              <a:t>Available October 1</a:t>
            </a:r>
            <a:r>
              <a:rPr lang="en-US" baseline="30000" dirty="0" smtClean="0"/>
              <a:t>st</a:t>
            </a:r>
            <a:r>
              <a:rPr lang="en-US" dirty="0" smtClean="0"/>
              <a:t> for next academic year (ex. For the 2023-2024 school year, it will be available 10/1/2022)</a:t>
            </a:r>
          </a:p>
          <a:p>
            <a:pPr lvl="1"/>
            <a:r>
              <a:rPr lang="en-US" dirty="0" smtClean="0"/>
              <a:t>Complete ASAP for priority aid and to allow time to submit any additional paperwork, if required and/or requested.</a:t>
            </a:r>
          </a:p>
          <a:p>
            <a:r>
              <a:rPr lang="en-US" b="1" dirty="0" smtClean="0">
                <a:hlinkClick r:id="rId3"/>
              </a:rPr>
              <a:t>AAMC </a:t>
            </a:r>
            <a:r>
              <a:rPr lang="en-US" b="1" dirty="0" err="1">
                <a:hlinkClick r:id="rId3"/>
              </a:rPr>
              <a:t>MedLoans</a:t>
            </a:r>
            <a:r>
              <a:rPr lang="en-US" b="1" dirty="0">
                <a:hlinkClick r:id="rId3"/>
              </a:rPr>
              <a:t> Organizer and Calculator (</a:t>
            </a:r>
            <a:r>
              <a:rPr lang="en-US" b="1" dirty="0" smtClean="0">
                <a:hlinkClick r:id="rId3"/>
              </a:rPr>
              <a:t>MLOC)</a:t>
            </a:r>
            <a:r>
              <a:rPr lang="en-US" b="1" i="1" dirty="0" smtClean="0"/>
              <a:t>: </a:t>
            </a:r>
          </a:p>
          <a:p>
            <a:pPr lvl="1"/>
            <a:r>
              <a:rPr lang="en-US" dirty="0" smtClean="0"/>
              <a:t>This is </a:t>
            </a:r>
            <a:r>
              <a:rPr lang="en-US" dirty="0"/>
              <a:t>an educational debt management resource designed specifically for medical school students and residents. With this tool, you can: keep all your student loans in one electronic file, calculate the impact of additional borrowing on repayment, and choose a repayment strategy based on your debt, circumstances, and financial goals</a:t>
            </a:r>
            <a:r>
              <a:rPr lang="en-US" dirty="0" smtClean="0"/>
              <a:t>.</a:t>
            </a:r>
          </a:p>
          <a:p>
            <a:r>
              <a:rPr lang="en-US" b="1" dirty="0" smtClean="0">
                <a:hlinkClick r:id="rId4"/>
              </a:rPr>
              <a:t>Federal </a:t>
            </a:r>
            <a:r>
              <a:rPr lang="en-US" b="1" dirty="0">
                <a:hlinkClick r:id="rId4"/>
              </a:rPr>
              <a:t>Student Loan Repayment </a:t>
            </a:r>
            <a:r>
              <a:rPr lang="en-US" b="1" dirty="0" smtClean="0">
                <a:hlinkClick r:id="rId4"/>
              </a:rPr>
              <a:t>Plans</a:t>
            </a:r>
            <a:r>
              <a:rPr lang="en-US" b="1" dirty="0" smtClean="0"/>
              <a:t> – Think ahead.</a:t>
            </a:r>
          </a:p>
          <a:p>
            <a:pPr lvl="1"/>
            <a:r>
              <a:rPr lang="en-US" dirty="0" smtClean="0"/>
              <a:t>There </a:t>
            </a:r>
            <a:r>
              <a:rPr lang="en-US" dirty="0"/>
              <a:t>are several different </a:t>
            </a:r>
            <a:r>
              <a:rPr lang="en-US" dirty="0" smtClean="0"/>
              <a:t>federal student loan repayment plans that will </a:t>
            </a:r>
            <a:r>
              <a:rPr lang="en-US" dirty="0"/>
              <a:t>align with your financial goals. Whether it’s paying off your educational debt as quickly as possible or considering a plan based on income, there is a repayment plan that will work for you. </a:t>
            </a:r>
          </a:p>
        </p:txBody>
      </p:sp>
      <p:pic>
        <p:nvPicPr>
          <p:cNvPr id="5" name="Picture 4" descr="OHSU four-colog master brand logo." title="OHSU master brand logo"/>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8305800" y="5638800"/>
            <a:ext cx="558601" cy="956721"/>
          </a:xfrm>
          <a:prstGeom prst="rect">
            <a:avLst/>
          </a:prstGeom>
        </p:spPr>
      </p:pic>
    </p:spTree>
    <p:extLst>
      <p:ext uri="{BB962C8B-B14F-4D97-AF65-F5344CB8AC3E}">
        <p14:creationId xmlns:p14="http://schemas.microsoft.com/office/powerpoint/2010/main" val="3780655862"/>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3339</TotalTime>
  <Words>1395</Words>
  <Application>Microsoft Office PowerPoint</Application>
  <PresentationFormat>On-screen Show (4:3)</PresentationFormat>
  <Paragraphs>175</Paragraphs>
  <Slides>17</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Calibri</vt:lpstr>
      <vt:lpstr>Imprint MT Shadow</vt:lpstr>
      <vt:lpstr>Times New Roman</vt:lpstr>
      <vt:lpstr>Trebuchet MS</vt:lpstr>
      <vt:lpstr>Wingdings 3</vt:lpstr>
      <vt:lpstr>Facet</vt:lpstr>
      <vt:lpstr>PowerPoint Presentation</vt:lpstr>
      <vt:lpstr>Agenda</vt:lpstr>
      <vt:lpstr>Costs during Medical School</vt:lpstr>
      <vt:lpstr>Types of Financial Aid</vt:lpstr>
      <vt:lpstr>PowerPoint Presentation</vt:lpstr>
      <vt:lpstr>PowerPoint Presentation</vt:lpstr>
      <vt:lpstr>Federal Student Loans </vt:lpstr>
      <vt:lpstr>PowerPoint Presentation</vt:lpstr>
      <vt:lpstr>Federal Student Loan Resources</vt:lpstr>
      <vt:lpstr>Educational Debt Data</vt:lpstr>
      <vt:lpstr>PowerPoint Presentation</vt:lpstr>
      <vt:lpstr>Financial Tips &amp; Tricks</vt:lpstr>
      <vt:lpstr>PowerPoint Presentation</vt:lpstr>
      <vt:lpstr>PowerPoint Presentation</vt:lpstr>
      <vt:lpstr>Resources </vt:lpstr>
      <vt:lpstr>PowerPoint Presentation</vt:lpstr>
      <vt:lpstr>PowerPoint Presentation</vt:lpstr>
    </vt:vector>
  </TitlesOfParts>
  <Company>OHSU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OHSU School of Nursing</dc:title>
  <dc:creator>Janna Mckay</dc:creator>
  <cp:lastModifiedBy>Janna Mckay</cp:lastModifiedBy>
  <cp:revision>274</cp:revision>
  <cp:lastPrinted>2015-11-20T21:52:49Z</cp:lastPrinted>
  <dcterms:created xsi:type="dcterms:W3CDTF">2015-11-06T18:45:33Z</dcterms:created>
  <dcterms:modified xsi:type="dcterms:W3CDTF">2022-09-21T15:06:24Z</dcterms:modified>
</cp:coreProperties>
</file>