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8" r:id="rId1"/>
    <p:sldMasterId id="2147483680" r:id="rId2"/>
    <p:sldMasterId id="2147483671" r:id="rId3"/>
  </p:sldMasterIdLst>
  <p:notesMasterIdLst>
    <p:notesMasterId r:id="rId16"/>
  </p:notesMasterIdLst>
  <p:handoutMasterIdLst>
    <p:handoutMasterId r:id="rId17"/>
  </p:handoutMasterIdLst>
  <p:sldIdLst>
    <p:sldId id="277" r:id="rId4"/>
    <p:sldId id="309" r:id="rId5"/>
    <p:sldId id="299" r:id="rId6"/>
    <p:sldId id="312" r:id="rId7"/>
    <p:sldId id="300" r:id="rId8"/>
    <p:sldId id="311" r:id="rId9"/>
    <p:sldId id="306" r:id="rId10"/>
    <p:sldId id="301" r:id="rId11"/>
    <p:sldId id="308" r:id="rId12"/>
    <p:sldId id="302" r:id="rId13"/>
    <p:sldId id="310" r:id="rId14"/>
    <p:sldId id="297" r:id="rId15"/>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776"/>
    <a:srgbClr val="585E60"/>
    <a:srgbClr val="F6F6F6"/>
    <a:srgbClr val="2F92D5"/>
    <a:srgbClr val="277DCA"/>
    <a:srgbClr val="397EC1"/>
    <a:srgbClr val="364852"/>
    <a:srgbClr val="2F92D4"/>
    <a:srgbClr val="2B91D3"/>
    <a:srgbClr val="0C61A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2DB55A8-F863-4609-B269-B2423900C3A6}" v="725" dt="2021-03-24T20:07:01.96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203" autoAdjust="0"/>
    <p:restoredTop sz="91946" autoAdjust="0"/>
  </p:normalViewPr>
  <p:slideViewPr>
    <p:cSldViewPr snapToGrid="0" snapToObjects="1">
      <p:cViewPr varScale="1">
        <p:scale>
          <a:sx n="139" d="100"/>
          <a:sy n="139" d="100"/>
        </p:scale>
        <p:origin x="714" y="114"/>
      </p:cViewPr>
      <p:guideLst>
        <p:guide orient="horz" pos="2160"/>
        <p:guide pos="2880"/>
        <p:guide orient="horz" pos="16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37" d="100"/>
        <a:sy n="137"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microsoft.com/office/2015/10/relationships/revisionInfo" Target="revisionInfo.xml"/></Relationships>
</file>

<file path=ppt/diagrams/_rels/data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sv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11" Type="http://schemas.openxmlformats.org/officeDocument/2006/relationships/image" Target="../media/image14.png"/><Relationship Id="rId5" Type="http://schemas.openxmlformats.org/officeDocument/2006/relationships/image" Target="../media/image8.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png"/></Relationships>
</file>

<file path=ppt/diagrams/_rels/drawing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sv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11" Type="http://schemas.openxmlformats.org/officeDocument/2006/relationships/image" Target="../media/image14.png"/><Relationship Id="rId5" Type="http://schemas.openxmlformats.org/officeDocument/2006/relationships/image" Target="../media/image8.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pn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78FE8F8-C9BC-41BE-A075-F6B9D6484B9B}"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A651BB5F-6BFB-4CDB-9829-1E9A76AE10F8}">
      <dgm:prSet/>
      <dgm:spPr/>
      <dgm:t>
        <a:bodyPr/>
        <a:lstStyle/>
        <a:p>
          <a:pPr>
            <a:lnSpc>
              <a:spcPct val="100000"/>
            </a:lnSpc>
          </a:pPr>
          <a:r>
            <a:rPr lang="en-US" dirty="0">
              <a:latin typeface="+mn-lt"/>
            </a:rPr>
            <a:t>44 Weeks</a:t>
          </a:r>
        </a:p>
      </dgm:t>
    </dgm:pt>
    <dgm:pt modelId="{E1510BD6-2DA4-4747-986E-195E153AFD5E}" type="parTrans" cxnId="{75620D7B-6587-4FBD-B689-17A94A5105A1}">
      <dgm:prSet/>
      <dgm:spPr/>
      <dgm:t>
        <a:bodyPr/>
        <a:lstStyle/>
        <a:p>
          <a:endParaRPr lang="en-US"/>
        </a:p>
      </dgm:t>
    </dgm:pt>
    <dgm:pt modelId="{D15F85B6-353F-4871-B627-A6EE2E3D17DC}" type="sibTrans" cxnId="{75620D7B-6587-4FBD-B689-17A94A5105A1}">
      <dgm:prSet/>
      <dgm:spPr/>
      <dgm:t>
        <a:bodyPr/>
        <a:lstStyle/>
        <a:p>
          <a:endParaRPr lang="en-US"/>
        </a:p>
      </dgm:t>
    </dgm:pt>
    <dgm:pt modelId="{5FC0ED74-3D28-46B4-BBF1-A01EE772E7BD}">
      <dgm:prSet/>
      <dgm:spPr/>
      <dgm:t>
        <a:bodyPr/>
        <a:lstStyle/>
        <a:p>
          <a:pPr>
            <a:lnSpc>
              <a:spcPct val="100000"/>
            </a:lnSpc>
          </a:pPr>
          <a:r>
            <a:rPr lang="en-US" b="0" dirty="0">
              <a:latin typeface="+mn-lt"/>
            </a:rPr>
            <a:t>1071 Orders Filled</a:t>
          </a:r>
        </a:p>
      </dgm:t>
    </dgm:pt>
    <dgm:pt modelId="{18370DC7-2E84-43D8-ABA9-13E0984D3C98}" type="parTrans" cxnId="{8771E904-7346-4D1C-8A70-167EC3C8A297}">
      <dgm:prSet/>
      <dgm:spPr/>
      <dgm:t>
        <a:bodyPr/>
        <a:lstStyle/>
        <a:p>
          <a:endParaRPr lang="en-US"/>
        </a:p>
      </dgm:t>
    </dgm:pt>
    <dgm:pt modelId="{447F3C64-6686-4347-88F3-25FC36F86370}" type="sibTrans" cxnId="{8771E904-7346-4D1C-8A70-167EC3C8A297}">
      <dgm:prSet/>
      <dgm:spPr/>
      <dgm:t>
        <a:bodyPr/>
        <a:lstStyle/>
        <a:p>
          <a:endParaRPr lang="en-US"/>
        </a:p>
      </dgm:t>
    </dgm:pt>
    <dgm:pt modelId="{42EA0C69-515B-4418-9385-C60E1AA2288F}">
      <dgm:prSet/>
      <dgm:spPr/>
      <dgm:t>
        <a:bodyPr/>
        <a:lstStyle/>
        <a:p>
          <a:pPr>
            <a:lnSpc>
              <a:spcPct val="100000"/>
            </a:lnSpc>
          </a:pPr>
          <a:r>
            <a:rPr lang="en-US" dirty="0">
              <a:latin typeface="Calibri Light" panose="020F0302020204030204"/>
            </a:rPr>
            <a:t>349Unique</a:t>
          </a:r>
          <a:r>
            <a:rPr lang="en-US" dirty="0"/>
            <a:t> Users</a:t>
          </a:r>
        </a:p>
      </dgm:t>
    </dgm:pt>
    <dgm:pt modelId="{794F6A81-A3E2-4519-AAFC-8DE6505EBFCC}" type="parTrans" cxnId="{A7E177D7-4593-4E05-918D-29B7E205CCBE}">
      <dgm:prSet/>
      <dgm:spPr/>
      <dgm:t>
        <a:bodyPr/>
        <a:lstStyle/>
        <a:p>
          <a:endParaRPr lang="en-US"/>
        </a:p>
      </dgm:t>
    </dgm:pt>
    <dgm:pt modelId="{CAC4181F-137C-44D5-AD6A-51F482B5C7AA}" type="sibTrans" cxnId="{A7E177D7-4593-4E05-918D-29B7E205CCBE}">
      <dgm:prSet/>
      <dgm:spPr/>
      <dgm:t>
        <a:bodyPr/>
        <a:lstStyle/>
        <a:p>
          <a:endParaRPr lang="en-US"/>
        </a:p>
      </dgm:t>
    </dgm:pt>
    <dgm:pt modelId="{13A7C957-1BB4-4471-AB6F-6B0377CA5C38}">
      <dgm:prSet/>
      <dgm:spPr/>
      <dgm:t>
        <a:bodyPr/>
        <a:lstStyle/>
        <a:p>
          <a:pPr>
            <a:lnSpc>
              <a:spcPct val="100000"/>
            </a:lnSpc>
          </a:pPr>
          <a:r>
            <a:rPr lang="en-US" dirty="0"/>
            <a:t>Over </a:t>
          </a:r>
          <a:r>
            <a:rPr lang="en-US" dirty="0">
              <a:latin typeface="Calibri Light" panose="020F0302020204030204"/>
            </a:rPr>
            <a:t>10,000</a:t>
          </a:r>
          <a:r>
            <a:rPr lang="en-US" dirty="0"/>
            <a:t> Items Delivered</a:t>
          </a:r>
        </a:p>
      </dgm:t>
    </dgm:pt>
    <dgm:pt modelId="{F6A07F1C-09AE-4EC0-8357-63B2E73CF2F5}" type="parTrans" cxnId="{BD25AE7F-251B-42B8-A263-7B808F692DD0}">
      <dgm:prSet/>
      <dgm:spPr/>
      <dgm:t>
        <a:bodyPr/>
        <a:lstStyle/>
        <a:p>
          <a:endParaRPr lang="en-US"/>
        </a:p>
      </dgm:t>
    </dgm:pt>
    <dgm:pt modelId="{BA5D6B2F-F105-4E8D-88C6-638894889958}" type="sibTrans" cxnId="{BD25AE7F-251B-42B8-A263-7B808F692DD0}">
      <dgm:prSet/>
      <dgm:spPr/>
      <dgm:t>
        <a:bodyPr/>
        <a:lstStyle/>
        <a:p>
          <a:endParaRPr lang="en-US"/>
        </a:p>
      </dgm:t>
    </dgm:pt>
    <dgm:pt modelId="{ADBFF544-478B-4E78-9AE3-FE0A2FF67F4F}">
      <dgm:prSet/>
      <dgm:spPr/>
      <dgm:t>
        <a:bodyPr/>
        <a:lstStyle/>
        <a:p>
          <a:pPr>
            <a:lnSpc>
              <a:spcPct val="100000"/>
            </a:lnSpc>
          </a:pPr>
          <a:r>
            <a:rPr lang="en-US" dirty="0">
              <a:latin typeface="+mn-lt"/>
            </a:rPr>
            <a:t>58 Volunteers</a:t>
          </a:r>
        </a:p>
      </dgm:t>
    </dgm:pt>
    <dgm:pt modelId="{45240A29-29E9-4DF9-B123-968115434C2A}" type="parTrans" cxnId="{A94084EE-751D-4ACF-A43C-4AE47566C0DD}">
      <dgm:prSet/>
      <dgm:spPr/>
      <dgm:t>
        <a:bodyPr/>
        <a:lstStyle/>
        <a:p>
          <a:endParaRPr lang="en-US"/>
        </a:p>
      </dgm:t>
    </dgm:pt>
    <dgm:pt modelId="{33B95B42-C19F-442C-966D-58958973D23F}" type="sibTrans" cxnId="{A94084EE-751D-4ACF-A43C-4AE47566C0DD}">
      <dgm:prSet/>
      <dgm:spPr/>
      <dgm:t>
        <a:bodyPr/>
        <a:lstStyle/>
        <a:p>
          <a:endParaRPr lang="en-US"/>
        </a:p>
      </dgm:t>
    </dgm:pt>
    <dgm:pt modelId="{D644D0AC-8929-E341-9284-E3D3AB3B621E}">
      <dgm:prSet/>
      <dgm:spPr/>
      <dgm:t>
        <a:bodyPr/>
        <a:lstStyle/>
        <a:p>
          <a:pPr>
            <a:lnSpc>
              <a:spcPct val="100000"/>
            </a:lnSpc>
          </a:pPr>
          <a:r>
            <a:rPr lang="en-US" dirty="0"/>
            <a:t>198 Volunteer Hours</a:t>
          </a:r>
        </a:p>
      </dgm:t>
    </dgm:pt>
    <dgm:pt modelId="{4903C34D-E7C8-3849-8742-0BF47FADDF98}" type="parTrans" cxnId="{144829E1-AFC7-254C-A5BD-5C7C9CB00BFF}">
      <dgm:prSet/>
      <dgm:spPr/>
      <dgm:t>
        <a:bodyPr/>
        <a:lstStyle/>
        <a:p>
          <a:endParaRPr lang="en-US"/>
        </a:p>
      </dgm:t>
    </dgm:pt>
    <dgm:pt modelId="{B49A9C2A-607C-1447-9EF5-101D52F0E1A0}" type="sibTrans" cxnId="{144829E1-AFC7-254C-A5BD-5C7C9CB00BFF}">
      <dgm:prSet/>
      <dgm:spPr/>
      <dgm:t>
        <a:bodyPr/>
        <a:lstStyle/>
        <a:p>
          <a:endParaRPr lang="en-US"/>
        </a:p>
      </dgm:t>
    </dgm:pt>
    <dgm:pt modelId="{F09FD306-81FB-4D13-B582-E3AD6907941B}" type="pres">
      <dgm:prSet presAssocID="{D78FE8F8-C9BC-41BE-A075-F6B9D6484B9B}" presName="root" presStyleCnt="0">
        <dgm:presLayoutVars>
          <dgm:dir/>
          <dgm:resizeHandles val="exact"/>
        </dgm:presLayoutVars>
      </dgm:prSet>
      <dgm:spPr/>
    </dgm:pt>
    <dgm:pt modelId="{068301CE-B3B5-41B3-A167-27FD88E36FB3}" type="pres">
      <dgm:prSet presAssocID="{A651BB5F-6BFB-4CDB-9829-1E9A76AE10F8}" presName="compNode" presStyleCnt="0"/>
      <dgm:spPr/>
    </dgm:pt>
    <dgm:pt modelId="{90D361D7-FF87-4393-870C-07173B5A631B}" type="pres">
      <dgm:prSet presAssocID="{A651BB5F-6BFB-4CDB-9829-1E9A76AE10F8}"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alendar Week"/>
        </a:ext>
      </dgm:extLst>
    </dgm:pt>
    <dgm:pt modelId="{6503B2F1-4630-475B-A7DE-B69272A448C3}" type="pres">
      <dgm:prSet presAssocID="{A651BB5F-6BFB-4CDB-9829-1E9A76AE10F8}" presName="spaceRect" presStyleCnt="0"/>
      <dgm:spPr/>
    </dgm:pt>
    <dgm:pt modelId="{DB04A8DC-75EE-438D-B41D-250F8C5C1E5B}" type="pres">
      <dgm:prSet presAssocID="{A651BB5F-6BFB-4CDB-9829-1E9A76AE10F8}" presName="textRect" presStyleLbl="revTx" presStyleIdx="0" presStyleCnt="6">
        <dgm:presLayoutVars>
          <dgm:chMax val="1"/>
          <dgm:chPref val="1"/>
        </dgm:presLayoutVars>
      </dgm:prSet>
      <dgm:spPr/>
    </dgm:pt>
    <dgm:pt modelId="{AB355ACA-9B7C-4499-90C8-2529448C5A07}" type="pres">
      <dgm:prSet presAssocID="{D15F85B6-353F-4871-B627-A6EE2E3D17DC}" presName="sibTrans" presStyleCnt="0"/>
      <dgm:spPr/>
    </dgm:pt>
    <dgm:pt modelId="{51C4DD83-5979-4856-9190-EB2C0AA85A72}" type="pres">
      <dgm:prSet presAssocID="{5FC0ED74-3D28-46B4-BBF1-A01EE772E7BD}" presName="compNode" presStyleCnt="0"/>
      <dgm:spPr/>
    </dgm:pt>
    <dgm:pt modelId="{5589D08A-7535-4D58-8160-77ECA41F306F}" type="pres">
      <dgm:prSet presAssocID="{5FC0ED74-3D28-46B4-BBF1-A01EE772E7BD}"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Report Add"/>
        </a:ext>
      </dgm:extLst>
    </dgm:pt>
    <dgm:pt modelId="{D9795AE6-4753-4D22-B0FB-81D8DF722755}" type="pres">
      <dgm:prSet presAssocID="{5FC0ED74-3D28-46B4-BBF1-A01EE772E7BD}" presName="spaceRect" presStyleCnt="0"/>
      <dgm:spPr/>
    </dgm:pt>
    <dgm:pt modelId="{75C550F2-4797-4EF3-875B-A88C46512E96}" type="pres">
      <dgm:prSet presAssocID="{5FC0ED74-3D28-46B4-BBF1-A01EE772E7BD}" presName="textRect" presStyleLbl="revTx" presStyleIdx="1" presStyleCnt="6">
        <dgm:presLayoutVars>
          <dgm:chMax val="1"/>
          <dgm:chPref val="1"/>
        </dgm:presLayoutVars>
      </dgm:prSet>
      <dgm:spPr/>
    </dgm:pt>
    <dgm:pt modelId="{93151CC3-C37D-4941-8284-B903ACB26AC7}" type="pres">
      <dgm:prSet presAssocID="{447F3C64-6686-4347-88F3-25FC36F86370}" presName="sibTrans" presStyleCnt="0"/>
      <dgm:spPr/>
    </dgm:pt>
    <dgm:pt modelId="{78FABDC7-DB03-42CF-9499-20ED89487683}" type="pres">
      <dgm:prSet presAssocID="{42EA0C69-515B-4418-9385-C60E1AA2288F}" presName="compNode" presStyleCnt="0"/>
      <dgm:spPr/>
    </dgm:pt>
    <dgm:pt modelId="{59DA125F-DAC8-45E8-B04F-6A96992F1CBD}" type="pres">
      <dgm:prSet presAssocID="{42EA0C69-515B-4418-9385-C60E1AA2288F}"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Group of men"/>
        </a:ext>
      </dgm:extLst>
    </dgm:pt>
    <dgm:pt modelId="{415264FC-B01B-4C58-A8F2-6379A3CF4875}" type="pres">
      <dgm:prSet presAssocID="{42EA0C69-515B-4418-9385-C60E1AA2288F}" presName="spaceRect" presStyleCnt="0"/>
      <dgm:spPr/>
    </dgm:pt>
    <dgm:pt modelId="{14934E0B-39B8-457A-852D-8FBE24C20E74}" type="pres">
      <dgm:prSet presAssocID="{42EA0C69-515B-4418-9385-C60E1AA2288F}" presName="textRect" presStyleLbl="revTx" presStyleIdx="2" presStyleCnt="6">
        <dgm:presLayoutVars>
          <dgm:chMax val="1"/>
          <dgm:chPref val="1"/>
        </dgm:presLayoutVars>
      </dgm:prSet>
      <dgm:spPr/>
    </dgm:pt>
    <dgm:pt modelId="{C28A5C9C-7F22-4056-9367-34AA2CF06803}" type="pres">
      <dgm:prSet presAssocID="{CAC4181F-137C-44D5-AD6A-51F482B5C7AA}" presName="sibTrans" presStyleCnt="0"/>
      <dgm:spPr/>
    </dgm:pt>
    <dgm:pt modelId="{0C2352FA-733C-42DB-9B9C-28842660F436}" type="pres">
      <dgm:prSet presAssocID="{13A7C957-1BB4-4471-AB6F-6B0377CA5C38}" presName="compNode" presStyleCnt="0"/>
      <dgm:spPr/>
    </dgm:pt>
    <dgm:pt modelId="{844E2F33-EA90-4F00-B68D-6B69C133FC0E}" type="pres">
      <dgm:prSet presAssocID="{13A7C957-1BB4-4471-AB6F-6B0377CA5C38}"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a:noFill/>
        </a:ln>
      </dgm:spPr>
      <dgm:extLst>
        <a:ext uri="{E40237B7-FDA0-4F09-8148-C483321AD2D9}">
          <dgm14:cNvPr xmlns:dgm14="http://schemas.microsoft.com/office/drawing/2010/diagram" id="0" name="" descr="Fruit bowl"/>
        </a:ext>
      </dgm:extLst>
    </dgm:pt>
    <dgm:pt modelId="{8CCC0EEB-1DAB-4ED6-9E02-990BAEEF6184}" type="pres">
      <dgm:prSet presAssocID="{13A7C957-1BB4-4471-AB6F-6B0377CA5C38}" presName="spaceRect" presStyleCnt="0"/>
      <dgm:spPr/>
    </dgm:pt>
    <dgm:pt modelId="{E27C4722-F2AC-424D-B160-17D8E396051E}" type="pres">
      <dgm:prSet presAssocID="{13A7C957-1BB4-4471-AB6F-6B0377CA5C38}" presName="textRect" presStyleLbl="revTx" presStyleIdx="3" presStyleCnt="6">
        <dgm:presLayoutVars>
          <dgm:chMax val="1"/>
          <dgm:chPref val="1"/>
        </dgm:presLayoutVars>
      </dgm:prSet>
      <dgm:spPr/>
    </dgm:pt>
    <dgm:pt modelId="{349DDC1A-8F84-4734-A226-AD57FE09D8A5}" type="pres">
      <dgm:prSet presAssocID="{BA5D6B2F-F105-4E8D-88C6-638894889958}" presName="sibTrans" presStyleCnt="0"/>
      <dgm:spPr/>
    </dgm:pt>
    <dgm:pt modelId="{2173F3E7-7468-4068-BA49-73635ACA6761}" type="pres">
      <dgm:prSet presAssocID="{ADBFF544-478B-4E78-9AE3-FE0A2FF67F4F}" presName="compNode" presStyleCnt="0"/>
      <dgm:spPr/>
    </dgm:pt>
    <dgm:pt modelId="{CCEAF0DA-895C-45AB-8099-EC70113D10B9}" type="pres">
      <dgm:prSet presAssocID="{ADBFF544-478B-4E78-9AE3-FE0A2FF67F4F}"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Taxi"/>
        </a:ext>
      </dgm:extLst>
    </dgm:pt>
    <dgm:pt modelId="{AC10C3BD-1A86-44C2-BB64-5E380C772538}" type="pres">
      <dgm:prSet presAssocID="{ADBFF544-478B-4E78-9AE3-FE0A2FF67F4F}" presName="spaceRect" presStyleCnt="0"/>
      <dgm:spPr/>
    </dgm:pt>
    <dgm:pt modelId="{1FA3A1CE-79C2-4DCA-A95A-8EBA799FB65B}" type="pres">
      <dgm:prSet presAssocID="{ADBFF544-478B-4E78-9AE3-FE0A2FF67F4F}" presName="textRect" presStyleLbl="revTx" presStyleIdx="4" presStyleCnt="6">
        <dgm:presLayoutVars>
          <dgm:chMax val="1"/>
          <dgm:chPref val="1"/>
        </dgm:presLayoutVars>
      </dgm:prSet>
      <dgm:spPr/>
    </dgm:pt>
    <dgm:pt modelId="{283E3671-39FD-3748-9BB8-A86802F80E69}" type="pres">
      <dgm:prSet presAssocID="{33B95B42-C19F-442C-966D-58958973D23F}" presName="sibTrans" presStyleCnt="0"/>
      <dgm:spPr/>
    </dgm:pt>
    <dgm:pt modelId="{96263AA6-5D9E-8244-BDD9-AD58FED8D1A7}" type="pres">
      <dgm:prSet presAssocID="{D644D0AC-8929-E341-9284-E3D3AB3B621E}" presName="compNode" presStyleCnt="0"/>
      <dgm:spPr/>
    </dgm:pt>
    <dgm:pt modelId="{B94D438A-22A5-4A41-B1C0-18BBE3938568}" type="pres">
      <dgm:prSet presAssocID="{D644D0AC-8929-E341-9284-E3D3AB3B621E}" presName="iconRect" presStyleLbl="node1" presStyleIdx="5" presStyleCnt="6"/>
      <dgm:spPr>
        <a:blipFill>
          <a:blip xmlns:r="http://schemas.openxmlformats.org/officeDocument/2006/relationships" r:embed="rId11">
            <a:extLst>
              <a:ext uri="{96DAC541-7B7A-43D3-8B79-37D633B846F1}">
                <asvg:svgBlip xmlns:asvg="http://schemas.microsoft.com/office/drawing/2016/SVG/main" r:embed="rId12"/>
              </a:ext>
            </a:extLst>
          </a:blip>
          <a:srcRect/>
          <a:stretch>
            <a:fillRect/>
          </a:stretch>
        </a:blipFill>
      </dgm:spPr>
      <dgm:extLst>
        <a:ext uri="{E40237B7-FDA0-4F09-8148-C483321AD2D9}">
          <dgm14:cNvPr xmlns:dgm14="http://schemas.microsoft.com/office/drawing/2010/diagram" id="0" name="" descr="Clock outline"/>
        </a:ext>
      </dgm:extLst>
    </dgm:pt>
    <dgm:pt modelId="{C86074BD-0989-5842-84DC-D24892631685}" type="pres">
      <dgm:prSet presAssocID="{D644D0AC-8929-E341-9284-E3D3AB3B621E}" presName="spaceRect" presStyleCnt="0"/>
      <dgm:spPr/>
    </dgm:pt>
    <dgm:pt modelId="{F93F822E-0544-CB45-98FB-FF6680A61A0B}" type="pres">
      <dgm:prSet presAssocID="{D644D0AC-8929-E341-9284-E3D3AB3B621E}" presName="textRect" presStyleLbl="revTx" presStyleIdx="5" presStyleCnt="6">
        <dgm:presLayoutVars>
          <dgm:chMax val="1"/>
          <dgm:chPref val="1"/>
        </dgm:presLayoutVars>
      </dgm:prSet>
      <dgm:spPr/>
    </dgm:pt>
  </dgm:ptLst>
  <dgm:cxnLst>
    <dgm:cxn modelId="{8771E904-7346-4D1C-8A70-167EC3C8A297}" srcId="{D78FE8F8-C9BC-41BE-A075-F6B9D6484B9B}" destId="{5FC0ED74-3D28-46B4-BBF1-A01EE772E7BD}" srcOrd="1" destOrd="0" parTransId="{18370DC7-2E84-43D8-ABA9-13E0984D3C98}" sibTransId="{447F3C64-6686-4347-88F3-25FC36F86370}"/>
    <dgm:cxn modelId="{D8038C5C-572C-46DF-B637-CB28C821AE75}" type="presOf" srcId="{13A7C957-1BB4-4471-AB6F-6B0377CA5C38}" destId="{E27C4722-F2AC-424D-B160-17D8E396051E}" srcOrd="0" destOrd="0" presId="urn:microsoft.com/office/officeart/2018/2/layout/IconLabelList"/>
    <dgm:cxn modelId="{549DDA69-0830-498F-BA68-AE7D72B469E5}" type="presOf" srcId="{42EA0C69-515B-4418-9385-C60E1AA2288F}" destId="{14934E0B-39B8-457A-852D-8FBE24C20E74}" srcOrd="0" destOrd="0" presId="urn:microsoft.com/office/officeart/2018/2/layout/IconLabelList"/>
    <dgm:cxn modelId="{67225270-51EF-45B0-AD35-E9F5BCEB6217}" type="presOf" srcId="{ADBFF544-478B-4E78-9AE3-FE0A2FF67F4F}" destId="{1FA3A1CE-79C2-4DCA-A95A-8EBA799FB65B}" srcOrd="0" destOrd="0" presId="urn:microsoft.com/office/officeart/2018/2/layout/IconLabelList"/>
    <dgm:cxn modelId="{3AD5D172-393D-413B-AA06-70DA585200B5}" type="presOf" srcId="{A651BB5F-6BFB-4CDB-9829-1E9A76AE10F8}" destId="{DB04A8DC-75EE-438D-B41D-250F8C5C1E5B}" srcOrd="0" destOrd="0" presId="urn:microsoft.com/office/officeart/2018/2/layout/IconLabelList"/>
    <dgm:cxn modelId="{75620D7B-6587-4FBD-B689-17A94A5105A1}" srcId="{D78FE8F8-C9BC-41BE-A075-F6B9D6484B9B}" destId="{A651BB5F-6BFB-4CDB-9829-1E9A76AE10F8}" srcOrd="0" destOrd="0" parTransId="{E1510BD6-2DA4-4747-986E-195E153AFD5E}" sibTransId="{D15F85B6-353F-4871-B627-A6EE2E3D17DC}"/>
    <dgm:cxn modelId="{BD25AE7F-251B-42B8-A263-7B808F692DD0}" srcId="{D78FE8F8-C9BC-41BE-A075-F6B9D6484B9B}" destId="{13A7C957-1BB4-4471-AB6F-6B0377CA5C38}" srcOrd="3" destOrd="0" parTransId="{F6A07F1C-09AE-4EC0-8357-63B2E73CF2F5}" sibTransId="{BA5D6B2F-F105-4E8D-88C6-638894889958}"/>
    <dgm:cxn modelId="{9C9C8F8C-700C-49CB-AE84-AAFE685C25A3}" type="presOf" srcId="{D78FE8F8-C9BC-41BE-A075-F6B9D6484B9B}" destId="{F09FD306-81FB-4D13-B582-E3AD6907941B}" srcOrd="0" destOrd="0" presId="urn:microsoft.com/office/officeart/2018/2/layout/IconLabelList"/>
    <dgm:cxn modelId="{FB80F58D-4CF8-8D4B-9062-0A015672ACD6}" type="presOf" srcId="{D644D0AC-8929-E341-9284-E3D3AB3B621E}" destId="{F93F822E-0544-CB45-98FB-FF6680A61A0B}" srcOrd="0" destOrd="0" presId="urn:microsoft.com/office/officeart/2018/2/layout/IconLabelList"/>
    <dgm:cxn modelId="{BFDABDB8-ED54-4543-AB58-B17F20BABEAD}" type="presOf" srcId="{5FC0ED74-3D28-46B4-BBF1-A01EE772E7BD}" destId="{75C550F2-4797-4EF3-875B-A88C46512E96}" srcOrd="0" destOrd="0" presId="urn:microsoft.com/office/officeart/2018/2/layout/IconLabelList"/>
    <dgm:cxn modelId="{A7E177D7-4593-4E05-918D-29B7E205CCBE}" srcId="{D78FE8F8-C9BC-41BE-A075-F6B9D6484B9B}" destId="{42EA0C69-515B-4418-9385-C60E1AA2288F}" srcOrd="2" destOrd="0" parTransId="{794F6A81-A3E2-4519-AAFC-8DE6505EBFCC}" sibTransId="{CAC4181F-137C-44D5-AD6A-51F482B5C7AA}"/>
    <dgm:cxn modelId="{144829E1-AFC7-254C-A5BD-5C7C9CB00BFF}" srcId="{D78FE8F8-C9BC-41BE-A075-F6B9D6484B9B}" destId="{D644D0AC-8929-E341-9284-E3D3AB3B621E}" srcOrd="5" destOrd="0" parTransId="{4903C34D-E7C8-3849-8742-0BF47FADDF98}" sibTransId="{B49A9C2A-607C-1447-9EF5-101D52F0E1A0}"/>
    <dgm:cxn modelId="{A94084EE-751D-4ACF-A43C-4AE47566C0DD}" srcId="{D78FE8F8-C9BC-41BE-A075-F6B9D6484B9B}" destId="{ADBFF544-478B-4E78-9AE3-FE0A2FF67F4F}" srcOrd="4" destOrd="0" parTransId="{45240A29-29E9-4DF9-B123-968115434C2A}" sibTransId="{33B95B42-C19F-442C-966D-58958973D23F}"/>
    <dgm:cxn modelId="{17D24D40-0C21-401D-8ECE-56EE4AEA2B32}" type="presParOf" srcId="{F09FD306-81FB-4D13-B582-E3AD6907941B}" destId="{068301CE-B3B5-41B3-A167-27FD88E36FB3}" srcOrd="0" destOrd="0" presId="urn:microsoft.com/office/officeart/2018/2/layout/IconLabelList"/>
    <dgm:cxn modelId="{2F95EFFA-9929-4BE5-A7C0-03EF30CD1B1E}" type="presParOf" srcId="{068301CE-B3B5-41B3-A167-27FD88E36FB3}" destId="{90D361D7-FF87-4393-870C-07173B5A631B}" srcOrd="0" destOrd="0" presId="urn:microsoft.com/office/officeart/2018/2/layout/IconLabelList"/>
    <dgm:cxn modelId="{AAEEFF14-091D-4E6D-AF68-EA474CC28CFA}" type="presParOf" srcId="{068301CE-B3B5-41B3-A167-27FD88E36FB3}" destId="{6503B2F1-4630-475B-A7DE-B69272A448C3}" srcOrd="1" destOrd="0" presId="urn:microsoft.com/office/officeart/2018/2/layout/IconLabelList"/>
    <dgm:cxn modelId="{23254620-3707-410A-A3C0-23E66333AE36}" type="presParOf" srcId="{068301CE-B3B5-41B3-A167-27FD88E36FB3}" destId="{DB04A8DC-75EE-438D-B41D-250F8C5C1E5B}" srcOrd="2" destOrd="0" presId="urn:microsoft.com/office/officeart/2018/2/layout/IconLabelList"/>
    <dgm:cxn modelId="{369CB70B-9270-46DA-B085-EE96F20ACBF0}" type="presParOf" srcId="{F09FD306-81FB-4D13-B582-E3AD6907941B}" destId="{AB355ACA-9B7C-4499-90C8-2529448C5A07}" srcOrd="1" destOrd="0" presId="urn:microsoft.com/office/officeart/2018/2/layout/IconLabelList"/>
    <dgm:cxn modelId="{6CB80DD9-2385-48AC-AA0B-CE90C84A48C4}" type="presParOf" srcId="{F09FD306-81FB-4D13-B582-E3AD6907941B}" destId="{51C4DD83-5979-4856-9190-EB2C0AA85A72}" srcOrd="2" destOrd="0" presId="urn:microsoft.com/office/officeart/2018/2/layout/IconLabelList"/>
    <dgm:cxn modelId="{115DDB74-12E1-4A93-8587-19475DDAF459}" type="presParOf" srcId="{51C4DD83-5979-4856-9190-EB2C0AA85A72}" destId="{5589D08A-7535-4D58-8160-77ECA41F306F}" srcOrd="0" destOrd="0" presId="urn:microsoft.com/office/officeart/2018/2/layout/IconLabelList"/>
    <dgm:cxn modelId="{7E3D1671-9421-4794-A556-ADF68664DBC7}" type="presParOf" srcId="{51C4DD83-5979-4856-9190-EB2C0AA85A72}" destId="{D9795AE6-4753-4D22-B0FB-81D8DF722755}" srcOrd="1" destOrd="0" presId="urn:microsoft.com/office/officeart/2018/2/layout/IconLabelList"/>
    <dgm:cxn modelId="{7C92D8F2-92B7-4710-BA35-1156F9186B15}" type="presParOf" srcId="{51C4DD83-5979-4856-9190-EB2C0AA85A72}" destId="{75C550F2-4797-4EF3-875B-A88C46512E96}" srcOrd="2" destOrd="0" presId="urn:microsoft.com/office/officeart/2018/2/layout/IconLabelList"/>
    <dgm:cxn modelId="{51F2D19F-E4AB-4252-B664-89AD56688127}" type="presParOf" srcId="{F09FD306-81FB-4D13-B582-E3AD6907941B}" destId="{93151CC3-C37D-4941-8284-B903ACB26AC7}" srcOrd="3" destOrd="0" presId="urn:microsoft.com/office/officeart/2018/2/layout/IconLabelList"/>
    <dgm:cxn modelId="{93DC5B36-1152-47F0-A295-BCFA3F571955}" type="presParOf" srcId="{F09FD306-81FB-4D13-B582-E3AD6907941B}" destId="{78FABDC7-DB03-42CF-9499-20ED89487683}" srcOrd="4" destOrd="0" presId="urn:microsoft.com/office/officeart/2018/2/layout/IconLabelList"/>
    <dgm:cxn modelId="{427B1B78-8CBD-4327-B55D-B5D0691310F6}" type="presParOf" srcId="{78FABDC7-DB03-42CF-9499-20ED89487683}" destId="{59DA125F-DAC8-45E8-B04F-6A96992F1CBD}" srcOrd="0" destOrd="0" presId="urn:microsoft.com/office/officeart/2018/2/layout/IconLabelList"/>
    <dgm:cxn modelId="{F2DD10B9-3887-4AE8-820A-A91B1822708B}" type="presParOf" srcId="{78FABDC7-DB03-42CF-9499-20ED89487683}" destId="{415264FC-B01B-4C58-A8F2-6379A3CF4875}" srcOrd="1" destOrd="0" presId="urn:microsoft.com/office/officeart/2018/2/layout/IconLabelList"/>
    <dgm:cxn modelId="{4B61D6C2-6E41-4116-9F4C-B3C19629A824}" type="presParOf" srcId="{78FABDC7-DB03-42CF-9499-20ED89487683}" destId="{14934E0B-39B8-457A-852D-8FBE24C20E74}" srcOrd="2" destOrd="0" presId="urn:microsoft.com/office/officeart/2018/2/layout/IconLabelList"/>
    <dgm:cxn modelId="{0BA2D477-71C5-4873-976C-F85C34310AB3}" type="presParOf" srcId="{F09FD306-81FB-4D13-B582-E3AD6907941B}" destId="{C28A5C9C-7F22-4056-9367-34AA2CF06803}" srcOrd="5" destOrd="0" presId="urn:microsoft.com/office/officeart/2018/2/layout/IconLabelList"/>
    <dgm:cxn modelId="{1E7D32AA-196B-48FE-B419-A1B6988CA943}" type="presParOf" srcId="{F09FD306-81FB-4D13-B582-E3AD6907941B}" destId="{0C2352FA-733C-42DB-9B9C-28842660F436}" srcOrd="6" destOrd="0" presId="urn:microsoft.com/office/officeart/2018/2/layout/IconLabelList"/>
    <dgm:cxn modelId="{58980564-1533-41CC-9E53-DE1A7E13E94F}" type="presParOf" srcId="{0C2352FA-733C-42DB-9B9C-28842660F436}" destId="{844E2F33-EA90-4F00-B68D-6B69C133FC0E}" srcOrd="0" destOrd="0" presId="urn:microsoft.com/office/officeart/2018/2/layout/IconLabelList"/>
    <dgm:cxn modelId="{95F45096-5BC3-40F1-979E-A4332D69BDAB}" type="presParOf" srcId="{0C2352FA-733C-42DB-9B9C-28842660F436}" destId="{8CCC0EEB-1DAB-4ED6-9E02-990BAEEF6184}" srcOrd="1" destOrd="0" presId="urn:microsoft.com/office/officeart/2018/2/layout/IconLabelList"/>
    <dgm:cxn modelId="{4C71D5B3-95E9-4152-83AE-D5C63BDC382E}" type="presParOf" srcId="{0C2352FA-733C-42DB-9B9C-28842660F436}" destId="{E27C4722-F2AC-424D-B160-17D8E396051E}" srcOrd="2" destOrd="0" presId="urn:microsoft.com/office/officeart/2018/2/layout/IconLabelList"/>
    <dgm:cxn modelId="{394BE59E-9907-4246-AA42-25A746B6CA3F}" type="presParOf" srcId="{F09FD306-81FB-4D13-B582-E3AD6907941B}" destId="{349DDC1A-8F84-4734-A226-AD57FE09D8A5}" srcOrd="7" destOrd="0" presId="urn:microsoft.com/office/officeart/2018/2/layout/IconLabelList"/>
    <dgm:cxn modelId="{7952034B-99F9-497B-895A-234DC9CBBF7D}" type="presParOf" srcId="{F09FD306-81FB-4D13-B582-E3AD6907941B}" destId="{2173F3E7-7468-4068-BA49-73635ACA6761}" srcOrd="8" destOrd="0" presId="urn:microsoft.com/office/officeart/2018/2/layout/IconLabelList"/>
    <dgm:cxn modelId="{93D6F895-E5FB-4AA0-82CC-6250BB88FD76}" type="presParOf" srcId="{2173F3E7-7468-4068-BA49-73635ACA6761}" destId="{CCEAF0DA-895C-45AB-8099-EC70113D10B9}" srcOrd="0" destOrd="0" presId="urn:microsoft.com/office/officeart/2018/2/layout/IconLabelList"/>
    <dgm:cxn modelId="{A5A5D7EA-0E02-4A6F-9370-9188A15753B0}" type="presParOf" srcId="{2173F3E7-7468-4068-BA49-73635ACA6761}" destId="{AC10C3BD-1A86-44C2-BB64-5E380C772538}" srcOrd="1" destOrd="0" presId="urn:microsoft.com/office/officeart/2018/2/layout/IconLabelList"/>
    <dgm:cxn modelId="{AEFEEF34-EA43-4A41-BAA4-03566FB3DC19}" type="presParOf" srcId="{2173F3E7-7468-4068-BA49-73635ACA6761}" destId="{1FA3A1CE-79C2-4DCA-A95A-8EBA799FB65B}" srcOrd="2" destOrd="0" presId="urn:microsoft.com/office/officeart/2018/2/layout/IconLabelList"/>
    <dgm:cxn modelId="{48E7BFDC-CA70-6B4B-86D2-4B1700B7DC6A}" type="presParOf" srcId="{F09FD306-81FB-4D13-B582-E3AD6907941B}" destId="{283E3671-39FD-3748-9BB8-A86802F80E69}" srcOrd="9" destOrd="0" presId="urn:microsoft.com/office/officeart/2018/2/layout/IconLabelList"/>
    <dgm:cxn modelId="{CD985AB3-336E-9141-A2A6-BE66742747F3}" type="presParOf" srcId="{F09FD306-81FB-4D13-B582-E3AD6907941B}" destId="{96263AA6-5D9E-8244-BDD9-AD58FED8D1A7}" srcOrd="10" destOrd="0" presId="urn:microsoft.com/office/officeart/2018/2/layout/IconLabelList"/>
    <dgm:cxn modelId="{D5252069-0643-B847-BAEF-9EBCB972CBE5}" type="presParOf" srcId="{96263AA6-5D9E-8244-BDD9-AD58FED8D1A7}" destId="{B94D438A-22A5-4A41-B1C0-18BBE3938568}" srcOrd="0" destOrd="0" presId="urn:microsoft.com/office/officeart/2018/2/layout/IconLabelList"/>
    <dgm:cxn modelId="{A53A0DFD-3864-CF40-88AB-225934A572FC}" type="presParOf" srcId="{96263AA6-5D9E-8244-BDD9-AD58FED8D1A7}" destId="{C86074BD-0989-5842-84DC-D24892631685}" srcOrd="1" destOrd="0" presId="urn:microsoft.com/office/officeart/2018/2/layout/IconLabelList"/>
    <dgm:cxn modelId="{4F45832D-BD9C-3341-A1D6-C46E58FDD35B}" type="presParOf" srcId="{96263AA6-5D9E-8244-BDD9-AD58FED8D1A7}" destId="{F93F822E-0544-CB45-98FB-FF6680A61A0B}" srcOrd="2" destOrd="0" presId="urn:microsoft.com/office/officeart/2018/2/layout/IconLabelLis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D361D7-FF87-4393-870C-07173B5A631B}">
      <dsp:nvSpPr>
        <dsp:cNvPr id="0" name=""/>
        <dsp:cNvSpPr/>
      </dsp:nvSpPr>
      <dsp:spPr>
        <a:xfrm>
          <a:off x="309753" y="695917"/>
          <a:ext cx="499130" cy="49913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B04A8DC-75EE-438D-B41D-250F8C5C1E5B}">
      <dsp:nvSpPr>
        <dsp:cNvPr id="0" name=""/>
        <dsp:cNvSpPr/>
      </dsp:nvSpPr>
      <dsp:spPr>
        <a:xfrm>
          <a:off x="4729" y="1361529"/>
          <a:ext cx="1109179" cy="4436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100000"/>
            </a:lnSpc>
            <a:spcBef>
              <a:spcPct val="0"/>
            </a:spcBef>
            <a:spcAft>
              <a:spcPct val="35000"/>
            </a:spcAft>
            <a:buNone/>
          </a:pPr>
          <a:r>
            <a:rPr lang="en-US" sz="1300" kern="1200" dirty="0">
              <a:latin typeface="+mn-lt"/>
            </a:rPr>
            <a:t>44 Weeks</a:t>
          </a:r>
        </a:p>
      </dsp:txBody>
      <dsp:txXfrm>
        <a:off x="4729" y="1361529"/>
        <a:ext cx="1109179" cy="443671"/>
      </dsp:txXfrm>
    </dsp:sp>
    <dsp:sp modelId="{5589D08A-7535-4D58-8160-77ECA41F306F}">
      <dsp:nvSpPr>
        <dsp:cNvPr id="0" name=""/>
        <dsp:cNvSpPr/>
      </dsp:nvSpPr>
      <dsp:spPr>
        <a:xfrm>
          <a:off x="1613039" y="695917"/>
          <a:ext cx="499130" cy="49913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5C550F2-4797-4EF3-875B-A88C46512E96}">
      <dsp:nvSpPr>
        <dsp:cNvPr id="0" name=""/>
        <dsp:cNvSpPr/>
      </dsp:nvSpPr>
      <dsp:spPr>
        <a:xfrm>
          <a:off x="1308015" y="1361529"/>
          <a:ext cx="1109179" cy="4436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100000"/>
            </a:lnSpc>
            <a:spcBef>
              <a:spcPct val="0"/>
            </a:spcBef>
            <a:spcAft>
              <a:spcPct val="35000"/>
            </a:spcAft>
            <a:buNone/>
          </a:pPr>
          <a:r>
            <a:rPr lang="en-US" sz="1300" b="0" kern="1200" dirty="0">
              <a:latin typeface="+mn-lt"/>
            </a:rPr>
            <a:t>1071 Orders Filled</a:t>
          </a:r>
        </a:p>
      </dsp:txBody>
      <dsp:txXfrm>
        <a:off x="1308015" y="1361529"/>
        <a:ext cx="1109179" cy="443671"/>
      </dsp:txXfrm>
    </dsp:sp>
    <dsp:sp modelId="{59DA125F-DAC8-45E8-B04F-6A96992F1CBD}">
      <dsp:nvSpPr>
        <dsp:cNvPr id="0" name=""/>
        <dsp:cNvSpPr/>
      </dsp:nvSpPr>
      <dsp:spPr>
        <a:xfrm>
          <a:off x="2916326" y="695917"/>
          <a:ext cx="499130" cy="49913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4934E0B-39B8-457A-852D-8FBE24C20E74}">
      <dsp:nvSpPr>
        <dsp:cNvPr id="0" name=""/>
        <dsp:cNvSpPr/>
      </dsp:nvSpPr>
      <dsp:spPr>
        <a:xfrm>
          <a:off x="2611301" y="1361529"/>
          <a:ext cx="1109179" cy="4436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100000"/>
            </a:lnSpc>
            <a:spcBef>
              <a:spcPct val="0"/>
            </a:spcBef>
            <a:spcAft>
              <a:spcPct val="35000"/>
            </a:spcAft>
            <a:buNone/>
          </a:pPr>
          <a:r>
            <a:rPr lang="en-US" sz="1300" kern="1200" dirty="0">
              <a:latin typeface="Calibri Light" panose="020F0302020204030204"/>
            </a:rPr>
            <a:t>349Unique</a:t>
          </a:r>
          <a:r>
            <a:rPr lang="en-US" sz="1300" kern="1200" dirty="0"/>
            <a:t> Users</a:t>
          </a:r>
        </a:p>
      </dsp:txBody>
      <dsp:txXfrm>
        <a:off x="2611301" y="1361529"/>
        <a:ext cx="1109179" cy="443671"/>
      </dsp:txXfrm>
    </dsp:sp>
    <dsp:sp modelId="{844E2F33-EA90-4F00-B68D-6B69C133FC0E}">
      <dsp:nvSpPr>
        <dsp:cNvPr id="0" name=""/>
        <dsp:cNvSpPr/>
      </dsp:nvSpPr>
      <dsp:spPr>
        <a:xfrm>
          <a:off x="4219612" y="695917"/>
          <a:ext cx="499130" cy="49913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27C4722-F2AC-424D-B160-17D8E396051E}">
      <dsp:nvSpPr>
        <dsp:cNvPr id="0" name=""/>
        <dsp:cNvSpPr/>
      </dsp:nvSpPr>
      <dsp:spPr>
        <a:xfrm>
          <a:off x="3914587" y="1361529"/>
          <a:ext cx="1109179" cy="4436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100000"/>
            </a:lnSpc>
            <a:spcBef>
              <a:spcPct val="0"/>
            </a:spcBef>
            <a:spcAft>
              <a:spcPct val="35000"/>
            </a:spcAft>
            <a:buNone/>
          </a:pPr>
          <a:r>
            <a:rPr lang="en-US" sz="1300" kern="1200" dirty="0"/>
            <a:t>Over </a:t>
          </a:r>
          <a:r>
            <a:rPr lang="en-US" sz="1300" kern="1200" dirty="0">
              <a:latin typeface="Calibri Light" panose="020F0302020204030204"/>
            </a:rPr>
            <a:t>10,000</a:t>
          </a:r>
          <a:r>
            <a:rPr lang="en-US" sz="1300" kern="1200" dirty="0"/>
            <a:t> Items Delivered</a:t>
          </a:r>
        </a:p>
      </dsp:txBody>
      <dsp:txXfrm>
        <a:off x="3914587" y="1361529"/>
        <a:ext cx="1109179" cy="443671"/>
      </dsp:txXfrm>
    </dsp:sp>
    <dsp:sp modelId="{CCEAF0DA-895C-45AB-8099-EC70113D10B9}">
      <dsp:nvSpPr>
        <dsp:cNvPr id="0" name=""/>
        <dsp:cNvSpPr/>
      </dsp:nvSpPr>
      <dsp:spPr>
        <a:xfrm>
          <a:off x="5522898" y="695917"/>
          <a:ext cx="499130" cy="499130"/>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FA3A1CE-79C2-4DCA-A95A-8EBA799FB65B}">
      <dsp:nvSpPr>
        <dsp:cNvPr id="0" name=""/>
        <dsp:cNvSpPr/>
      </dsp:nvSpPr>
      <dsp:spPr>
        <a:xfrm>
          <a:off x="5217873" y="1361529"/>
          <a:ext cx="1109179" cy="4436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100000"/>
            </a:lnSpc>
            <a:spcBef>
              <a:spcPct val="0"/>
            </a:spcBef>
            <a:spcAft>
              <a:spcPct val="35000"/>
            </a:spcAft>
            <a:buNone/>
          </a:pPr>
          <a:r>
            <a:rPr lang="en-US" sz="1300" kern="1200" dirty="0">
              <a:latin typeface="+mn-lt"/>
            </a:rPr>
            <a:t>58 Volunteers</a:t>
          </a:r>
        </a:p>
      </dsp:txBody>
      <dsp:txXfrm>
        <a:off x="5217873" y="1361529"/>
        <a:ext cx="1109179" cy="443671"/>
      </dsp:txXfrm>
    </dsp:sp>
    <dsp:sp modelId="{B94D438A-22A5-4A41-B1C0-18BBE3938568}">
      <dsp:nvSpPr>
        <dsp:cNvPr id="0" name=""/>
        <dsp:cNvSpPr/>
      </dsp:nvSpPr>
      <dsp:spPr>
        <a:xfrm>
          <a:off x="6826184" y="695917"/>
          <a:ext cx="499130" cy="499130"/>
        </a:xfrm>
        <a:prstGeom prst="rect">
          <a:avLst/>
        </a:prstGeom>
        <a:blipFill>
          <a:blip xmlns:r="http://schemas.openxmlformats.org/officeDocument/2006/relationships" r:embed="rId11">
            <a:extLst>
              <a:ext uri="{96DAC541-7B7A-43D3-8B79-37D633B846F1}">
                <asvg:svgBlip xmlns:asvg="http://schemas.microsoft.com/office/drawing/2016/SVG/main" r:embed="rId12"/>
              </a:ext>
            </a:extLst>
          </a:blip>
          <a:srcRect/>
          <a:stretch>
            <a:fillRect/>
          </a:stretch>
        </a:blipFill>
        <a:ln w="25400" cap="flat"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93F822E-0544-CB45-98FB-FF6680A61A0B}">
      <dsp:nvSpPr>
        <dsp:cNvPr id="0" name=""/>
        <dsp:cNvSpPr/>
      </dsp:nvSpPr>
      <dsp:spPr>
        <a:xfrm>
          <a:off x="6521159" y="1361529"/>
          <a:ext cx="1109179" cy="4436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100000"/>
            </a:lnSpc>
            <a:spcBef>
              <a:spcPct val="0"/>
            </a:spcBef>
            <a:spcAft>
              <a:spcPct val="35000"/>
            </a:spcAft>
            <a:buNone/>
          </a:pPr>
          <a:r>
            <a:rPr lang="en-US" sz="1300" kern="1200" dirty="0"/>
            <a:t>198 Volunteer Hours</a:t>
          </a:r>
        </a:p>
      </dsp:txBody>
      <dsp:txXfrm>
        <a:off x="6521159" y="1361529"/>
        <a:ext cx="1109179" cy="443671"/>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latin typeface="Lato Regular"/>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67D67FC-230E-BC42-A146-28B6DAF9B6E5}" type="datetimeFigureOut">
              <a:rPr lang="en-US" smtClean="0">
                <a:latin typeface="Lato Regular"/>
              </a:rPr>
              <a:t>8/16/2022</a:t>
            </a:fld>
            <a:endParaRPr lang="en-US" dirty="0">
              <a:latin typeface="Lato Regular"/>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latin typeface="Lato Regular"/>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D59A981-CD39-8F44-9CBA-CC2751A8F2A2}" type="slidenum">
              <a:rPr lang="en-US" smtClean="0">
                <a:latin typeface="Lato Regular"/>
              </a:rPr>
              <a:t>‹#›</a:t>
            </a:fld>
            <a:endParaRPr lang="en-US" dirty="0">
              <a:latin typeface="Lato Regular"/>
            </a:endParaRPr>
          </a:p>
        </p:txBody>
      </p:sp>
    </p:spTree>
    <p:extLst>
      <p:ext uri="{BB962C8B-B14F-4D97-AF65-F5344CB8AC3E}">
        <p14:creationId xmlns:p14="http://schemas.microsoft.com/office/powerpoint/2010/main" val="110414636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Lato Regular"/>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Lato Regular"/>
              </a:defRPr>
            </a:lvl1pPr>
          </a:lstStyle>
          <a:p>
            <a:fld id="{200DEFD9-7FA8-E342-B72A-1D2B906EA29E}" type="datetimeFigureOut">
              <a:rPr lang="en-US" smtClean="0"/>
              <a:pPr/>
              <a:t>8/16/2022</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Lato Regular"/>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Lato Regular"/>
              </a:defRPr>
            </a:lvl1pPr>
          </a:lstStyle>
          <a:p>
            <a:fld id="{F7510C22-AB3E-3144-954A-30AFB7F4824B}" type="slidenum">
              <a:rPr lang="en-US" smtClean="0"/>
              <a:pPr/>
              <a:t>‹#›</a:t>
            </a:fld>
            <a:endParaRPr lang="en-US" dirty="0"/>
          </a:p>
        </p:txBody>
      </p:sp>
    </p:spTree>
    <p:extLst>
      <p:ext uri="{BB962C8B-B14F-4D97-AF65-F5344CB8AC3E}">
        <p14:creationId xmlns:p14="http://schemas.microsoft.com/office/powerpoint/2010/main" val="182804275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Lato Regular"/>
        <a:ea typeface="+mn-ea"/>
        <a:cs typeface="+mn-cs"/>
      </a:defRPr>
    </a:lvl1pPr>
    <a:lvl2pPr marL="457200" algn="l" defTabSz="457200" rtl="0" eaLnBrk="1" latinLnBrk="0" hangingPunct="1">
      <a:defRPr sz="1200" kern="1200">
        <a:solidFill>
          <a:schemeClr val="tx1"/>
        </a:solidFill>
        <a:latin typeface="Lato Regular"/>
        <a:ea typeface="+mn-ea"/>
        <a:cs typeface="+mn-cs"/>
      </a:defRPr>
    </a:lvl2pPr>
    <a:lvl3pPr marL="914400" algn="l" defTabSz="457200" rtl="0" eaLnBrk="1" latinLnBrk="0" hangingPunct="1">
      <a:defRPr sz="1200" kern="1200">
        <a:solidFill>
          <a:schemeClr val="tx1"/>
        </a:solidFill>
        <a:latin typeface="Lato Regular"/>
        <a:ea typeface="+mn-ea"/>
        <a:cs typeface="+mn-cs"/>
      </a:defRPr>
    </a:lvl3pPr>
    <a:lvl4pPr marL="1371600" algn="l" defTabSz="457200" rtl="0" eaLnBrk="1" latinLnBrk="0" hangingPunct="1">
      <a:defRPr sz="1200" kern="1200">
        <a:solidFill>
          <a:schemeClr val="tx1"/>
        </a:solidFill>
        <a:latin typeface="Lato Regular"/>
        <a:ea typeface="+mn-ea"/>
        <a:cs typeface="+mn-cs"/>
      </a:defRPr>
    </a:lvl4pPr>
    <a:lvl5pPr marL="1828800" algn="l" defTabSz="457200" rtl="0" eaLnBrk="1" latinLnBrk="0" hangingPunct="1">
      <a:defRPr sz="1200" kern="1200">
        <a:solidFill>
          <a:schemeClr val="tx1"/>
        </a:solidFill>
        <a:latin typeface="Lato Regular"/>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a snapshot of food resources available to OHSU students.  We will go into more detail about the first two: the Food Resource Center @OHSU,</a:t>
            </a:r>
            <a:r>
              <a:rPr lang="en-US" baseline="0" dirty="0"/>
              <a:t> and SNAP support.  Details on all these resources can be found on Student Health’s Student Food Resources website.</a:t>
            </a:r>
            <a:endParaRPr lang="en-US" dirty="0"/>
          </a:p>
        </p:txBody>
      </p:sp>
      <p:sp>
        <p:nvSpPr>
          <p:cNvPr id="4" name="Slide Number Placeholder 3"/>
          <p:cNvSpPr>
            <a:spLocks noGrp="1"/>
          </p:cNvSpPr>
          <p:nvPr>
            <p:ph type="sldNum" sz="quarter" idx="10"/>
          </p:nvPr>
        </p:nvSpPr>
        <p:spPr/>
        <p:txBody>
          <a:bodyPr/>
          <a:lstStyle/>
          <a:p>
            <a:fld id="{F7510C22-AB3E-3144-954A-30AFB7F4824B}" type="slidenum">
              <a:rPr lang="en-US" smtClean="0"/>
              <a:pPr/>
              <a:t>2</a:t>
            </a:fld>
            <a:endParaRPr lang="en-US" dirty="0"/>
          </a:p>
        </p:txBody>
      </p:sp>
    </p:spTree>
    <p:extLst>
      <p:ext uri="{BB962C8B-B14F-4D97-AF65-F5344CB8AC3E}">
        <p14:creationId xmlns:p14="http://schemas.microsoft.com/office/powerpoint/2010/main" val="3608300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Food Resource Center is an</a:t>
            </a:r>
            <a:r>
              <a:rPr lang="en-US" baseline="0" dirty="0"/>
              <a:t> interdisciplinary effort to provide no-cost, nutritious foods to OHSU students based on the Portland campus.  It is also working to expand to serve all OHSU workforce members in the future.</a:t>
            </a:r>
          </a:p>
          <a:p>
            <a:r>
              <a:rPr lang="en-US" baseline="0" dirty="0"/>
              <a:t>Currently, the FRC is based at the Student Center on Marquam Hill.  Students can complete an order form (find the link on the Student Food Resources website shown on the slide) for up to 10 no-cost grocery items a week.  They can then pick up these items at the Student Center.  Choices vary somewhat each week, but often include: non-perishable staples such as rice, beans, and pasta; canned fruit, veggies, chicken and soups; beverages; snack foods; and some toiletries.</a:t>
            </a:r>
          </a:p>
        </p:txBody>
      </p:sp>
      <p:sp>
        <p:nvSpPr>
          <p:cNvPr id="4" name="Slide Number Placeholder 3"/>
          <p:cNvSpPr>
            <a:spLocks noGrp="1"/>
          </p:cNvSpPr>
          <p:nvPr>
            <p:ph type="sldNum" sz="quarter" idx="10"/>
          </p:nvPr>
        </p:nvSpPr>
        <p:spPr/>
        <p:txBody>
          <a:bodyPr/>
          <a:lstStyle/>
          <a:p>
            <a:fld id="{F7510C22-AB3E-3144-954A-30AFB7F4824B}" type="slidenum">
              <a:rPr lang="en-US" smtClean="0"/>
              <a:pPr/>
              <a:t>3</a:t>
            </a:fld>
            <a:endParaRPr lang="en-US" dirty="0"/>
          </a:p>
        </p:txBody>
      </p:sp>
    </p:spTree>
    <p:extLst>
      <p:ext uri="{BB962C8B-B14F-4D97-AF65-F5344CB8AC3E}">
        <p14:creationId xmlns:p14="http://schemas.microsoft.com/office/powerpoint/2010/main" val="22232955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510C22-AB3E-3144-954A-30AFB7F4824B}" type="slidenum">
              <a:rPr lang="en-US" smtClean="0"/>
              <a:pPr/>
              <a:t>8</a:t>
            </a:fld>
            <a:endParaRPr lang="en-US" dirty="0"/>
          </a:p>
        </p:txBody>
      </p:sp>
    </p:spTree>
    <p:extLst>
      <p:ext uri="{BB962C8B-B14F-4D97-AF65-F5344CB8AC3E}">
        <p14:creationId xmlns:p14="http://schemas.microsoft.com/office/powerpoint/2010/main" val="5796201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510C22-AB3E-3144-954A-30AFB7F4824B}" type="slidenum">
              <a:rPr lang="en-US" smtClean="0"/>
              <a:pPr/>
              <a:t>11</a:t>
            </a:fld>
            <a:endParaRPr lang="en-US" dirty="0"/>
          </a:p>
        </p:txBody>
      </p:sp>
    </p:spTree>
    <p:extLst>
      <p:ext uri="{BB962C8B-B14F-4D97-AF65-F5344CB8AC3E}">
        <p14:creationId xmlns:p14="http://schemas.microsoft.com/office/powerpoint/2010/main" val="42822111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hort Drop Quote, Lato">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9144000" cy="5143500"/>
          </a:xfrm>
        </p:spPr>
        <p:txBody>
          <a:bodyPr/>
          <a:lstStyle/>
          <a:p>
            <a:endParaRPr lang="en-US" dirty="0"/>
          </a:p>
        </p:txBody>
      </p:sp>
      <p:sp>
        <p:nvSpPr>
          <p:cNvPr id="4" name="Title Placeholder 1"/>
          <p:cNvSpPr>
            <a:spLocks noGrp="1"/>
          </p:cNvSpPr>
          <p:nvPr>
            <p:ph type="title" hasCustomPrompt="1"/>
          </p:nvPr>
        </p:nvSpPr>
        <p:spPr>
          <a:xfrm>
            <a:off x="1645920" y="1280160"/>
            <a:ext cx="5943600" cy="2743200"/>
          </a:xfrm>
          <a:prstGeom prst="rect">
            <a:avLst/>
          </a:prstGeom>
        </p:spPr>
        <p:txBody>
          <a:bodyPr vert="horz" lIns="91440" tIns="45720" rIns="91440" bIns="45720" rtlCol="0" anchor="ctr">
            <a:normAutofit/>
          </a:bodyPr>
          <a:lstStyle>
            <a:lvl1pPr marL="228600" indent="-173736" algn="l">
              <a:defRPr baseline="0"/>
            </a:lvl1pPr>
          </a:lstStyle>
          <a:p>
            <a:r>
              <a:rPr lang="en-US" dirty="0"/>
              <a:t>“Click to edit drop quote”</a:t>
            </a:r>
            <a:br>
              <a:rPr lang="en-US" dirty="0"/>
            </a:br>
            <a:endParaRPr lang="en-US" dirty="0"/>
          </a:p>
        </p:txBody>
      </p:sp>
    </p:spTree>
    <p:extLst>
      <p:ext uri="{BB962C8B-B14F-4D97-AF65-F5344CB8AC3E}">
        <p14:creationId xmlns:p14="http://schemas.microsoft.com/office/powerpoint/2010/main" val="4088788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Gray Long Drop Quote, Noto Serif">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731520" y="735095"/>
            <a:ext cx="7589520" cy="3566160"/>
          </a:xfrm>
        </p:spPr>
        <p:txBody>
          <a:bodyPr>
            <a:normAutofit/>
          </a:bodyPr>
          <a:lstStyle>
            <a:lvl1pPr algn="l">
              <a:lnSpc>
                <a:spcPct val="120000"/>
              </a:lnSpc>
              <a:defRPr sz="2800" baseline="0">
                <a:solidFill>
                  <a:schemeClr val="bg1"/>
                </a:solidFill>
                <a:latin typeface="Noto Serif"/>
                <a:cs typeface="Noto Serif"/>
              </a:defRPr>
            </a:lvl1pPr>
          </a:lstStyle>
          <a:p>
            <a:r>
              <a:rPr lang="en-US" dirty="0"/>
              <a:t>Click to add long drop quote. Click to add long drop quote. Click to add long drop quote. Click to add long drop quote. Click to add long drop quote. Click to add long drop quote. Click to add long drop quote. Click to add long drop quote. Click to add long drop quote. Click to add long drop quote.</a:t>
            </a:r>
          </a:p>
        </p:txBody>
      </p:sp>
      <p:sp>
        <p:nvSpPr>
          <p:cNvPr id="4" name="Text Placeholder 4"/>
          <p:cNvSpPr>
            <a:spLocks noGrp="1"/>
          </p:cNvSpPr>
          <p:nvPr>
            <p:ph type="body" sz="quarter" idx="10" hasCustomPrompt="1"/>
          </p:nvPr>
        </p:nvSpPr>
        <p:spPr>
          <a:xfrm>
            <a:off x="731520" y="4389120"/>
            <a:ext cx="4111625" cy="378619"/>
          </a:xfrm>
        </p:spPr>
        <p:txBody>
          <a:bodyPr/>
          <a:lstStyle>
            <a:lvl1pPr marL="0" indent="0">
              <a:buNone/>
              <a:defRPr sz="2000"/>
            </a:lvl1pPr>
          </a:lstStyle>
          <a:p>
            <a:pPr lvl="0"/>
            <a:r>
              <a:rPr lang="en-US" dirty="0"/>
              <a:t>— Click to add attribution</a:t>
            </a:r>
          </a:p>
        </p:txBody>
      </p:sp>
      <p:sp>
        <p:nvSpPr>
          <p:cNvPr id="5" name="Slide Number Placeholder 5"/>
          <p:cNvSpPr>
            <a:spLocks noGrp="1"/>
          </p:cNvSpPr>
          <p:nvPr userDrawn="1"/>
        </p:nvSpPr>
        <p:spPr>
          <a:xfrm>
            <a:off x="326102" y="4582865"/>
            <a:ext cx="591343"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191244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Grey Blank">
    <p:spTree>
      <p:nvGrpSpPr>
        <p:cNvPr id="1" name=""/>
        <p:cNvGrpSpPr/>
        <p:nvPr/>
      </p:nvGrpSpPr>
      <p:grpSpPr>
        <a:xfrm>
          <a:off x="0" y="0"/>
          <a:ext cx="0" cy="0"/>
          <a:chOff x="0" y="0"/>
          <a:chExt cx="0" cy="0"/>
        </a:xfrm>
      </p:grpSpPr>
      <p:sp>
        <p:nvSpPr>
          <p:cNvPr id="5" name="Rectangle 4"/>
          <p:cNvSpPr/>
          <p:nvPr userDrawn="1"/>
        </p:nvSpPr>
        <p:spPr>
          <a:xfrm>
            <a:off x="0" y="0"/>
            <a:ext cx="9144000" cy="51435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364852"/>
              </a:solidFill>
              <a:latin typeface="Lato Regular"/>
            </a:endParaRPr>
          </a:p>
        </p:txBody>
      </p:sp>
    </p:spTree>
    <p:extLst>
      <p:ext uri="{BB962C8B-B14F-4D97-AF65-F5344CB8AC3E}">
        <p14:creationId xmlns:p14="http://schemas.microsoft.com/office/powerpoint/2010/main" val="719086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icture with White Box Short Drop Quote">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9144000" cy="5143500"/>
          </a:xfrm>
        </p:spPr>
        <p:txBody>
          <a:bodyPr/>
          <a:lstStyle/>
          <a:p>
            <a:endParaRPr lang="en-US" dirty="0"/>
          </a:p>
        </p:txBody>
      </p:sp>
      <p:sp>
        <p:nvSpPr>
          <p:cNvPr id="4" name="Rectangle 3"/>
          <p:cNvSpPr/>
          <p:nvPr userDrawn="1"/>
        </p:nvSpPr>
        <p:spPr>
          <a:xfrm>
            <a:off x="-1" y="0"/>
            <a:ext cx="9144000" cy="5120640"/>
          </a:xfrm>
          <a:prstGeom prst="rect">
            <a:avLst/>
          </a:prstGeom>
          <a:solidFill>
            <a:schemeClr val="bg1">
              <a:alpha val="79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Lato Regular"/>
            </a:endParaRPr>
          </a:p>
        </p:txBody>
      </p:sp>
      <p:sp>
        <p:nvSpPr>
          <p:cNvPr id="5" name="Title Placeholder 1"/>
          <p:cNvSpPr>
            <a:spLocks noGrp="1"/>
          </p:cNvSpPr>
          <p:nvPr>
            <p:ph type="title" hasCustomPrompt="1"/>
          </p:nvPr>
        </p:nvSpPr>
        <p:spPr>
          <a:xfrm>
            <a:off x="1645920" y="1280160"/>
            <a:ext cx="5943600" cy="2743200"/>
          </a:xfrm>
          <a:prstGeom prst="rect">
            <a:avLst/>
          </a:prstGeom>
        </p:spPr>
        <p:txBody>
          <a:bodyPr vert="horz" lIns="91440" tIns="45720" rIns="91440" bIns="45720" rtlCol="0" anchor="ctr">
            <a:normAutofit/>
          </a:bodyPr>
          <a:lstStyle>
            <a:lvl1pPr marL="228600" indent="-173736" algn="l">
              <a:defRPr baseline="0"/>
            </a:lvl1pPr>
          </a:lstStyle>
          <a:p>
            <a:r>
              <a:rPr lang="en-US" dirty="0"/>
              <a:t>“Click to edit drop quote”</a:t>
            </a:r>
            <a:br>
              <a:rPr lang="en-US" dirty="0"/>
            </a:br>
            <a:endParaRPr lang="en-US" dirty="0"/>
          </a:p>
        </p:txBody>
      </p:sp>
    </p:spTree>
    <p:extLst>
      <p:ext uri="{BB962C8B-B14F-4D97-AF65-F5344CB8AC3E}">
        <p14:creationId xmlns:p14="http://schemas.microsoft.com/office/powerpoint/2010/main" val="1839495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icture ">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0" y="0"/>
            <a:ext cx="9144000" cy="51435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Tree>
    <p:extLst>
      <p:ext uri="{BB962C8B-B14F-4D97-AF65-F5344CB8AC3E}">
        <p14:creationId xmlns:p14="http://schemas.microsoft.com/office/powerpoint/2010/main" val="1163359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bjec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576185" y="361566"/>
            <a:ext cx="8031317" cy="43652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Tree>
    <p:extLst>
      <p:ext uri="{BB962C8B-B14F-4D97-AF65-F5344CB8AC3E}">
        <p14:creationId xmlns:p14="http://schemas.microsoft.com/office/powerpoint/2010/main" val="87431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2" name="Rectangle 1"/>
          <p:cNvSpPr/>
          <p:nvPr userDrawn="1"/>
        </p:nvSpPr>
        <p:spPr>
          <a:xfrm>
            <a:off x="109744" y="4594651"/>
            <a:ext cx="752528" cy="548849"/>
          </a:xfrm>
          <a:prstGeom prst="rect">
            <a:avLst/>
          </a:prstGeom>
          <a:solidFill>
            <a:schemeClr val="bg2"/>
          </a:solidFill>
          <a:ln>
            <a:solidFill>
              <a:schemeClr val="bg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80331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ray Heading and Subhead w/Logo">
    <p:spTree>
      <p:nvGrpSpPr>
        <p:cNvPr id="1" name=""/>
        <p:cNvGrpSpPr/>
        <p:nvPr/>
      </p:nvGrpSpPr>
      <p:grpSpPr>
        <a:xfrm>
          <a:off x="0" y="0"/>
          <a:ext cx="0" cy="0"/>
          <a:chOff x="0" y="0"/>
          <a:chExt cx="0" cy="0"/>
        </a:xfrm>
      </p:grpSpPr>
      <p:sp>
        <p:nvSpPr>
          <p:cNvPr id="4" name="Title 1"/>
          <p:cNvSpPr>
            <a:spLocks noGrp="1"/>
          </p:cNvSpPr>
          <p:nvPr>
            <p:ph type="ctrTitle" hasCustomPrompt="1"/>
          </p:nvPr>
        </p:nvSpPr>
        <p:spPr>
          <a:xfrm>
            <a:off x="731520" y="731520"/>
            <a:ext cx="7589520" cy="731520"/>
          </a:xfrm>
        </p:spPr>
        <p:txBody>
          <a:bodyPr>
            <a:normAutofit/>
          </a:bodyPr>
          <a:lstStyle>
            <a:lvl1pPr algn="l">
              <a:defRPr sz="4000"/>
            </a:lvl1pPr>
          </a:lstStyle>
          <a:p>
            <a:r>
              <a:rPr lang="en-US" dirty="0"/>
              <a:t>Click to edit master title style</a:t>
            </a:r>
          </a:p>
        </p:txBody>
      </p:sp>
      <p:sp>
        <p:nvSpPr>
          <p:cNvPr id="5" name="Subtitle 2"/>
          <p:cNvSpPr>
            <a:spLocks noGrp="1"/>
          </p:cNvSpPr>
          <p:nvPr>
            <p:ph type="subTitle" idx="1" hasCustomPrompt="1"/>
          </p:nvPr>
        </p:nvSpPr>
        <p:spPr>
          <a:xfrm>
            <a:off x="731520" y="1554480"/>
            <a:ext cx="7589520" cy="952419"/>
          </a:xfrm>
        </p:spPr>
        <p:txBody>
          <a:bodyPr>
            <a:normAutofit/>
          </a:bodyPr>
          <a:lstStyle>
            <a:lvl1pPr marL="0" indent="0" algn="l">
              <a:buNone/>
              <a:defRPr sz="1800">
                <a:solidFill>
                  <a:srgbClr val="FFFFFF"/>
                </a:solidFill>
                <a:latin typeface="Noto Serif"/>
                <a:cs typeface="Noto Serif"/>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6" name="Text Placeholder 4"/>
          <p:cNvSpPr>
            <a:spLocks noGrp="1"/>
          </p:cNvSpPr>
          <p:nvPr>
            <p:ph type="body" sz="quarter" idx="10" hasCustomPrompt="1"/>
          </p:nvPr>
        </p:nvSpPr>
        <p:spPr>
          <a:xfrm>
            <a:off x="731520" y="3108960"/>
            <a:ext cx="7589520" cy="1198960"/>
          </a:xfrm>
        </p:spPr>
        <p:txBody>
          <a:bodyPr>
            <a:noAutofit/>
          </a:bodyPr>
          <a:lstStyle>
            <a:lvl1pPr marL="0" indent="0">
              <a:buNone/>
              <a:defRPr sz="1800">
                <a:latin typeface="Noto Serif"/>
                <a:cs typeface="Noto Serif"/>
              </a:defRPr>
            </a:lvl1pPr>
            <a:lvl2pPr marL="457200" indent="0">
              <a:buNone/>
              <a:defRPr sz="1800">
                <a:latin typeface="Noto Serif"/>
                <a:cs typeface="Noto Serif"/>
              </a:defRPr>
            </a:lvl2pPr>
            <a:lvl3pPr marL="914400" indent="0">
              <a:buNone/>
              <a:defRPr sz="1800">
                <a:latin typeface="Noto Serif"/>
                <a:cs typeface="Noto Serif"/>
              </a:defRPr>
            </a:lvl3pPr>
            <a:lvl4pPr marL="1371600" indent="0">
              <a:buNone/>
              <a:defRPr sz="1800">
                <a:latin typeface="Noto Serif"/>
                <a:cs typeface="Noto Serif"/>
              </a:defRPr>
            </a:lvl4pPr>
            <a:lvl5pPr marL="1828800" indent="0">
              <a:buNone/>
              <a:defRPr sz="1800">
                <a:latin typeface="Noto Serif"/>
                <a:cs typeface="Noto Serif"/>
              </a:defRPr>
            </a:lvl5pPr>
          </a:lstStyle>
          <a:p>
            <a:pPr lvl="0"/>
            <a:r>
              <a:rPr lang="en-US" dirty="0"/>
              <a:t>Click to edit master text styles</a:t>
            </a:r>
          </a:p>
        </p:txBody>
      </p:sp>
      <p:sp>
        <p:nvSpPr>
          <p:cNvPr id="7" name="Text Placeholder 7"/>
          <p:cNvSpPr>
            <a:spLocks noGrp="1"/>
          </p:cNvSpPr>
          <p:nvPr>
            <p:ph type="body" sz="quarter" idx="11" hasCustomPrompt="1"/>
          </p:nvPr>
        </p:nvSpPr>
        <p:spPr>
          <a:xfrm>
            <a:off x="731520" y="2651760"/>
            <a:ext cx="7589520" cy="344330"/>
          </a:xfrm>
        </p:spPr>
        <p:txBody>
          <a:bodyPr>
            <a:normAutofit/>
          </a:bodyPr>
          <a:lstStyle>
            <a:lvl1pPr marL="0" indent="0">
              <a:buNone/>
              <a:defRPr sz="2400" baseline="0">
                <a:solidFill>
                  <a:schemeClr val="bg1"/>
                </a:solidFill>
                <a:latin typeface="Lato Regular"/>
                <a:cs typeface="Lato Regular"/>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add subhead</a:t>
            </a:r>
          </a:p>
        </p:txBody>
      </p:sp>
      <p:sp>
        <p:nvSpPr>
          <p:cNvPr id="8" name="Slide Number Placeholder 5"/>
          <p:cNvSpPr>
            <a:spLocks noGrp="1"/>
          </p:cNvSpPr>
          <p:nvPr userDrawn="1"/>
        </p:nvSpPr>
        <p:spPr>
          <a:xfrm>
            <a:off x="326102" y="4582865"/>
            <a:ext cx="591343"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611636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ray Headline and Bulleted List">
    <p:spTree>
      <p:nvGrpSpPr>
        <p:cNvPr id="1" name=""/>
        <p:cNvGrpSpPr/>
        <p:nvPr/>
      </p:nvGrpSpPr>
      <p:grpSpPr>
        <a:xfrm>
          <a:off x="0" y="0"/>
          <a:ext cx="0" cy="0"/>
          <a:chOff x="0" y="0"/>
          <a:chExt cx="0" cy="0"/>
        </a:xfrm>
      </p:grpSpPr>
      <p:sp>
        <p:nvSpPr>
          <p:cNvPr id="3" name="Title Placeholder 1"/>
          <p:cNvSpPr>
            <a:spLocks noGrp="1"/>
          </p:cNvSpPr>
          <p:nvPr>
            <p:ph type="title"/>
          </p:nvPr>
        </p:nvSpPr>
        <p:spPr>
          <a:xfrm>
            <a:off x="811362" y="819792"/>
            <a:ext cx="7534430" cy="857250"/>
          </a:xfrm>
          <a:prstGeom prst="rect">
            <a:avLst/>
          </a:prstGeom>
        </p:spPr>
        <p:txBody>
          <a:bodyPr vert="horz" lIns="91440" tIns="45720" rIns="91440" bIns="45720" rtlCol="0" anchor="ctr">
            <a:normAutofit/>
          </a:bodyPr>
          <a:lstStyle/>
          <a:p>
            <a:r>
              <a:rPr lang="en-US" dirty="0"/>
              <a:t>Click to edit master title style</a:t>
            </a:r>
          </a:p>
        </p:txBody>
      </p:sp>
      <p:sp>
        <p:nvSpPr>
          <p:cNvPr id="6" name="Text Placeholder 5"/>
          <p:cNvSpPr>
            <a:spLocks noGrp="1"/>
          </p:cNvSpPr>
          <p:nvPr>
            <p:ph type="body" sz="quarter" idx="10"/>
          </p:nvPr>
        </p:nvSpPr>
        <p:spPr>
          <a:xfrm>
            <a:off x="811214" y="1719067"/>
            <a:ext cx="7534275" cy="2258615"/>
          </a:xfrm>
        </p:spPr>
        <p:txBody>
          <a:bodyPr/>
          <a:lstStyle>
            <a:lvl1pPr>
              <a:lnSpc>
                <a:spcPct val="130000"/>
              </a:lnSpc>
              <a:defRPr/>
            </a:lvl1pPr>
            <a:lvl2pPr>
              <a:lnSpc>
                <a:spcPct val="130000"/>
              </a:lnSpc>
              <a:defRPr/>
            </a:lvl2pPr>
            <a:lvl3pPr>
              <a:lnSpc>
                <a:spcPct val="130000"/>
              </a:lnSpc>
              <a:defRPr/>
            </a:lvl3pPr>
            <a:lvl4pPr>
              <a:lnSpc>
                <a:spcPct val="130000"/>
              </a:lnSpc>
              <a:defRPr/>
            </a:lvl4pPr>
            <a:lvl5pPr>
              <a:lnSpc>
                <a:spcPct val="13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5"/>
          <p:cNvSpPr>
            <a:spLocks noGrp="1"/>
          </p:cNvSpPr>
          <p:nvPr userDrawn="1"/>
        </p:nvSpPr>
        <p:spPr>
          <a:xfrm>
            <a:off x="326102" y="4582865"/>
            <a:ext cx="591343"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892979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Gray Short Drop Quote ">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1940215" y="1330576"/>
            <a:ext cx="5585469" cy="2505555"/>
          </a:xfrm>
        </p:spPr>
        <p:txBody>
          <a:bodyPr>
            <a:normAutofit/>
          </a:bodyPr>
          <a:lstStyle>
            <a:lvl1pPr marL="228600" indent="-173736">
              <a:buNone/>
              <a:defRPr sz="4400" b="0" i="0" baseline="0">
                <a:latin typeface="Lato Regular"/>
                <a:cs typeface="Lato Regular"/>
              </a:defRPr>
            </a:lvl1pPr>
            <a:lvl2pPr>
              <a:defRPr b="0" i="0">
                <a:latin typeface="Lato Light"/>
                <a:cs typeface="Lato Light"/>
              </a:defRPr>
            </a:lvl2pPr>
            <a:lvl3pPr>
              <a:defRPr b="0" i="0">
                <a:latin typeface="Lato Light"/>
                <a:cs typeface="Lato Light"/>
              </a:defRPr>
            </a:lvl3pPr>
            <a:lvl4pPr>
              <a:defRPr b="0" i="0">
                <a:latin typeface="Lato Light"/>
                <a:cs typeface="Lato Light"/>
              </a:defRPr>
            </a:lvl4pPr>
            <a:lvl5pPr>
              <a:defRPr b="0" i="0">
                <a:latin typeface="Lato Light"/>
                <a:cs typeface="Lato Light"/>
              </a:defRPr>
            </a:lvl5pPr>
          </a:lstStyle>
          <a:p>
            <a:pPr lvl="0"/>
            <a:r>
              <a:rPr lang="en-US" dirty="0"/>
              <a:t>“Click to edit drop quote style”</a:t>
            </a:r>
          </a:p>
        </p:txBody>
      </p:sp>
      <p:sp>
        <p:nvSpPr>
          <p:cNvPr id="3" name="Slide Number Placeholder 5"/>
          <p:cNvSpPr>
            <a:spLocks noGrp="1"/>
          </p:cNvSpPr>
          <p:nvPr userDrawn="1"/>
        </p:nvSpPr>
        <p:spPr>
          <a:xfrm>
            <a:off x="326102" y="4582865"/>
            <a:ext cx="591343"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1616783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Gray Blank w/Logo">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925864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7"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1519" y="731520"/>
            <a:ext cx="7589520" cy="85725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731519" y="1737360"/>
            <a:ext cx="7589520" cy="305045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88975880"/>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67" r:id="rId3"/>
    <p:sldLayoutId id="2147483668" r:id="rId4"/>
    <p:sldLayoutId id="2147483670" r:id="rId5"/>
  </p:sldLayoutIdLst>
  <p:hf hdr="0"/>
  <p:txStyles>
    <p:titleStyle>
      <a:lvl1pPr algn="l" defTabSz="457200" rtl="0" eaLnBrk="1" latinLnBrk="0" hangingPunct="1">
        <a:spcBef>
          <a:spcPct val="0"/>
        </a:spcBef>
        <a:buNone/>
        <a:defRPr sz="4000" b="0" i="0" kern="1200">
          <a:solidFill>
            <a:schemeClr val="accent3"/>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3200" b="0" i="0" kern="1200">
          <a:solidFill>
            <a:srgbClr val="364852"/>
          </a:solidFill>
          <a:latin typeface="Noto Serif" panose="02020600060500020200" pitchFamily="18" charset="0"/>
          <a:ea typeface="Noto Serif" panose="02020600060500020200" pitchFamily="18" charset="0"/>
          <a:cs typeface="Noto Serif" panose="02020600060500020200" pitchFamily="18" charset="0"/>
        </a:defRPr>
      </a:lvl1pPr>
      <a:lvl2pPr marL="742950" indent="-285750" algn="l" defTabSz="457200" rtl="0" eaLnBrk="1" latinLnBrk="0" hangingPunct="1">
        <a:spcBef>
          <a:spcPct val="20000"/>
        </a:spcBef>
        <a:buFont typeface="Arial"/>
        <a:buChar char="–"/>
        <a:defRPr sz="2800" b="0" i="0" kern="1200">
          <a:solidFill>
            <a:srgbClr val="364852"/>
          </a:solidFill>
          <a:latin typeface="Noto Serif" panose="02020600060500020200" pitchFamily="18" charset="0"/>
          <a:ea typeface="Noto Serif" panose="02020600060500020200" pitchFamily="18" charset="0"/>
          <a:cs typeface="Noto Serif" panose="02020600060500020200" pitchFamily="18" charset="0"/>
        </a:defRPr>
      </a:lvl2pPr>
      <a:lvl3pPr marL="1143000" indent="-228600" algn="l" defTabSz="457200" rtl="0" eaLnBrk="1" latinLnBrk="0" hangingPunct="1">
        <a:spcBef>
          <a:spcPct val="20000"/>
        </a:spcBef>
        <a:buFont typeface="Arial"/>
        <a:buChar char="•"/>
        <a:defRPr sz="2400" b="0" i="0" kern="1200">
          <a:solidFill>
            <a:srgbClr val="364852"/>
          </a:solidFill>
          <a:latin typeface="Noto Serif" panose="02020600060500020200" pitchFamily="18" charset="0"/>
          <a:ea typeface="Noto Serif" panose="02020600060500020200" pitchFamily="18" charset="0"/>
          <a:cs typeface="Noto Serif" panose="02020600060500020200" pitchFamily="18" charset="0"/>
        </a:defRPr>
      </a:lvl3pPr>
      <a:lvl4pPr marL="1600200" indent="-228600" algn="l" defTabSz="457200" rtl="0" eaLnBrk="1" latinLnBrk="0" hangingPunct="1">
        <a:spcBef>
          <a:spcPct val="20000"/>
        </a:spcBef>
        <a:buFont typeface="Arial"/>
        <a:buChar char="–"/>
        <a:defRPr sz="2000" b="0" i="0" kern="1200">
          <a:solidFill>
            <a:srgbClr val="364852"/>
          </a:solidFill>
          <a:latin typeface="Noto Serif" panose="02020600060500020200" pitchFamily="18" charset="0"/>
          <a:ea typeface="Noto Serif" panose="02020600060500020200" pitchFamily="18" charset="0"/>
          <a:cs typeface="Noto Serif" panose="02020600060500020200" pitchFamily="18" charset="0"/>
        </a:defRPr>
      </a:lvl4pPr>
      <a:lvl5pPr marL="2057400" indent="-228600" algn="l" defTabSz="457200" rtl="0" eaLnBrk="1" latinLnBrk="0" hangingPunct="1">
        <a:spcBef>
          <a:spcPct val="20000"/>
        </a:spcBef>
        <a:buFont typeface="Arial"/>
        <a:buChar char="»"/>
        <a:defRPr sz="2000" b="0" i="0" kern="1200">
          <a:solidFill>
            <a:srgbClr val="364852"/>
          </a:solidFill>
          <a:latin typeface="Noto Serif" panose="02020600060500020200" pitchFamily="18" charset="0"/>
          <a:ea typeface="Noto Serif" panose="02020600060500020200" pitchFamily="18" charset="0"/>
          <a:cs typeface="Noto Serif" panose="02020600060500020200" pitchFamily="18"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9144000" cy="51435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364852"/>
              </a:solidFill>
              <a:latin typeface="Lato Regular"/>
            </a:endParaRPr>
          </a:p>
        </p:txBody>
      </p:sp>
      <p:sp>
        <p:nvSpPr>
          <p:cNvPr id="2" name="Title Placeholder 1"/>
          <p:cNvSpPr>
            <a:spLocks noGrp="1"/>
          </p:cNvSpPr>
          <p:nvPr>
            <p:ph type="title"/>
          </p:nvPr>
        </p:nvSpPr>
        <p:spPr>
          <a:xfrm>
            <a:off x="731520" y="731520"/>
            <a:ext cx="7589520" cy="85725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731520" y="1737360"/>
            <a:ext cx="7589520" cy="256032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7" descr="OHSU-REV.png"/>
          <p:cNvPicPr>
            <a:picLocks noChangeAspect="1"/>
          </p:cNvPicPr>
          <p:nvPr userDrawn="1"/>
        </p:nvPicPr>
        <p:blipFill>
          <a:blip r:embed="rId7" cstate="screen">
            <a:extLst>
              <a:ext uri="{28A0092B-C50C-407E-A947-70E740481C1C}">
                <a14:useLocalDpi xmlns:a14="http://schemas.microsoft.com/office/drawing/2010/main"/>
              </a:ext>
            </a:extLst>
          </a:blip>
          <a:stretch>
            <a:fillRect/>
          </a:stretch>
        </p:blipFill>
        <p:spPr>
          <a:xfrm>
            <a:off x="8449487" y="4207326"/>
            <a:ext cx="432452" cy="740664"/>
          </a:xfrm>
          <a:prstGeom prst="rect">
            <a:avLst/>
          </a:prstGeom>
        </p:spPr>
      </p:pic>
    </p:spTree>
    <p:extLst>
      <p:ext uri="{BB962C8B-B14F-4D97-AF65-F5344CB8AC3E}">
        <p14:creationId xmlns:p14="http://schemas.microsoft.com/office/powerpoint/2010/main" val="1399091007"/>
      </p:ext>
    </p:extLst>
  </p:cSld>
  <p:clrMap bg1="lt1" tx1="dk1" bg2="lt2" tx2="dk2" accent1="accent1" accent2="accent2" accent3="accent3" accent4="accent4" accent5="accent5" accent6="accent6" hlink="hlink" folHlink="folHlink"/>
  <p:sldLayoutIdLst>
    <p:sldLayoutId id="2147483681" r:id="rId1"/>
    <p:sldLayoutId id="2147483688" r:id="rId2"/>
    <p:sldLayoutId id="2147483674" r:id="rId3"/>
    <p:sldLayoutId id="2147483682" r:id="rId4"/>
    <p:sldLayoutId id="2147483686" r:id="rId5"/>
  </p:sldLayoutIdLst>
  <p:hf hdr="0"/>
  <p:txStyles>
    <p:titleStyle>
      <a:lvl1pPr algn="l" defTabSz="457200" rtl="0" eaLnBrk="1" latinLnBrk="0" hangingPunct="1">
        <a:spcBef>
          <a:spcPct val="0"/>
        </a:spcBef>
        <a:buNone/>
        <a:defRPr sz="4000" b="0" i="0" kern="1200">
          <a:solidFill>
            <a:schemeClr val="bg1"/>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9144000" cy="51435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364852"/>
              </a:solidFill>
              <a:latin typeface="Lato Regular"/>
            </a:endParaRPr>
          </a:p>
        </p:txBody>
      </p:sp>
      <p:sp>
        <p:nvSpPr>
          <p:cNvPr id="2" name="Title Placeholder 1"/>
          <p:cNvSpPr>
            <a:spLocks noGrp="1"/>
          </p:cNvSpPr>
          <p:nvPr>
            <p:ph type="title"/>
          </p:nvPr>
        </p:nvSpPr>
        <p:spPr>
          <a:xfrm>
            <a:off x="731520" y="731520"/>
            <a:ext cx="7589520" cy="857250"/>
          </a:xfrm>
          <a:prstGeom prst="rect">
            <a:avLst/>
          </a:prstGeom>
          <a:ln>
            <a:noFill/>
          </a:ln>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731520" y="1645920"/>
            <a:ext cx="7589520" cy="304164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177055342"/>
      </p:ext>
    </p:extLst>
  </p:cSld>
  <p:clrMap bg1="lt1" tx1="dk1" bg2="lt2" tx2="dk2" accent1="accent1" accent2="accent2" accent3="accent3" accent4="accent4" accent5="accent5" accent6="accent6" hlink="hlink" folHlink="folHlink"/>
  <p:sldLayoutIdLst>
    <p:sldLayoutId id="2147483678" r:id="rId1"/>
  </p:sldLayoutIdLst>
  <p:hf hdr="0"/>
  <p:txStyles>
    <p:titleStyle>
      <a:lvl1pPr algn="l" defTabSz="457200" rtl="0" eaLnBrk="1" latinLnBrk="0" hangingPunct="1">
        <a:spcBef>
          <a:spcPct val="0"/>
        </a:spcBef>
        <a:buNone/>
        <a:defRPr sz="4000" b="0" i="0" kern="1200">
          <a:solidFill>
            <a:schemeClr val="bg1"/>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hyperlink" Target="http://o2.ohsu.edu/food-resource-center" TargetMode="External"/><Relationship Id="rId7" Type="http://schemas.openxmlformats.org/officeDocument/2006/relationships/hyperlink" Target="mailto:food@211info.org" TargetMode="External"/><Relationship Id="rId2" Type="http://schemas.openxmlformats.org/officeDocument/2006/relationships/hyperlink" Target="https://o2.ohsu.edu/student-central/health-wellness/student-food-resources/index.cfm" TargetMode="External"/><Relationship Id="rId1" Type="http://schemas.openxmlformats.org/officeDocument/2006/relationships/slideLayout" Target="../slideLayouts/slideLayout7.xml"/><Relationship Id="rId6" Type="http://schemas.openxmlformats.org/officeDocument/2006/relationships/hyperlink" Target="https://oregonhunger.org/apply-for-snap/" TargetMode="External"/><Relationship Id="rId5" Type="http://schemas.openxmlformats.org/officeDocument/2006/relationships/hyperlink" Target="https://o2.ohsu.edu/student-central/health-wellness/student-food-resources/snap.cfm" TargetMode="External"/><Relationship Id="rId4" Type="http://schemas.openxmlformats.org/officeDocument/2006/relationships/hyperlink" Target="mailto:food@ohsu.edu"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mailto:food@ohsu.edu"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hyperlink" Target="https://o2.ohsu.edu/student-central/health-wellness/student-food-resources/food-resource-center.cfm" TargetMode="External"/></Relationships>
</file>

<file path=ppt/slides/_rels/slide1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hyperlink" Target="https://o2.ohsu.edu/student-central/health-wellness/student-food-resources/index.cfm"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hyperlink" Target="https://o2.ohsu.edu/student-central/health-wellness/student-food-resources/regional-campuses-food-support.cfm" TargetMode="External"/></Relationships>
</file>

<file path=ppt/slides/_rels/slide3.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hyperlink" Target="https://o2.ohsu.edu/student-central/health-wellness/student-food-resources/index.cfm" TargetMode="External"/><Relationship Id="rId7" Type="http://schemas.openxmlformats.org/officeDocument/2006/relationships/diagramQuickStyle" Target="../diagrams/quickStyle1.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hyperlink" Target="mailto:food@ohsu.edu" TargetMode="External"/><Relationship Id="rId9" Type="http://schemas.microsoft.com/office/2007/relationships/diagramDrawing" Target="../diagrams/drawing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mailto:finaid@ohsu.edu"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hyperlink" Target="http://www.fafsa.gov/"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0" y="0"/>
            <a:ext cx="9144000" cy="5143500"/>
          </a:xfrm>
          <a:prstGeom prst="rect">
            <a:avLst/>
          </a:prstGeom>
        </p:spPr>
      </p:pic>
      <p:sp>
        <p:nvSpPr>
          <p:cNvPr id="14" name="TextBox 13"/>
          <p:cNvSpPr txBox="1"/>
          <p:nvPr/>
        </p:nvSpPr>
        <p:spPr>
          <a:xfrm>
            <a:off x="422823" y="4585687"/>
            <a:ext cx="6154231" cy="230832"/>
          </a:xfrm>
          <a:prstGeom prst="rect">
            <a:avLst/>
          </a:prstGeom>
          <a:noFill/>
        </p:spPr>
        <p:txBody>
          <a:bodyPr wrap="square" rtlCol="0">
            <a:spAutoFit/>
          </a:bodyPr>
          <a:lstStyle/>
          <a:p>
            <a:r>
              <a:rPr lang="en-US" sz="900" kern="0" spc="80" dirty="0">
                <a:solidFill>
                  <a:schemeClr val="bg1"/>
                </a:solidFill>
                <a:latin typeface="Lato Regular" panose="020F0502020204030203" pitchFamily="34" charset="0"/>
                <a:cs typeface="Lato Light"/>
              </a:rPr>
              <a:t>Last updated on: March 16, 2021</a:t>
            </a:r>
          </a:p>
        </p:txBody>
      </p:sp>
      <p:sp>
        <p:nvSpPr>
          <p:cNvPr id="16" name="TextBox 15"/>
          <p:cNvSpPr txBox="1"/>
          <p:nvPr/>
        </p:nvSpPr>
        <p:spPr>
          <a:xfrm>
            <a:off x="415928" y="3058377"/>
            <a:ext cx="8757620" cy="646331"/>
          </a:xfrm>
          <a:prstGeom prst="rect">
            <a:avLst/>
          </a:prstGeom>
          <a:noFill/>
        </p:spPr>
        <p:txBody>
          <a:bodyPr wrap="square" rtlCol="0">
            <a:spAutoFit/>
          </a:bodyPr>
          <a:lstStyle/>
          <a:p>
            <a:r>
              <a:rPr lang="en-US" sz="3600" dirty="0">
                <a:solidFill>
                  <a:schemeClr val="bg1"/>
                </a:solidFill>
                <a:latin typeface="Lato Regular"/>
                <a:cs typeface="Lato Regular"/>
              </a:rPr>
              <a:t>Food Resources for OHSU Students</a:t>
            </a:r>
          </a:p>
        </p:txBody>
      </p:sp>
      <p:cxnSp>
        <p:nvCxnSpPr>
          <p:cNvPr id="18" name="Straight Connector 17" title="Straight line."/>
          <p:cNvCxnSpPr/>
          <p:nvPr/>
        </p:nvCxnSpPr>
        <p:spPr>
          <a:xfrm>
            <a:off x="415928" y="4004108"/>
            <a:ext cx="8182598" cy="0"/>
          </a:xfrm>
          <a:prstGeom prst="line">
            <a:avLst/>
          </a:prstGeom>
          <a:ln w="12700">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8" name="Picture 7" descr="OHSU master brand logo." title="OHSU master brand logo."/>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22823" y="1571273"/>
            <a:ext cx="603495" cy="1034025"/>
          </a:xfrm>
          <a:prstGeom prst="rect">
            <a:avLst/>
          </a:prstGeom>
        </p:spPr>
      </p:pic>
    </p:spTree>
    <p:extLst>
      <p:ext uri="{BB962C8B-B14F-4D97-AF65-F5344CB8AC3E}">
        <p14:creationId xmlns:p14="http://schemas.microsoft.com/office/powerpoint/2010/main" val="5507291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1214" y="421310"/>
            <a:ext cx="7534430" cy="857250"/>
          </a:xfrm>
        </p:spPr>
        <p:txBody>
          <a:bodyPr>
            <a:normAutofit/>
          </a:bodyPr>
          <a:lstStyle/>
          <a:p>
            <a:r>
              <a:rPr lang="en-US" sz="3200" dirty="0"/>
              <a:t>Have questions or want help?</a:t>
            </a:r>
          </a:p>
        </p:txBody>
      </p:sp>
      <p:sp>
        <p:nvSpPr>
          <p:cNvPr id="3" name="Text Placeholder 2"/>
          <p:cNvSpPr>
            <a:spLocks noGrp="1"/>
          </p:cNvSpPr>
          <p:nvPr>
            <p:ph type="body" sz="quarter" idx="10"/>
          </p:nvPr>
        </p:nvSpPr>
        <p:spPr>
          <a:xfrm>
            <a:off x="811214" y="1278010"/>
            <a:ext cx="7776195" cy="2813176"/>
          </a:xfrm>
        </p:spPr>
        <p:txBody>
          <a:bodyPr>
            <a:noAutofit/>
          </a:bodyPr>
          <a:lstStyle/>
          <a:p>
            <a:pPr marL="0" indent="0">
              <a:buNone/>
            </a:pPr>
            <a:r>
              <a:rPr lang="en-US" sz="1200" b="1" dirty="0">
                <a:solidFill>
                  <a:schemeClr val="accent6">
                    <a:lumMod val="20000"/>
                    <a:lumOff val="80000"/>
                  </a:schemeClr>
                </a:solidFill>
              </a:rPr>
              <a:t>General student food resources</a:t>
            </a:r>
          </a:p>
          <a:p>
            <a:r>
              <a:rPr lang="en-US" sz="1200" dirty="0"/>
              <a:t>Student Health’s Student Food Resources webpage: </a:t>
            </a:r>
            <a:r>
              <a:rPr lang="en-US" sz="1200" dirty="0">
                <a:hlinkClick r:id="rId2"/>
              </a:rPr>
              <a:t>https://o2.ohsu.edu/student-central/health-wellness/student-food-resources/index.cfm</a:t>
            </a:r>
            <a:r>
              <a:rPr lang="en-US" sz="1200" dirty="0"/>
              <a:t> </a:t>
            </a:r>
          </a:p>
          <a:p>
            <a:r>
              <a:rPr lang="en-US" sz="1200" dirty="0"/>
              <a:t>(coming soon!) Food Resource Center webpage: </a:t>
            </a:r>
            <a:r>
              <a:rPr lang="en-US" sz="1200" dirty="0">
                <a:hlinkClick r:id="rId3"/>
              </a:rPr>
              <a:t>http://o2.ohsu.edu/food-resource-center</a:t>
            </a:r>
            <a:r>
              <a:rPr lang="en-US" sz="1200" dirty="0"/>
              <a:t> </a:t>
            </a:r>
          </a:p>
          <a:p>
            <a:r>
              <a:rPr lang="en-US" sz="1200" dirty="0"/>
              <a:t>Email the Food Resource Center team at </a:t>
            </a:r>
            <a:r>
              <a:rPr lang="en-US" sz="1200" dirty="0">
                <a:hlinkClick r:id="rId4"/>
              </a:rPr>
              <a:t>food@ohsu.edu</a:t>
            </a:r>
            <a:r>
              <a:rPr lang="en-US" sz="1200" dirty="0"/>
              <a:t> </a:t>
            </a:r>
          </a:p>
          <a:p>
            <a:endParaRPr lang="en-US" sz="1200" dirty="0"/>
          </a:p>
          <a:p>
            <a:pPr marL="0" indent="0">
              <a:buNone/>
            </a:pPr>
            <a:r>
              <a:rPr lang="en-US" sz="1200" b="1" dirty="0">
                <a:solidFill>
                  <a:schemeClr val="accent6">
                    <a:lumMod val="20000"/>
                    <a:lumOff val="80000"/>
                  </a:schemeClr>
                </a:solidFill>
              </a:rPr>
              <a:t>SNAP support</a:t>
            </a:r>
          </a:p>
          <a:p>
            <a:r>
              <a:rPr lang="en-US" sz="1200" dirty="0"/>
              <a:t>SNAP support webpage </a:t>
            </a:r>
            <a:r>
              <a:rPr lang="en-US" sz="1200" dirty="0">
                <a:hlinkClick r:id="rId5"/>
              </a:rPr>
              <a:t>https://o2.ohsu.edu/student-central/health-wellness/student-food-resources/snap.cfm</a:t>
            </a:r>
            <a:r>
              <a:rPr lang="en-US" sz="1200" dirty="0"/>
              <a:t> </a:t>
            </a:r>
          </a:p>
          <a:p>
            <a:r>
              <a:rPr lang="en-US" sz="1200" dirty="0"/>
              <a:t>Get help from an OHSU SNAP Support Team volunteer (scroll to the bottom of the above SNAP support webpage for contact information)</a:t>
            </a:r>
          </a:p>
          <a:p>
            <a:r>
              <a:rPr lang="en-US" sz="1200" dirty="0"/>
              <a:t>Partners for a Hunger-Free Oregon website  </a:t>
            </a:r>
            <a:r>
              <a:rPr lang="en-US" sz="1200" dirty="0">
                <a:hlinkClick r:id="rId6"/>
              </a:rPr>
              <a:t>https://oregonhunger.org/apply-for-snap/</a:t>
            </a:r>
            <a:r>
              <a:rPr lang="en-US" sz="1200" dirty="0"/>
              <a:t> </a:t>
            </a:r>
          </a:p>
          <a:p>
            <a:r>
              <a:rPr lang="en-US" sz="1200" dirty="0"/>
              <a:t>Email </a:t>
            </a:r>
            <a:r>
              <a:rPr lang="en-US" sz="1200" dirty="0">
                <a:hlinkClick r:id="rId7"/>
              </a:rPr>
              <a:t>food@211info.org</a:t>
            </a:r>
            <a:endParaRPr lang="en-US" sz="1200" dirty="0"/>
          </a:p>
        </p:txBody>
      </p:sp>
    </p:spTree>
    <p:extLst>
      <p:ext uri="{BB962C8B-B14F-4D97-AF65-F5344CB8AC3E}">
        <p14:creationId xmlns:p14="http://schemas.microsoft.com/office/powerpoint/2010/main" val="35020804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1059" y="339423"/>
            <a:ext cx="7534430" cy="857250"/>
          </a:xfrm>
        </p:spPr>
        <p:txBody>
          <a:bodyPr>
            <a:normAutofit/>
          </a:bodyPr>
          <a:lstStyle/>
          <a:p>
            <a:r>
              <a:rPr lang="en-US" dirty="0"/>
              <a:t>Want to get involved?</a:t>
            </a:r>
          </a:p>
        </p:txBody>
      </p:sp>
      <p:sp>
        <p:nvSpPr>
          <p:cNvPr id="3" name="Text Placeholder 2"/>
          <p:cNvSpPr>
            <a:spLocks noGrp="1"/>
          </p:cNvSpPr>
          <p:nvPr>
            <p:ph type="body" sz="quarter" idx="10"/>
          </p:nvPr>
        </p:nvSpPr>
        <p:spPr>
          <a:xfrm>
            <a:off x="811059" y="1205991"/>
            <a:ext cx="7776195" cy="3532276"/>
          </a:xfrm>
        </p:spPr>
        <p:txBody>
          <a:bodyPr>
            <a:noAutofit/>
          </a:bodyPr>
          <a:lstStyle/>
          <a:p>
            <a:pPr marL="0" indent="0">
              <a:buNone/>
            </a:pPr>
            <a:r>
              <a:rPr lang="en-US" sz="1200" b="1" dirty="0">
                <a:solidFill>
                  <a:schemeClr val="accent6">
                    <a:lumMod val="20000"/>
                    <a:lumOff val="80000"/>
                  </a:schemeClr>
                </a:solidFill>
              </a:rPr>
              <a:t>Volunteer</a:t>
            </a:r>
          </a:p>
          <a:p>
            <a:r>
              <a:rPr lang="en-US" sz="1200" dirty="0"/>
              <a:t>We regularly need volunteers to help with packing bags, staffing ~2-hour evening shifts at the Food Resource Center in the Student Center, and helping with administrative tasks</a:t>
            </a:r>
          </a:p>
          <a:p>
            <a:r>
              <a:rPr lang="en-US" sz="1200" dirty="0"/>
              <a:t>Email </a:t>
            </a:r>
            <a:r>
              <a:rPr lang="en-US" sz="1200" dirty="0">
                <a:hlinkClick r:id="rId3"/>
              </a:rPr>
              <a:t>food@ohsu.edu</a:t>
            </a:r>
            <a:r>
              <a:rPr lang="en-US" sz="1200" dirty="0"/>
              <a:t> to express interest</a:t>
            </a:r>
          </a:p>
          <a:p>
            <a:pPr marL="0" indent="0">
              <a:buNone/>
            </a:pPr>
            <a:r>
              <a:rPr lang="en-US" sz="1200" b="1" dirty="0">
                <a:solidFill>
                  <a:schemeClr val="accent6">
                    <a:lumMod val="20000"/>
                    <a:lumOff val="80000"/>
                  </a:schemeClr>
                </a:solidFill>
              </a:rPr>
              <a:t>Donate</a:t>
            </a:r>
          </a:p>
          <a:p>
            <a:r>
              <a:rPr lang="en-US" sz="1200" dirty="0"/>
              <a:t>The Food Resource Center @OHSU is a 501c3 non-profit and relies on donations and other funding sources to sustain this work.  See details on donating at the temporary Food Resource Center webpage: </a:t>
            </a:r>
            <a:r>
              <a:rPr lang="en-US" sz="1200" dirty="0">
                <a:hlinkClick r:id="rId4"/>
              </a:rPr>
              <a:t>https://o2.ohsu.edu/student-central/health-wellness/student-food-resources/food-resource-center.cfm</a:t>
            </a:r>
            <a:r>
              <a:rPr lang="en-US" sz="1200" dirty="0"/>
              <a:t> (coming soon: https://o2.ohsu.edu/food-resource-center)</a:t>
            </a:r>
            <a:endParaRPr lang="en-US" sz="1200" dirty="0">
              <a:hlinkClick r:id="rId4"/>
            </a:endParaRPr>
          </a:p>
          <a:p>
            <a:pPr marL="0" indent="0">
              <a:buNone/>
            </a:pPr>
            <a:r>
              <a:rPr lang="en-US" sz="1200" b="1" dirty="0">
                <a:solidFill>
                  <a:schemeClr val="accent6">
                    <a:lumMod val="20000"/>
                    <a:lumOff val="80000"/>
                  </a:schemeClr>
                </a:solidFill>
              </a:rPr>
              <a:t>Other needs</a:t>
            </a:r>
          </a:p>
          <a:p>
            <a:r>
              <a:rPr lang="en-US" sz="1200" dirty="0"/>
              <a:t>Additional space for secure food storage and pick up</a:t>
            </a:r>
          </a:p>
          <a:p>
            <a:r>
              <a:rPr lang="en-US" sz="1200" dirty="0"/>
              <a:t>Spread the word about these resources!</a:t>
            </a:r>
          </a:p>
          <a:p>
            <a:pPr marL="0" indent="0">
              <a:buNone/>
            </a:pPr>
            <a:r>
              <a:rPr lang="en-US" sz="1200" b="1" dirty="0">
                <a:solidFill>
                  <a:schemeClr val="accent6">
                    <a:lumMod val="20000"/>
                    <a:lumOff val="80000"/>
                  </a:schemeClr>
                </a:solidFill>
              </a:rPr>
              <a:t>Other interests or ideas?  </a:t>
            </a:r>
            <a:r>
              <a:rPr lang="en-US" sz="1200" dirty="0"/>
              <a:t>Or interested in joining the Student Food Insecurity Task Force?  Email </a:t>
            </a:r>
            <a:r>
              <a:rPr lang="en-US" sz="1200" dirty="0">
                <a:hlinkClick r:id="rId3"/>
              </a:rPr>
              <a:t>food@ohsu.edu</a:t>
            </a:r>
            <a:r>
              <a:rPr lang="en-US" sz="1200" dirty="0"/>
              <a:t>  </a:t>
            </a:r>
          </a:p>
        </p:txBody>
      </p:sp>
    </p:spTree>
    <p:extLst>
      <p:ext uri="{BB962C8B-B14F-4D97-AF65-F5344CB8AC3E}">
        <p14:creationId xmlns:p14="http://schemas.microsoft.com/office/powerpoint/2010/main" val="26252608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630654" y="2849429"/>
            <a:ext cx="7772400" cy="751284"/>
          </a:xfrm>
          <a:prstGeom prst="rect">
            <a:avLst/>
          </a:prstGeom>
        </p:spPr>
        <p:txBody>
          <a:bodyPr vert="horz" lIns="91440" tIns="45720" rIns="91440" bIns="45720" rtlCol="0" anchor="ctr">
            <a:noAutofit/>
          </a:bodyPr>
          <a:lstStyle>
            <a:lvl1pPr algn="l" defTabSz="457200" rtl="0" eaLnBrk="1" latinLnBrk="0" hangingPunct="1">
              <a:spcBef>
                <a:spcPct val="0"/>
              </a:spcBef>
              <a:buNone/>
              <a:defRPr sz="4400" b="0" i="0" kern="1200">
                <a:solidFill>
                  <a:srgbClr val="2F92D5"/>
                </a:solidFill>
                <a:latin typeface="Lato Light"/>
                <a:ea typeface="+mj-ea"/>
                <a:cs typeface="Lato Light"/>
              </a:defRPr>
            </a:lvl1pPr>
          </a:lstStyle>
          <a:p>
            <a:pPr algn="ctr"/>
            <a:r>
              <a:rPr lang="en-US" sz="4800" spc="20" dirty="0">
                <a:solidFill>
                  <a:schemeClr val="bg2"/>
                </a:solidFill>
                <a:latin typeface="Lato Regular"/>
                <a:cs typeface="Lato Regular"/>
              </a:rPr>
              <a:t>Thank You</a:t>
            </a:r>
          </a:p>
        </p:txBody>
      </p:sp>
      <p:pic>
        <p:nvPicPr>
          <p:cNvPr id="5" name="Picture 4"/>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082010" y="962359"/>
            <a:ext cx="869688" cy="1490121"/>
          </a:xfrm>
          <a:prstGeom prst="rect">
            <a:avLst/>
          </a:prstGeom>
        </p:spPr>
      </p:pic>
    </p:spTree>
    <p:extLst>
      <p:ext uri="{BB962C8B-B14F-4D97-AF65-F5344CB8AC3E}">
        <p14:creationId xmlns:p14="http://schemas.microsoft.com/office/powerpoint/2010/main" val="2504792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2125" y="391167"/>
            <a:ext cx="7534430" cy="857250"/>
          </a:xfrm>
        </p:spPr>
        <p:txBody>
          <a:bodyPr>
            <a:normAutofit fontScale="90000"/>
          </a:bodyPr>
          <a:lstStyle/>
          <a:p>
            <a:r>
              <a:rPr lang="en-US" dirty="0"/>
              <a:t>What food resources are available to OHSU students? </a:t>
            </a:r>
          </a:p>
        </p:txBody>
      </p:sp>
      <p:sp>
        <p:nvSpPr>
          <p:cNvPr id="3" name="Text Placeholder 2"/>
          <p:cNvSpPr>
            <a:spLocks noGrp="1"/>
          </p:cNvSpPr>
          <p:nvPr>
            <p:ph type="body" sz="quarter" idx="10"/>
          </p:nvPr>
        </p:nvSpPr>
        <p:spPr>
          <a:xfrm>
            <a:off x="614202" y="1570211"/>
            <a:ext cx="7927285" cy="3157733"/>
          </a:xfrm>
        </p:spPr>
        <p:txBody>
          <a:bodyPr>
            <a:normAutofit fontScale="62500" lnSpcReduction="20000"/>
          </a:bodyPr>
          <a:lstStyle/>
          <a:p>
            <a:pPr marL="0" indent="0">
              <a:buNone/>
            </a:pPr>
            <a:r>
              <a:rPr lang="en-US" sz="2200" b="1" dirty="0">
                <a:solidFill>
                  <a:schemeClr val="accent2">
                    <a:lumMod val="20000"/>
                    <a:lumOff val="80000"/>
                  </a:schemeClr>
                </a:solidFill>
              </a:rPr>
              <a:t>Portland-based students: </a:t>
            </a:r>
          </a:p>
          <a:p>
            <a:r>
              <a:rPr lang="en-US" sz="2200" dirty="0"/>
              <a:t>The Food Resource Center @OHSU</a:t>
            </a:r>
          </a:p>
          <a:p>
            <a:r>
              <a:rPr lang="en-US" sz="2200" dirty="0"/>
              <a:t>Supplemental Nutrition Assistance Program (SNAP) support</a:t>
            </a:r>
          </a:p>
          <a:p>
            <a:r>
              <a:rPr lang="en-US" sz="2200" dirty="0"/>
              <a:t>Student Health’s Student Food Resources website: </a:t>
            </a:r>
            <a:r>
              <a:rPr lang="en-US" sz="2200" dirty="0">
                <a:hlinkClick r:id="rId3"/>
              </a:rPr>
              <a:t>https://o2.ohsu.edu/student-central/health-wellness/student-food-resources/index.cfm</a:t>
            </a:r>
            <a:r>
              <a:rPr lang="en-US" sz="2200" dirty="0"/>
              <a:t> </a:t>
            </a:r>
          </a:p>
          <a:p>
            <a:r>
              <a:rPr lang="en-US" sz="2200" dirty="0"/>
              <a:t>10% discount at OHSU dining locations</a:t>
            </a:r>
          </a:p>
          <a:p>
            <a:r>
              <a:rPr lang="en-US" sz="2200" dirty="0"/>
              <a:t>Food Resource Guides </a:t>
            </a:r>
          </a:p>
          <a:p>
            <a:pPr marL="0" indent="0">
              <a:buNone/>
            </a:pPr>
            <a:r>
              <a:rPr lang="en-US" sz="2200" dirty="0"/>
              <a:t> </a:t>
            </a:r>
          </a:p>
          <a:p>
            <a:pPr marL="0" indent="0">
              <a:buNone/>
            </a:pPr>
            <a:r>
              <a:rPr lang="en-US" sz="2200" b="1" dirty="0">
                <a:solidFill>
                  <a:schemeClr val="accent2">
                    <a:lumMod val="20000"/>
                    <a:lumOff val="80000"/>
                  </a:schemeClr>
                </a:solidFill>
              </a:rPr>
              <a:t>Regional Campus-based students: </a:t>
            </a:r>
          </a:p>
          <a:p>
            <a:r>
              <a:rPr lang="en-US" sz="2200" dirty="0"/>
              <a:t>View resources at: </a:t>
            </a:r>
            <a:r>
              <a:rPr lang="en-US" sz="2200" dirty="0">
                <a:hlinkClick r:id="rId4"/>
              </a:rPr>
              <a:t>https://o2.ohsu.edu/student-central/health-wellness/student-food-resources/regional-campuses-food-support.cfm</a:t>
            </a:r>
            <a:r>
              <a:rPr lang="en-US" sz="2200" dirty="0"/>
              <a:t> </a:t>
            </a:r>
          </a:p>
          <a:p>
            <a:endParaRPr lang="en-US" dirty="0"/>
          </a:p>
          <a:p>
            <a:endParaRPr lang="en-US" dirty="0"/>
          </a:p>
        </p:txBody>
      </p:sp>
    </p:spTree>
    <p:extLst>
      <p:ext uri="{BB962C8B-B14F-4D97-AF65-F5344CB8AC3E}">
        <p14:creationId xmlns:p14="http://schemas.microsoft.com/office/powerpoint/2010/main" val="15487360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9587" y="616799"/>
            <a:ext cx="7921512" cy="857250"/>
          </a:xfrm>
        </p:spPr>
        <p:txBody>
          <a:bodyPr>
            <a:normAutofit fontScale="90000"/>
          </a:bodyPr>
          <a:lstStyle/>
          <a:p>
            <a:pPr algn="ctr"/>
            <a:r>
              <a:rPr lang="en-US" dirty="0"/>
              <a:t>The Food Resource Center @OHSU</a:t>
            </a:r>
            <a:br>
              <a:rPr lang="en-US" dirty="0"/>
            </a:br>
            <a:r>
              <a:rPr lang="en-US" dirty="0"/>
              <a:t>(FRC)</a:t>
            </a:r>
          </a:p>
        </p:txBody>
      </p:sp>
      <p:sp>
        <p:nvSpPr>
          <p:cNvPr id="6" name="Rectangle 5"/>
          <p:cNvSpPr>
            <a:spLocks noChangeArrowheads="1"/>
          </p:cNvSpPr>
          <p:nvPr/>
        </p:nvSpPr>
        <p:spPr bwMode="auto">
          <a:xfrm>
            <a:off x="0" y="64389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 name="Rectangle 2"/>
          <p:cNvSpPr/>
          <p:nvPr/>
        </p:nvSpPr>
        <p:spPr>
          <a:xfrm>
            <a:off x="934278" y="3919857"/>
            <a:ext cx="7295322" cy="1200329"/>
          </a:xfrm>
          <a:prstGeom prst="rect">
            <a:avLst/>
          </a:prstGeom>
        </p:spPr>
        <p:txBody>
          <a:bodyPr wrap="square">
            <a:spAutoFit/>
          </a:bodyPr>
          <a:lstStyle/>
          <a:p>
            <a:r>
              <a:rPr lang="en-US" dirty="0">
                <a:solidFill>
                  <a:schemeClr val="bg2"/>
                </a:solidFill>
              </a:rPr>
              <a:t>Students can order up to 10 grocery items a week, for pick up at the Student Center: </a:t>
            </a:r>
            <a:r>
              <a:rPr lang="en-US" dirty="0">
                <a:solidFill>
                  <a:schemeClr val="bg2"/>
                </a:solidFill>
                <a:hlinkClick r:id="rId3"/>
              </a:rPr>
              <a:t>https://o2.ohsu.edu/student-central/health-wellness/student-food-resources/index.cfm</a:t>
            </a:r>
            <a:r>
              <a:rPr lang="en-US" dirty="0">
                <a:solidFill>
                  <a:schemeClr val="bg2"/>
                </a:solidFill>
              </a:rPr>
              <a:t> </a:t>
            </a:r>
          </a:p>
          <a:p>
            <a:r>
              <a:rPr lang="en-US" dirty="0">
                <a:solidFill>
                  <a:schemeClr val="bg2"/>
                </a:solidFill>
              </a:rPr>
              <a:t>Questions? Email </a:t>
            </a:r>
            <a:r>
              <a:rPr lang="en-US" dirty="0">
                <a:solidFill>
                  <a:schemeClr val="bg2"/>
                </a:solidFill>
                <a:hlinkClick r:id="rId4"/>
              </a:rPr>
              <a:t>food@ohsu.edu</a:t>
            </a:r>
            <a:r>
              <a:rPr lang="en-US" dirty="0">
                <a:solidFill>
                  <a:schemeClr val="bg2"/>
                </a:solidFill>
              </a:rPr>
              <a:t> </a:t>
            </a:r>
          </a:p>
        </p:txBody>
      </p:sp>
      <p:sp>
        <p:nvSpPr>
          <p:cNvPr id="2135" name="Rectangle 2134">
            <a:extLst>
              <a:ext uri="{FF2B5EF4-FFF2-40B4-BE49-F238E27FC236}">
                <a16:creationId xmlns:a16="http://schemas.microsoft.com/office/drawing/2014/main" id="{C2D8AEB3-6F33-42AE-AE3A-407F0AD14786}"/>
              </a:ext>
            </a:extLst>
          </p:cNvPr>
          <p:cNvSpPr/>
          <p:nvPr/>
        </p:nvSpPr>
        <p:spPr>
          <a:xfrm>
            <a:off x="873457" y="1764827"/>
            <a:ext cx="7635921" cy="2048868"/>
          </a:xfrm>
          <a:prstGeom prst="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aphicFrame>
        <p:nvGraphicFramePr>
          <p:cNvPr id="46" name="Content Placeholder 2">
            <a:extLst>
              <a:ext uri="{FF2B5EF4-FFF2-40B4-BE49-F238E27FC236}">
                <a16:creationId xmlns:a16="http://schemas.microsoft.com/office/drawing/2014/main" id="{0C08FE4F-839E-4F22-B215-BD6DCDE9F4FC}"/>
              </a:ext>
            </a:extLst>
          </p:cNvPr>
          <p:cNvGraphicFramePr>
            <a:graphicFrameLocks noGrp="1"/>
          </p:cNvGraphicFramePr>
          <p:nvPr>
            <p:extLst>
              <p:ext uri="{D42A27DB-BD31-4B8C-83A1-F6EECF244321}">
                <p14:modId xmlns:p14="http://schemas.microsoft.com/office/powerpoint/2010/main" val="1641129378"/>
              </p:ext>
            </p:extLst>
          </p:nvPr>
        </p:nvGraphicFramePr>
        <p:xfrm>
          <a:off x="766667" y="1582235"/>
          <a:ext cx="7635069" cy="2501119"/>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34392825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A9395-5323-4546-BAC0-8046DA181650}"/>
              </a:ext>
            </a:extLst>
          </p:cNvPr>
          <p:cNvSpPr>
            <a:spLocks noGrp="1"/>
          </p:cNvSpPr>
          <p:nvPr>
            <p:ph type="title"/>
          </p:nvPr>
        </p:nvSpPr>
        <p:spPr>
          <a:xfrm>
            <a:off x="811362" y="580956"/>
            <a:ext cx="7534430" cy="857250"/>
          </a:xfrm>
        </p:spPr>
        <p:txBody>
          <a:bodyPr/>
          <a:lstStyle/>
          <a:p>
            <a:r>
              <a:rPr lang="en-US" dirty="0"/>
              <a:t>Food Resource Center​</a:t>
            </a:r>
          </a:p>
        </p:txBody>
      </p:sp>
      <p:sp>
        <p:nvSpPr>
          <p:cNvPr id="3" name="Text Placeholder 2">
            <a:extLst>
              <a:ext uri="{FF2B5EF4-FFF2-40B4-BE49-F238E27FC236}">
                <a16:creationId xmlns:a16="http://schemas.microsoft.com/office/drawing/2014/main" id="{49744605-7D18-B246-90E0-8CDE076B7E12}"/>
              </a:ext>
            </a:extLst>
          </p:cNvPr>
          <p:cNvSpPr>
            <a:spLocks noGrp="1"/>
          </p:cNvSpPr>
          <p:nvPr>
            <p:ph type="body" sz="quarter" idx="10"/>
          </p:nvPr>
        </p:nvSpPr>
        <p:spPr>
          <a:xfrm>
            <a:off x="811214" y="1551709"/>
            <a:ext cx="7534275" cy="3200400"/>
          </a:xfrm>
        </p:spPr>
        <p:txBody>
          <a:bodyPr vert="horz" lIns="91440" tIns="45720" rIns="91440" bIns="45720" rtlCol="0" anchor="t">
            <a:normAutofit fontScale="70000" lnSpcReduction="20000"/>
          </a:bodyPr>
          <a:lstStyle/>
          <a:p>
            <a:pPr fontAlgn="base"/>
            <a:r>
              <a:rPr lang="en-US" dirty="0"/>
              <a:t>Located at the Student Center​ on Marquam Hill</a:t>
            </a:r>
          </a:p>
          <a:p>
            <a:pPr fontAlgn="base"/>
            <a:r>
              <a:rPr lang="en-US" dirty="0"/>
              <a:t>Order food online and pick up at the Student Center with COVID-19 safety precautions in place</a:t>
            </a:r>
          </a:p>
          <a:p>
            <a:r>
              <a:rPr lang="en-US" dirty="0"/>
              <a:t>Food choices vary but often include: fruits and vegetables (canned or sometimes frozen/fresh), grains (pasta, rice, cereal), protein (meats, beans, lentils), soups, snack foods, beverages, and staples (eggs, flour, oil)</a:t>
            </a:r>
          </a:p>
          <a:p>
            <a:pPr fontAlgn="base"/>
            <a:r>
              <a:rPr lang="en-US" dirty="0"/>
              <a:t>Open to all OHSU students in the Portland area.  No income or other eligibility requirements needed</a:t>
            </a:r>
          </a:p>
          <a:p>
            <a:pPr fontAlgn="base"/>
            <a:r>
              <a:rPr lang="en-US" dirty="0"/>
              <a:t>Approved as an official Oregon Food Bank pantry site</a:t>
            </a:r>
          </a:p>
          <a:p>
            <a:pPr fontAlgn="base"/>
            <a:r>
              <a:rPr lang="en-US" dirty="0"/>
              <a:t>Primarily a volunteer supported program</a:t>
            </a:r>
          </a:p>
        </p:txBody>
      </p:sp>
    </p:spTree>
    <p:extLst>
      <p:ext uri="{BB962C8B-B14F-4D97-AF65-F5344CB8AC3E}">
        <p14:creationId xmlns:p14="http://schemas.microsoft.com/office/powerpoint/2010/main" val="891542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9214" y="550434"/>
            <a:ext cx="7534430" cy="857250"/>
          </a:xfrm>
        </p:spPr>
        <p:txBody>
          <a:bodyPr>
            <a:normAutofit fontScale="90000"/>
          </a:bodyPr>
          <a:lstStyle/>
          <a:p>
            <a:r>
              <a:rPr lang="en-US" dirty="0"/>
              <a:t>Supplemental Nutrition Assistance Program (SNAP)</a:t>
            </a:r>
          </a:p>
        </p:txBody>
      </p:sp>
      <p:sp>
        <p:nvSpPr>
          <p:cNvPr id="3" name="Text Placeholder 2"/>
          <p:cNvSpPr>
            <a:spLocks noGrp="1"/>
          </p:cNvSpPr>
          <p:nvPr>
            <p:ph type="body" sz="quarter" idx="10"/>
          </p:nvPr>
        </p:nvSpPr>
        <p:spPr>
          <a:xfrm>
            <a:off x="719214" y="1719067"/>
            <a:ext cx="7626275" cy="2895463"/>
          </a:xfrm>
        </p:spPr>
        <p:txBody>
          <a:bodyPr>
            <a:normAutofit lnSpcReduction="10000"/>
          </a:bodyPr>
          <a:lstStyle/>
          <a:p>
            <a:r>
              <a:rPr lang="en-US" dirty="0"/>
              <a:t>Provides monthly food assistance to eligible individuals and families earning below certain income thresholds.</a:t>
            </a:r>
          </a:p>
          <a:p>
            <a:r>
              <a:rPr lang="en-US" dirty="0"/>
              <a:t>There is specific criteria that students must meet to be eligible.  </a:t>
            </a:r>
          </a:p>
          <a:p>
            <a:r>
              <a:rPr lang="en-US" dirty="0"/>
              <a:t>Criteria has recently expanded, likely including more OHSU students.</a:t>
            </a:r>
          </a:p>
        </p:txBody>
      </p:sp>
    </p:spTree>
    <p:extLst>
      <p:ext uri="{BB962C8B-B14F-4D97-AF65-F5344CB8AC3E}">
        <p14:creationId xmlns:p14="http://schemas.microsoft.com/office/powerpoint/2010/main" val="719465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9214" y="550434"/>
            <a:ext cx="7534430" cy="857250"/>
          </a:xfrm>
        </p:spPr>
        <p:txBody>
          <a:bodyPr>
            <a:normAutofit fontScale="90000"/>
          </a:bodyPr>
          <a:lstStyle/>
          <a:p>
            <a:r>
              <a:rPr lang="en-US" dirty="0"/>
              <a:t>What are the student eligibility requirements for SNAP?</a:t>
            </a:r>
          </a:p>
        </p:txBody>
      </p:sp>
      <p:sp>
        <p:nvSpPr>
          <p:cNvPr id="3" name="Text Placeholder 2"/>
          <p:cNvSpPr>
            <a:spLocks noGrp="1"/>
          </p:cNvSpPr>
          <p:nvPr>
            <p:ph type="body" sz="quarter" idx="10"/>
          </p:nvPr>
        </p:nvSpPr>
        <p:spPr>
          <a:xfrm>
            <a:off x="719214" y="1719067"/>
            <a:ext cx="7626275" cy="2895463"/>
          </a:xfrm>
        </p:spPr>
        <p:txBody>
          <a:bodyPr>
            <a:normAutofit fontScale="62500" lnSpcReduction="20000"/>
          </a:bodyPr>
          <a:lstStyle/>
          <a:p>
            <a:pPr marL="0" indent="0">
              <a:buNone/>
            </a:pPr>
            <a:r>
              <a:rPr lang="en-US" dirty="0"/>
              <a:t>Meet 2021 income guidelines AND one of the following…</a:t>
            </a:r>
          </a:p>
          <a:p>
            <a:pPr marL="0" indent="0">
              <a:buNone/>
            </a:pPr>
            <a:endParaRPr lang="en-US" dirty="0"/>
          </a:p>
          <a:p>
            <a:r>
              <a:rPr lang="en-US" dirty="0"/>
              <a:t>Undergrad with plans to work in field of study after graduation</a:t>
            </a:r>
          </a:p>
          <a:p>
            <a:r>
              <a:rPr lang="en-US" dirty="0"/>
              <a:t>Work an average of 20 hours a week (paid or self employed)</a:t>
            </a:r>
          </a:p>
          <a:p>
            <a:r>
              <a:rPr lang="en-US" dirty="0"/>
              <a:t>Unable to work due to physical/physiological difficulties</a:t>
            </a:r>
          </a:p>
          <a:p>
            <a:r>
              <a:rPr lang="en-US" dirty="0"/>
              <a:t>Responsible for the care of a child (age requirements apply)</a:t>
            </a:r>
          </a:p>
          <a:p>
            <a:r>
              <a:rPr lang="en-US" dirty="0"/>
              <a:t>Be awarded </a:t>
            </a:r>
            <a:r>
              <a:rPr lang="en-US" dirty="0" err="1"/>
              <a:t>workstudy</a:t>
            </a:r>
            <a:r>
              <a:rPr lang="en-US" dirty="0"/>
              <a:t> and anticipate finding a position</a:t>
            </a:r>
          </a:p>
          <a:p>
            <a:r>
              <a:rPr lang="en-US" dirty="0"/>
              <a:t>Receiving unemployment compensation</a:t>
            </a:r>
          </a:p>
          <a:p>
            <a:r>
              <a:rPr lang="en-US" dirty="0"/>
              <a:t>Receiving TANF or participate in WIOA approved program (none at OHSU)</a:t>
            </a:r>
          </a:p>
        </p:txBody>
      </p:sp>
    </p:spTree>
    <p:extLst>
      <p:ext uri="{BB962C8B-B14F-4D97-AF65-F5344CB8AC3E}">
        <p14:creationId xmlns:p14="http://schemas.microsoft.com/office/powerpoint/2010/main" val="17687683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674" y="281837"/>
            <a:ext cx="8143795" cy="857250"/>
          </a:xfrm>
        </p:spPr>
        <p:txBody>
          <a:bodyPr>
            <a:normAutofit/>
          </a:bodyPr>
          <a:lstStyle/>
          <a:p>
            <a:r>
              <a:rPr lang="en-US" sz="3200" dirty="0"/>
              <a:t>2021 Oregon Household Income Guidelines</a:t>
            </a:r>
          </a:p>
        </p:txBody>
      </p:sp>
      <p:graphicFrame>
        <p:nvGraphicFramePr>
          <p:cNvPr id="4" name="Table 3"/>
          <p:cNvGraphicFramePr>
            <a:graphicFrameLocks noGrp="1"/>
          </p:cNvGraphicFramePr>
          <p:nvPr>
            <p:extLst>
              <p:ext uri="{D42A27DB-BD31-4B8C-83A1-F6EECF244321}">
                <p14:modId xmlns:p14="http://schemas.microsoft.com/office/powerpoint/2010/main" val="440044388"/>
              </p:ext>
            </p:extLst>
          </p:nvPr>
        </p:nvGraphicFramePr>
        <p:xfrm>
          <a:off x="1139686" y="1450952"/>
          <a:ext cx="6268280" cy="1874905"/>
        </p:xfrm>
        <a:graphic>
          <a:graphicData uri="http://schemas.openxmlformats.org/drawingml/2006/table">
            <a:tbl>
              <a:tblPr firstRow="1" bandRow="1">
                <a:tableStyleId>{5C22544A-7EE6-4342-B048-85BDC9FD1C3A}</a:tableStyleId>
              </a:tblPr>
              <a:tblGrid>
                <a:gridCol w="1567070">
                  <a:extLst>
                    <a:ext uri="{9D8B030D-6E8A-4147-A177-3AD203B41FA5}">
                      <a16:colId xmlns:a16="http://schemas.microsoft.com/office/drawing/2014/main" val="3934218615"/>
                    </a:ext>
                  </a:extLst>
                </a:gridCol>
                <a:gridCol w="1567070">
                  <a:extLst>
                    <a:ext uri="{9D8B030D-6E8A-4147-A177-3AD203B41FA5}">
                      <a16:colId xmlns:a16="http://schemas.microsoft.com/office/drawing/2014/main" val="3324320894"/>
                    </a:ext>
                  </a:extLst>
                </a:gridCol>
                <a:gridCol w="1567070">
                  <a:extLst>
                    <a:ext uri="{9D8B030D-6E8A-4147-A177-3AD203B41FA5}">
                      <a16:colId xmlns:a16="http://schemas.microsoft.com/office/drawing/2014/main" val="1611255160"/>
                    </a:ext>
                  </a:extLst>
                </a:gridCol>
                <a:gridCol w="1567070">
                  <a:extLst>
                    <a:ext uri="{9D8B030D-6E8A-4147-A177-3AD203B41FA5}">
                      <a16:colId xmlns:a16="http://schemas.microsoft.com/office/drawing/2014/main" val="1265156969"/>
                    </a:ext>
                  </a:extLst>
                </a:gridCol>
              </a:tblGrid>
              <a:tr h="684748">
                <a:tc>
                  <a:txBody>
                    <a:bodyPr/>
                    <a:lstStyle/>
                    <a:p>
                      <a:pPr algn="ctr"/>
                      <a:r>
                        <a:rPr lang="en-US" dirty="0"/>
                        <a:t>Persons in Family</a:t>
                      </a:r>
                    </a:p>
                  </a:txBody>
                  <a:tcPr/>
                </a:tc>
                <a:tc>
                  <a:txBody>
                    <a:bodyPr/>
                    <a:lstStyle/>
                    <a:p>
                      <a:pPr algn="ctr"/>
                      <a:r>
                        <a:rPr lang="en-US" dirty="0"/>
                        <a:t>Annual</a:t>
                      </a:r>
                    </a:p>
                  </a:txBody>
                  <a:tcPr/>
                </a:tc>
                <a:tc>
                  <a:txBody>
                    <a:bodyPr/>
                    <a:lstStyle/>
                    <a:p>
                      <a:pPr algn="ctr"/>
                      <a:r>
                        <a:rPr lang="en-US" dirty="0"/>
                        <a:t>Monthly</a:t>
                      </a:r>
                    </a:p>
                  </a:txBody>
                  <a:tcPr/>
                </a:tc>
                <a:tc>
                  <a:txBody>
                    <a:bodyPr/>
                    <a:lstStyle/>
                    <a:p>
                      <a:pPr algn="ctr"/>
                      <a:r>
                        <a:rPr lang="en-US" dirty="0"/>
                        <a:t>Weekly</a:t>
                      </a:r>
                    </a:p>
                  </a:txBody>
                  <a:tcPr/>
                </a:tc>
                <a:extLst>
                  <a:ext uri="{0D108BD9-81ED-4DB2-BD59-A6C34878D82A}">
                    <a16:rowId xmlns:a16="http://schemas.microsoft.com/office/drawing/2014/main" val="3990412734"/>
                  </a:ext>
                </a:extLst>
              </a:tr>
              <a:tr h="396719">
                <a:tc>
                  <a:txBody>
                    <a:bodyPr/>
                    <a:lstStyle/>
                    <a:p>
                      <a:pPr algn="ctr"/>
                      <a:r>
                        <a:rPr lang="en-US" dirty="0"/>
                        <a:t>1</a:t>
                      </a:r>
                    </a:p>
                  </a:txBody>
                  <a:tcPr/>
                </a:tc>
                <a:tc>
                  <a:txBody>
                    <a:bodyPr/>
                    <a:lstStyle/>
                    <a:p>
                      <a:pPr algn="ctr"/>
                      <a:r>
                        <a:rPr lang="en-US" dirty="0"/>
                        <a:t>$23,832</a:t>
                      </a:r>
                    </a:p>
                  </a:txBody>
                  <a:tcPr/>
                </a:tc>
                <a:tc>
                  <a:txBody>
                    <a:bodyPr/>
                    <a:lstStyle/>
                    <a:p>
                      <a:pPr algn="ctr"/>
                      <a:r>
                        <a:rPr lang="en-US" dirty="0"/>
                        <a:t>$1,986</a:t>
                      </a:r>
                    </a:p>
                  </a:txBody>
                  <a:tcPr/>
                </a:tc>
                <a:tc>
                  <a:txBody>
                    <a:bodyPr/>
                    <a:lstStyle/>
                    <a:p>
                      <a:pPr algn="ctr"/>
                      <a:r>
                        <a:rPr lang="en-US" dirty="0"/>
                        <a:t>$458.31</a:t>
                      </a:r>
                    </a:p>
                  </a:txBody>
                  <a:tcPr/>
                </a:tc>
                <a:extLst>
                  <a:ext uri="{0D108BD9-81ED-4DB2-BD59-A6C34878D82A}">
                    <a16:rowId xmlns:a16="http://schemas.microsoft.com/office/drawing/2014/main" val="2535020156"/>
                  </a:ext>
                </a:extLst>
              </a:tr>
              <a:tr h="396719">
                <a:tc>
                  <a:txBody>
                    <a:bodyPr/>
                    <a:lstStyle/>
                    <a:p>
                      <a:pPr algn="ctr"/>
                      <a:r>
                        <a:rPr lang="en-US" dirty="0"/>
                        <a:t>2</a:t>
                      </a:r>
                    </a:p>
                  </a:txBody>
                  <a:tcPr/>
                </a:tc>
                <a:tc>
                  <a:txBody>
                    <a:bodyPr/>
                    <a:lstStyle/>
                    <a:p>
                      <a:pPr algn="ctr"/>
                      <a:r>
                        <a:rPr lang="en-US" dirty="0"/>
                        <a:t>$32,232</a:t>
                      </a:r>
                    </a:p>
                  </a:txBody>
                  <a:tcPr/>
                </a:tc>
                <a:tc>
                  <a:txBody>
                    <a:bodyPr/>
                    <a:lstStyle/>
                    <a:p>
                      <a:pPr algn="ctr"/>
                      <a:r>
                        <a:rPr lang="en-US" dirty="0"/>
                        <a:t>$2,686</a:t>
                      </a:r>
                    </a:p>
                  </a:txBody>
                  <a:tcPr/>
                </a:tc>
                <a:tc>
                  <a:txBody>
                    <a:bodyPr/>
                    <a:lstStyle/>
                    <a:p>
                      <a:pPr algn="ctr"/>
                      <a:r>
                        <a:rPr lang="en-US" dirty="0"/>
                        <a:t>$619.85</a:t>
                      </a:r>
                    </a:p>
                  </a:txBody>
                  <a:tcPr/>
                </a:tc>
                <a:extLst>
                  <a:ext uri="{0D108BD9-81ED-4DB2-BD59-A6C34878D82A}">
                    <a16:rowId xmlns:a16="http://schemas.microsoft.com/office/drawing/2014/main" val="3837566032"/>
                  </a:ext>
                </a:extLst>
              </a:tr>
              <a:tr h="396719">
                <a:tc>
                  <a:txBody>
                    <a:bodyPr/>
                    <a:lstStyle/>
                    <a:p>
                      <a:pPr algn="ctr"/>
                      <a:r>
                        <a:rPr lang="en-US" dirty="0"/>
                        <a:t>3</a:t>
                      </a:r>
                    </a:p>
                  </a:txBody>
                  <a:tcPr/>
                </a:tc>
                <a:tc>
                  <a:txBody>
                    <a:bodyPr/>
                    <a:lstStyle/>
                    <a:p>
                      <a:pPr algn="ctr"/>
                      <a:r>
                        <a:rPr lang="en-US" dirty="0"/>
                        <a:t>$40,632</a:t>
                      </a:r>
                    </a:p>
                  </a:txBody>
                  <a:tcPr/>
                </a:tc>
                <a:tc>
                  <a:txBody>
                    <a:bodyPr/>
                    <a:lstStyle/>
                    <a:p>
                      <a:pPr algn="ctr"/>
                      <a:r>
                        <a:rPr lang="en-US" dirty="0"/>
                        <a:t>$3,386</a:t>
                      </a:r>
                    </a:p>
                  </a:txBody>
                  <a:tcPr/>
                </a:tc>
                <a:tc>
                  <a:txBody>
                    <a:bodyPr/>
                    <a:lstStyle/>
                    <a:p>
                      <a:pPr algn="ctr"/>
                      <a:r>
                        <a:rPr lang="en-US" dirty="0"/>
                        <a:t>$781.38</a:t>
                      </a:r>
                    </a:p>
                  </a:txBody>
                  <a:tcPr/>
                </a:tc>
                <a:extLst>
                  <a:ext uri="{0D108BD9-81ED-4DB2-BD59-A6C34878D82A}">
                    <a16:rowId xmlns:a16="http://schemas.microsoft.com/office/drawing/2014/main" val="2495495690"/>
                  </a:ext>
                </a:extLst>
              </a:tr>
            </a:tbl>
          </a:graphicData>
        </a:graphic>
      </p:graphicFrame>
      <p:sp>
        <p:nvSpPr>
          <p:cNvPr id="5" name="TextBox 4"/>
          <p:cNvSpPr txBox="1"/>
          <p:nvPr/>
        </p:nvSpPr>
        <p:spPr>
          <a:xfrm>
            <a:off x="2456988" y="3637722"/>
            <a:ext cx="4430828" cy="307777"/>
          </a:xfrm>
          <a:prstGeom prst="rect">
            <a:avLst/>
          </a:prstGeom>
          <a:noFill/>
        </p:spPr>
        <p:txBody>
          <a:bodyPr wrap="none" rtlCol="0">
            <a:spAutoFit/>
          </a:bodyPr>
          <a:lstStyle/>
          <a:p>
            <a:r>
              <a:rPr lang="en-US" sz="1400" dirty="0">
                <a:solidFill>
                  <a:schemeClr val="bg1"/>
                </a:solidFill>
              </a:rPr>
              <a:t>*Monthly amounts go up $691 for each additional person.</a:t>
            </a:r>
          </a:p>
        </p:txBody>
      </p:sp>
    </p:spTree>
    <p:extLst>
      <p:ext uri="{BB962C8B-B14F-4D97-AF65-F5344CB8AC3E}">
        <p14:creationId xmlns:p14="http://schemas.microsoft.com/office/powerpoint/2010/main" val="17482931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5296" y="550433"/>
            <a:ext cx="8049103" cy="857250"/>
          </a:xfrm>
        </p:spPr>
        <p:txBody>
          <a:bodyPr>
            <a:normAutofit fontScale="90000"/>
          </a:bodyPr>
          <a:lstStyle/>
          <a:p>
            <a:r>
              <a:rPr lang="en-US" dirty="0"/>
              <a:t>There is also expanded, </a:t>
            </a:r>
            <a:r>
              <a:rPr lang="en-US" b="1" i="1" dirty="0">
                <a:solidFill>
                  <a:srgbClr val="FF0000"/>
                </a:solidFill>
              </a:rPr>
              <a:t>temporary, </a:t>
            </a:r>
            <a:r>
              <a:rPr lang="en-US" dirty="0"/>
              <a:t>student eligibility criteria for SNAP</a:t>
            </a:r>
            <a:endParaRPr lang="en-US" b="1" i="1" dirty="0"/>
          </a:p>
        </p:txBody>
      </p:sp>
      <p:sp>
        <p:nvSpPr>
          <p:cNvPr id="3" name="Text Placeholder 2"/>
          <p:cNvSpPr>
            <a:spLocks noGrp="1"/>
          </p:cNvSpPr>
          <p:nvPr>
            <p:ph type="body" sz="quarter" idx="10"/>
          </p:nvPr>
        </p:nvSpPr>
        <p:spPr/>
        <p:txBody>
          <a:bodyPr>
            <a:normAutofit/>
          </a:bodyPr>
          <a:lstStyle/>
          <a:p>
            <a:endParaRPr lang="en-US" dirty="0"/>
          </a:p>
          <a:p>
            <a:endParaRPr lang="en-US" dirty="0"/>
          </a:p>
        </p:txBody>
      </p:sp>
      <p:sp>
        <p:nvSpPr>
          <p:cNvPr id="5" name="TextBox 4"/>
          <p:cNvSpPr txBox="1"/>
          <p:nvPr/>
        </p:nvSpPr>
        <p:spPr>
          <a:xfrm>
            <a:off x="485296" y="1719067"/>
            <a:ext cx="7527699" cy="2862322"/>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bg2"/>
                </a:solidFill>
                <a:latin typeface="Noto Serif" panose="02020600060500020200" pitchFamily="18" charset="0"/>
                <a:ea typeface="Noto Serif" panose="02020600060500020200" pitchFamily="18" charset="0"/>
                <a:cs typeface="Noto Serif" panose="02020600060500020200" pitchFamily="18" charset="0"/>
              </a:rPr>
              <a:t>Expected Family Contribution (EFC) is $0 on the FAFSA in the 2020-2021 academic year  </a:t>
            </a:r>
          </a:p>
          <a:p>
            <a:pPr marL="285750" indent="-285750">
              <a:buFont typeface="Arial" panose="020B0604020202020204" pitchFamily="34" charset="0"/>
              <a:buChar char="•"/>
            </a:pPr>
            <a:endParaRPr lang="en-US" dirty="0">
              <a:solidFill>
                <a:schemeClr val="bg2"/>
              </a:solidFill>
              <a:latin typeface="Noto Serif" panose="02020600060500020200" pitchFamily="18" charset="0"/>
              <a:ea typeface="Noto Serif" panose="02020600060500020200" pitchFamily="18" charset="0"/>
              <a:cs typeface="Noto Serif" panose="02020600060500020200" pitchFamily="18" charset="0"/>
            </a:endParaRPr>
          </a:p>
          <a:p>
            <a:pPr algn="ctr"/>
            <a:r>
              <a:rPr lang="en-US" dirty="0">
                <a:solidFill>
                  <a:schemeClr val="bg2"/>
                </a:solidFill>
                <a:latin typeface="Noto Serif" panose="02020600060500020200" pitchFamily="18" charset="0"/>
                <a:ea typeface="Noto Serif" panose="02020600060500020200" pitchFamily="18" charset="0"/>
                <a:cs typeface="Noto Serif" panose="02020600060500020200" pitchFamily="18" charset="0"/>
              </a:rPr>
              <a:t>OR</a:t>
            </a:r>
          </a:p>
          <a:p>
            <a:endParaRPr lang="en-US" dirty="0">
              <a:solidFill>
                <a:schemeClr val="bg2"/>
              </a:solidFill>
              <a:latin typeface="Noto Serif" panose="02020600060500020200" pitchFamily="18" charset="0"/>
              <a:ea typeface="Noto Serif" panose="02020600060500020200" pitchFamily="18" charset="0"/>
              <a:cs typeface="Noto Serif" panose="02020600060500020200" pitchFamily="18" charset="0"/>
            </a:endParaRPr>
          </a:p>
          <a:p>
            <a:pPr marL="285750" indent="-285750">
              <a:buFont typeface="Arial" panose="020B0604020202020204" pitchFamily="34" charset="0"/>
              <a:buChar char="•"/>
            </a:pPr>
            <a:r>
              <a:rPr lang="en-US" dirty="0">
                <a:solidFill>
                  <a:schemeClr val="bg2"/>
                </a:solidFill>
                <a:latin typeface="Noto Serif" panose="02020600060500020200" pitchFamily="18" charset="0"/>
                <a:ea typeface="Noto Serif" panose="02020600060500020200" pitchFamily="18" charset="0"/>
                <a:cs typeface="Noto Serif" panose="02020600060500020200" pitchFamily="18" charset="0"/>
              </a:rPr>
              <a:t>Eligible for federally financed </a:t>
            </a:r>
            <a:r>
              <a:rPr lang="en-US" dirty="0" err="1">
                <a:solidFill>
                  <a:schemeClr val="bg2"/>
                </a:solidFill>
                <a:latin typeface="Noto Serif" panose="02020600060500020200" pitchFamily="18" charset="0"/>
                <a:ea typeface="Noto Serif" panose="02020600060500020200" pitchFamily="18" charset="0"/>
                <a:cs typeface="Noto Serif" panose="02020600060500020200" pitchFamily="18" charset="0"/>
              </a:rPr>
              <a:t>workstudy</a:t>
            </a:r>
            <a:r>
              <a:rPr lang="en-US" dirty="0">
                <a:solidFill>
                  <a:schemeClr val="bg2"/>
                </a:solidFill>
                <a:latin typeface="Noto Serif" panose="02020600060500020200" pitchFamily="18" charset="0"/>
                <a:ea typeface="Noto Serif" panose="02020600060500020200" pitchFamily="18" charset="0"/>
                <a:cs typeface="Noto Serif" panose="02020600060500020200" pitchFamily="18" charset="0"/>
              </a:rPr>
              <a:t> in the 2020-21 academic year. </a:t>
            </a:r>
          </a:p>
          <a:p>
            <a:pPr marL="742950" lvl="1" indent="-285750">
              <a:buFont typeface="Arial" panose="020B0604020202020204" pitchFamily="34" charset="0"/>
              <a:buChar char="•"/>
            </a:pPr>
            <a:r>
              <a:rPr lang="en-US" dirty="0">
                <a:solidFill>
                  <a:schemeClr val="bg2"/>
                </a:solidFill>
                <a:latin typeface="Noto Serif" panose="02020600060500020200" pitchFamily="18" charset="0"/>
                <a:ea typeface="Noto Serif" panose="02020600060500020200" pitchFamily="18" charset="0"/>
                <a:cs typeface="Noto Serif" panose="02020600060500020200" pitchFamily="18" charset="0"/>
              </a:rPr>
              <a:t>Only submit request if EFC is not $0</a:t>
            </a:r>
          </a:p>
          <a:p>
            <a:pPr marL="742950" lvl="1" indent="-285750">
              <a:buFont typeface="Arial" panose="020B0604020202020204" pitchFamily="34" charset="0"/>
              <a:buChar char="•"/>
            </a:pPr>
            <a:r>
              <a:rPr lang="en-US" dirty="0">
                <a:solidFill>
                  <a:schemeClr val="bg2"/>
                </a:solidFill>
                <a:latin typeface="Noto Serif" panose="02020600060500020200" pitchFamily="18" charset="0"/>
                <a:ea typeface="Noto Serif" panose="02020600060500020200" pitchFamily="18" charset="0"/>
                <a:cs typeface="Noto Serif" panose="02020600060500020200" pitchFamily="18" charset="0"/>
              </a:rPr>
              <a:t>Email </a:t>
            </a:r>
            <a:r>
              <a:rPr lang="en-US" dirty="0">
                <a:solidFill>
                  <a:schemeClr val="bg2"/>
                </a:solidFill>
                <a:latin typeface="Noto Serif" panose="02020600060500020200" pitchFamily="18" charset="0"/>
                <a:ea typeface="Noto Serif" panose="02020600060500020200" pitchFamily="18" charset="0"/>
                <a:cs typeface="Noto Serif" panose="02020600060500020200" pitchFamily="18" charset="0"/>
                <a:hlinkClick r:id="rId3"/>
              </a:rPr>
              <a:t>finaid@ohsu.edu</a:t>
            </a:r>
            <a:r>
              <a:rPr lang="en-US" dirty="0">
                <a:solidFill>
                  <a:schemeClr val="bg2"/>
                </a:solidFill>
                <a:latin typeface="Noto Serif" panose="02020600060500020200" pitchFamily="18" charset="0"/>
                <a:ea typeface="Noto Serif" panose="02020600060500020200" pitchFamily="18" charset="0"/>
                <a:cs typeface="Noto Serif" panose="02020600060500020200" pitchFamily="18" charset="0"/>
              </a:rPr>
              <a:t> with subject line ‘SNAP </a:t>
            </a:r>
            <a:r>
              <a:rPr lang="en-US" dirty="0" err="1">
                <a:solidFill>
                  <a:schemeClr val="bg2"/>
                </a:solidFill>
                <a:latin typeface="Noto Serif" panose="02020600060500020200" pitchFamily="18" charset="0"/>
                <a:ea typeface="Noto Serif" panose="02020600060500020200" pitchFamily="18" charset="0"/>
                <a:cs typeface="Noto Serif" panose="02020600060500020200" pitchFamily="18" charset="0"/>
              </a:rPr>
              <a:t>Workstudy</a:t>
            </a:r>
            <a:r>
              <a:rPr lang="en-US" dirty="0">
                <a:solidFill>
                  <a:schemeClr val="bg2"/>
                </a:solidFill>
                <a:latin typeface="Noto Serif" panose="02020600060500020200" pitchFamily="18" charset="0"/>
                <a:ea typeface="Noto Serif" panose="02020600060500020200" pitchFamily="18" charset="0"/>
                <a:cs typeface="Noto Serif" panose="02020600060500020200" pitchFamily="18" charset="0"/>
              </a:rPr>
              <a:t> Eligibility.’ May take 2 business days to respond. </a:t>
            </a:r>
          </a:p>
        </p:txBody>
      </p:sp>
    </p:spTree>
    <p:extLst>
      <p:ext uri="{BB962C8B-B14F-4D97-AF65-F5344CB8AC3E}">
        <p14:creationId xmlns:p14="http://schemas.microsoft.com/office/powerpoint/2010/main" val="2853350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0423" y="932434"/>
            <a:ext cx="3561855" cy="857250"/>
          </a:xfrm>
        </p:spPr>
        <p:txBody>
          <a:bodyPr>
            <a:normAutofit fontScale="90000"/>
          </a:bodyPr>
          <a:lstStyle/>
          <a:p>
            <a:r>
              <a:rPr lang="en-US" dirty="0"/>
              <a:t>How do students get a copy of their EFC?</a:t>
            </a:r>
          </a:p>
        </p:txBody>
      </p:sp>
      <p:sp>
        <p:nvSpPr>
          <p:cNvPr id="3" name="Text Placeholder 2"/>
          <p:cNvSpPr>
            <a:spLocks noGrp="1"/>
          </p:cNvSpPr>
          <p:nvPr>
            <p:ph type="body" sz="quarter" idx="10"/>
          </p:nvPr>
        </p:nvSpPr>
        <p:spPr>
          <a:xfrm>
            <a:off x="420423" y="2622928"/>
            <a:ext cx="7534275" cy="2258615"/>
          </a:xfrm>
        </p:spPr>
        <p:txBody>
          <a:bodyPr>
            <a:normAutofit fontScale="77500" lnSpcReduction="20000"/>
          </a:bodyPr>
          <a:lstStyle/>
          <a:p>
            <a:r>
              <a:rPr lang="en-US" dirty="0"/>
              <a:t>Located on the Student Aid Report (SAR) by logging in to </a:t>
            </a:r>
            <a:r>
              <a:rPr lang="en-US" u="sng" dirty="0">
                <a:hlinkClick r:id="rId2"/>
              </a:rPr>
              <a:t>http://www.fafsa.gov</a:t>
            </a:r>
            <a:r>
              <a:rPr lang="en-US" dirty="0"/>
              <a:t> using your FSA ID and selecting the “View your Student Aid Report (SAR)" option under the “Returning User?” </a:t>
            </a:r>
          </a:p>
          <a:p>
            <a:r>
              <a:rPr lang="en-US" dirty="0"/>
              <a:t>OR contact the Federal Student Aid Information Center at 1-800-4-FED-AID (1-800-433-3243; TTY for the deaf or hard of hearing 1-800-730-8913) and request a copy via U.S. mail (allow 10–14 days for delivery).</a:t>
            </a:r>
          </a:p>
          <a:p>
            <a:endParaRPr lang="en-US" dirty="0"/>
          </a:p>
        </p:txBody>
      </p:sp>
      <p:pic>
        <p:nvPicPr>
          <p:cNvPr id="4" name="Picture 3"/>
          <p:cNvPicPr/>
          <p:nvPr/>
        </p:nvPicPr>
        <p:blipFill>
          <a:blip r:embed="rId3"/>
          <a:stretch>
            <a:fillRect/>
          </a:stretch>
        </p:blipFill>
        <p:spPr>
          <a:xfrm>
            <a:off x="4339812" y="449455"/>
            <a:ext cx="4055787" cy="1968983"/>
          </a:xfrm>
          <a:prstGeom prst="rect">
            <a:avLst/>
          </a:prstGeom>
        </p:spPr>
      </p:pic>
    </p:spTree>
    <p:extLst>
      <p:ext uri="{BB962C8B-B14F-4D97-AF65-F5344CB8AC3E}">
        <p14:creationId xmlns:p14="http://schemas.microsoft.com/office/powerpoint/2010/main" val="894390745"/>
      </p:ext>
    </p:extLst>
  </p:cSld>
  <p:clrMapOvr>
    <a:masterClrMapping/>
  </p:clrMapOvr>
</p:sld>
</file>

<file path=ppt/theme/theme1.xml><?xml version="1.0" encoding="utf-8"?>
<a:theme xmlns:a="http://schemas.openxmlformats.org/drawingml/2006/main" name="White Slide, No Logo">
  <a:themeElements>
    <a:clrScheme name="Custom 11">
      <a:dk1>
        <a:srgbClr val="585E60"/>
      </a:dk1>
      <a:lt1>
        <a:sysClr val="window" lastClr="FFFFFF"/>
      </a:lt1>
      <a:dk2>
        <a:srgbClr val="585E60"/>
      </a:dk2>
      <a:lt2>
        <a:srgbClr val="FFFFFF"/>
      </a:lt2>
      <a:accent1>
        <a:srgbClr val="2E93D5"/>
      </a:accent1>
      <a:accent2>
        <a:srgbClr val="0E61B0"/>
      </a:accent2>
      <a:accent3>
        <a:srgbClr val="002776"/>
      </a:accent3>
      <a:accent4>
        <a:srgbClr val="0B4984"/>
      </a:accent4>
      <a:accent5>
        <a:srgbClr val="2E93D5"/>
      </a:accent5>
      <a:accent6>
        <a:srgbClr val="0E61B0"/>
      </a:accent6>
      <a:hlink>
        <a:srgbClr val="2E93D5"/>
      </a:hlink>
      <a:folHlink>
        <a:srgbClr val="0E61B0"/>
      </a:folHlink>
    </a:clrScheme>
    <a:fontScheme name="Office 2">
      <a:majorFont>
        <a:latin typeface="Lato"/>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Noto"/>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Gray Slide with Logo">
  <a:themeElements>
    <a:clrScheme name="OHSU Cool Blues Powerpoint ">
      <a:dk1>
        <a:srgbClr val="354952"/>
      </a:dk1>
      <a:lt1>
        <a:sysClr val="window" lastClr="FFFFFF"/>
      </a:lt1>
      <a:dk2>
        <a:srgbClr val="354952"/>
      </a:dk2>
      <a:lt2>
        <a:srgbClr val="FFFFFF"/>
      </a:lt2>
      <a:accent1>
        <a:srgbClr val="2E93D5"/>
      </a:accent1>
      <a:accent2>
        <a:srgbClr val="0E61B0"/>
      </a:accent2>
      <a:accent3>
        <a:srgbClr val="2E93D5"/>
      </a:accent3>
      <a:accent4>
        <a:srgbClr val="0E61B0"/>
      </a:accent4>
      <a:accent5>
        <a:srgbClr val="2E93D5"/>
      </a:accent5>
      <a:accent6>
        <a:srgbClr val="0E61B0"/>
      </a:accent6>
      <a:hlink>
        <a:srgbClr val="2E93D5"/>
      </a:hlink>
      <a:folHlink>
        <a:srgbClr val="0E61B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Gray Slide No Logo">
  <a:themeElements>
    <a:clrScheme name="OHSU Cool Blues Powerpoint ">
      <a:dk1>
        <a:srgbClr val="354952"/>
      </a:dk1>
      <a:lt1>
        <a:sysClr val="window" lastClr="FFFFFF"/>
      </a:lt1>
      <a:dk2>
        <a:srgbClr val="354952"/>
      </a:dk2>
      <a:lt2>
        <a:srgbClr val="FFFFFF"/>
      </a:lt2>
      <a:accent1>
        <a:srgbClr val="2E93D5"/>
      </a:accent1>
      <a:accent2>
        <a:srgbClr val="0E61B0"/>
      </a:accent2>
      <a:accent3>
        <a:srgbClr val="2E93D5"/>
      </a:accent3>
      <a:accent4>
        <a:srgbClr val="0E61B0"/>
      </a:accent4>
      <a:accent5>
        <a:srgbClr val="2E93D5"/>
      </a:accent5>
      <a:accent6>
        <a:srgbClr val="0E61B0"/>
      </a:accent6>
      <a:hlink>
        <a:srgbClr val="2E93D5"/>
      </a:hlink>
      <a:folHlink>
        <a:srgbClr val="0E61B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6133</TotalTime>
  <Words>1100</Words>
  <Application>Microsoft Office PowerPoint</Application>
  <PresentationFormat>On-screen Show (16:9)</PresentationFormat>
  <Paragraphs>101</Paragraphs>
  <Slides>12</Slides>
  <Notes>4</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12</vt:i4>
      </vt:variant>
    </vt:vector>
  </HeadingPairs>
  <TitlesOfParts>
    <vt:vector size="23" baseType="lpstr">
      <vt:lpstr>Arial</vt:lpstr>
      <vt:lpstr>Calibri</vt:lpstr>
      <vt:lpstr>Calibri Light</vt:lpstr>
      <vt:lpstr>Lato Light</vt:lpstr>
      <vt:lpstr>Lato Regular</vt:lpstr>
      <vt:lpstr>Noto</vt:lpstr>
      <vt:lpstr>Noto Serif</vt:lpstr>
      <vt:lpstr>Times New Roman</vt:lpstr>
      <vt:lpstr>White Slide, No Logo</vt:lpstr>
      <vt:lpstr>Gray Slide with Logo</vt:lpstr>
      <vt:lpstr>Gray Slide No Logo</vt:lpstr>
      <vt:lpstr>PowerPoint Presentation</vt:lpstr>
      <vt:lpstr>What food resources are available to OHSU students? </vt:lpstr>
      <vt:lpstr>The Food Resource Center @OHSU (FRC)</vt:lpstr>
      <vt:lpstr>Food Resource Center​</vt:lpstr>
      <vt:lpstr>Supplemental Nutrition Assistance Program (SNAP)</vt:lpstr>
      <vt:lpstr>What are the student eligibility requirements for SNAP?</vt:lpstr>
      <vt:lpstr>2021 Oregon Household Income Guidelines</vt:lpstr>
      <vt:lpstr>There is also expanded, temporary, student eligibility criteria for SNAP</vt:lpstr>
      <vt:lpstr>How do students get a copy of their EFC?</vt:lpstr>
      <vt:lpstr>Have questions or want help?</vt:lpstr>
      <vt:lpstr>Want to get involved?</vt:lpstr>
      <vt:lpstr>PowerPoint Presentation</vt:lpstr>
    </vt:vector>
  </TitlesOfParts>
  <Company>Sockeye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OHSU</dc:creator>
  <cp:lastModifiedBy>Jeniffer Barrientos</cp:lastModifiedBy>
  <cp:revision>480</cp:revision>
  <dcterms:created xsi:type="dcterms:W3CDTF">2015-05-18T16:26:35Z</dcterms:created>
  <dcterms:modified xsi:type="dcterms:W3CDTF">2022-08-17T01:08:03Z</dcterms:modified>
</cp:coreProperties>
</file>