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80" r:id="rId2"/>
    <p:sldMasterId id="2147483671" r:id="rId3"/>
  </p:sldMasterIdLst>
  <p:notesMasterIdLst>
    <p:notesMasterId r:id="rId17"/>
  </p:notesMasterIdLst>
  <p:handoutMasterIdLst>
    <p:handoutMasterId r:id="rId18"/>
  </p:handoutMasterIdLst>
  <p:sldIdLst>
    <p:sldId id="277" r:id="rId4"/>
    <p:sldId id="287" r:id="rId5"/>
    <p:sldId id="307" r:id="rId6"/>
    <p:sldId id="305" r:id="rId7"/>
    <p:sldId id="298" r:id="rId8"/>
    <p:sldId id="299" r:id="rId9"/>
    <p:sldId id="300" r:id="rId10"/>
    <p:sldId id="306" r:id="rId11"/>
    <p:sldId id="301" r:id="rId12"/>
    <p:sldId id="308" r:id="rId13"/>
    <p:sldId id="302" r:id="rId14"/>
    <p:sldId id="303" r:id="rId15"/>
    <p:sldId id="297"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585E60"/>
    <a:srgbClr val="F6F6F6"/>
    <a:srgbClr val="2F92D5"/>
    <a:srgbClr val="277DCA"/>
    <a:srgbClr val="397EC1"/>
    <a:srgbClr val="364852"/>
    <a:srgbClr val="2F92D4"/>
    <a:srgbClr val="2B91D3"/>
    <a:srgbClr val="0C61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94674" autoAdjust="0"/>
  </p:normalViewPr>
  <p:slideViewPr>
    <p:cSldViewPr snapToGrid="0" snapToObjects="1">
      <p:cViewPr varScale="1">
        <p:scale>
          <a:sx n="143" d="100"/>
          <a:sy n="143" d="100"/>
        </p:scale>
        <p:origin x="594" y="114"/>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Lato Regul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7D67FC-230E-BC42-A146-28B6DAF9B6E5}" type="datetimeFigureOut">
              <a:rPr lang="en-US" smtClean="0">
                <a:latin typeface="Lato Regular"/>
              </a:rPr>
              <a:t>8/16/2022</a:t>
            </a:fld>
            <a:endParaRPr lang="en-US" dirty="0">
              <a:latin typeface="Lato Regul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Lato Regula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59A981-CD39-8F44-9CBA-CC2751A8F2A2}" type="slidenum">
              <a:rPr lang="en-US" smtClean="0">
                <a:latin typeface="Lato Regular"/>
              </a:rPr>
              <a:t>‹#›</a:t>
            </a:fld>
            <a:endParaRPr lang="en-US" dirty="0">
              <a:latin typeface="Lato Regular"/>
            </a:endParaRPr>
          </a:p>
        </p:txBody>
      </p:sp>
    </p:spTree>
    <p:extLst>
      <p:ext uri="{BB962C8B-B14F-4D97-AF65-F5344CB8AC3E}">
        <p14:creationId xmlns:p14="http://schemas.microsoft.com/office/powerpoint/2010/main" val="1104146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Regul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Regular"/>
              </a:defRPr>
            </a:lvl1pPr>
          </a:lstStyle>
          <a:p>
            <a:fld id="{200DEFD9-7FA8-E342-B72A-1D2B906EA29E}" type="datetimeFigureOut">
              <a:rPr lang="en-US" smtClean="0"/>
              <a:pPr/>
              <a:t>8/16/2022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Regul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Regular"/>
              </a:defRPr>
            </a:lvl1pPr>
          </a:lstStyle>
          <a:p>
            <a:fld id="{F7510C22-AB3E-3144-954A-30AFB7F4824B}" type="slidenum">
              <a:rPr lang="en-US" smtClean="0"/>
              <a:pPr/>
              <a:t>‹#›</a:t>
            </a:fld>
            <a:endParaRPr lang="en-US" dirty="0"/>
          </a:p>
        </p:txBody>
      </p:sp>
    </p:spTree>
    <p:extLst>
      <p:ext uri="{BB962C8B-B14F-4D97-AF65-F5344CB8AC3E}">
        <p14:creationId xmlns:p14="http://schemas.microsoft.com/office/powerpoint/2010/main" val="182804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Lato Regular"/>
        <a:ea typeface="+mn-ea"/>
        <a:cs typeface="+mn-cs"/>
      </a:defRPr>
    </a:lvl1pPr>
    <a:lvl2pPr marL="457200" algn="l" defTabSz="457200" rtl="0" eaLnBrk="1" latinLnBrk="0" hangingPunct="1">
      <a:defRPr sz="1200" kern="1200">
        <a:solidFill>
          <a:schemeClr val="tx1"/>
        </a:solidFill>
        <a:latin typeface="Lato Regular"/>
        <a:ea typeface="+mn-ea"/>
        <a:cs typeface="+mn-cs"/>
      </a:defRPr>
    </a:lvl2pPr>
    <a:lvl3pPr marL="914400" algn="l" defTabSz="457200" rtl="0" eaLnBrk="1" latinLnBrk="0" hangingPunct="1">
      <a:defRPr sz="1200" kern="1200">
        <a:solidFill>
          <a:schemeClr val="tx1"/>
        </a:solidFill>
        <a:latin typeface="Lato Regular"/>
        <a:ea typeface="+mn-ea"/>
        <a:cs typeface="+mn-cs"/>
      </a:defRPr>
    </a:lvl3pPr>
    <a:lvl4pPr marL="1371600" algn="l" defTabSz="457200" rtl="0" eaLnBrk="1" latinLnBrk="0" hangingPunct="1">
      <a:defRPr sz="1200" kern="1200">
        <a:solidFill>
          <a:schemeClr val="tx1"/>
        </a:solidFill>
        <a:latin typeface="Lato Regular"/>
        <a:ea typeface="+mn-ea"/>
        <a:cs typeface="+mn-cs"/>
      </a:defRPr>
    </a:lvl4pPr>
    <a:lvl5pPr marL="1828800" algn="l" defTabSz="457200" rtl="0" eaLnBrk="1" latinLnBrk="0" hangingPunct="1">
      <a:defRPr sz="1200" kern="1200">
        <a:solidFill>
          <a:schemeClr val="tx1"/>
        </a:solidFill>
        <a:latin typeface="Lato Regul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10C22-AB3E-3144-954A-30AFB7F4824B}" type="slidenum">
              <a:rPr lang="en-US" smtClean="0"/>
              <a:pPr/>
              <a:t>4</a:t>
            </a:fld>
            <a:endParaRPr lang="en-US" dirty="0"/>
          </a:p>
        </p:txBody>
      </p:sp>
    </p:spTree>
    <p:extLst>
      <p:ext uri="{BB962C8B-B14F-4D97-AF65-F5344CB8AC3E}">
        <p14:creationId xmlns:p14="http://schemas.microsoft.com/office/powerpoint/2010/main" val="26776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10C22-AB3E-3144-954A-30AFB7F4824B}" type="slidenum">
              <a:rPr lang="en-US" smtClean="0"/>
              <a:pPr/>
              <a:t>5</a:t>
            </a:fld>
            <a:endParaRPr lang="en-US" dirty="0"/>
          </a:p>
        </p:txBody>
      </p:sp>
    </p:spTree>
    <p:extLst>
      <p:ext uri="{BB962C8B-B14F-4D97-AF65-F5344CB8AC3E}">
        <p14:creationId xmlns:p14="http://schemas.microsoft.com/office/powerpoint/2010/main" val="115791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510C22-AB3E-3144-954A-30AFB7F4824B}" type="slidenum">
              <a:rPr lang="en-US" smtClean="0"/>
              <a:pPr/>
              <a:t>9</a:t>
            </a:fld>
            <a:endParaRPr lang="en-US" dirty="0"/>
          </a:p>
        </p:txBody>
      </p:sp>
    </p:spTree>
    <p:extLst>
      <p:ext uri="{BB962C8B-B14F-4D97-AF65-F5344CB8AC3E}">
        <p14:creationId xmlns:p14="http://schemas.microsoft.com/office/powerpoint/2010/main" val="57962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hort Drop Quote, La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p:spPr>
        <p:txBody>
          <a:bodyPr/>
          <a:lstStyle/>
          <a:p>
            <a:endParaRPr lang="en-US" dirty="0"/>
          </a:p>
        </p:txBody>
      </p:sp>
      <p:sp>
        <p:nvSpPr>
          <p:cNvPr id="4" name="Title Placeholder 1"/>
          <p:cNvSpPr>
            <a:spLocks noGrp="1"/>
          </p:cNvSpPr>
          <p:nvPr>
            <p:ph type="title" hasCustomPrompt="1"/>
          </p:nvPr>
        </p:nvSpPr>
        <p:spPr>
          <a:xfrm>
            <a:off x="1645920" y="1280160"/>
            <a:ext cx="5943600" cy="2743200"/>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408878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31520" y="735095"/>
            <a:ext cx="7589520" cy="3566160"/>
          </a:xfrm>
        </p:spPr>
        <p:txBody>
          <a:bodyPr>
            <a:normAutofit/>
          </a:bodyPr>
          <a:lstStyle>
            <a:lvl1pPr algn="l">
              <a:lnSpc>
                <a:spcPct val="120000"/>
              </a:lnSpc>
              <a:defRPr sz="2800"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731520" y="4389120"/>
            <a:ext cx="4111625" cy="378619"/>
          </a:xfrm>
        </p:spPr>
        <p:txBody>
          <a:bodyPr/>
          <a:lstStyle>
            <a:lvl1pPr marL="0" indent="0">
              <a:buNone/>
              <a:defRPr sz="2000"/>
            </a:lvl1pPr>
          </a:lstStyle>
          <a:p>
            <a:pPr lvl="0"/>
            <a:r>
              <a:rPr lang="en-US" dirty="0"/>
              <a:t>— Click to add attribution</a:t>
            </a:r>
          </a:p>
        </p:txBody>
      </p:sp>
      <p:sp>
        <p:nvSpPr>
          <p:cNvPr id="5" name="Slide Number Placeholder 5"/>
          <p:cNvSpPr>
            <a:spLocks noGrp="1"/>
          </p:cNvSpPr>
          <p:nvPr userDrawn="1"/>
        </p:nvSpPr>
        <p:spPr>
          <a:xfrm>
            <a:off x="326102" y="458286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19124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Grey Blank">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Tree>
    <p:extLst>
      <p:ext uri="{BB962C8B-B14F-4D97-AF65-F5344CB8AC3E}">
        <p14:creationId xmlns:p14="http://schemas.microsoft.com/office/powerpoint/2010/main" val="71908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166F1F-CE9B-4651-A6AA-CD717754106B}"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118508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White Box Short Drop Quot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5143500"/>
          </a:xfrm>
        </p:spPr>
        <p:txBody>
          <a:bodyPr/>
          <a:lstStyle/>
          <a:p>
            <a:endParaRPr lang="en-US" dirty="0"/>
          </a:p>
        </p:txBody>
      </p:sp>
      <p:sp>
        <p:nvSpPr>
          <p:cNvPr id="4" name="Rectangle 3"/>
          <p:cNvSpPr/>
          <p:nvPr userDrawn="1"/>
        </p:nvSpPr>
        <p:spPr>
          <a:xfrm>
            <a:off x="-1" y="0"/>
            <a:ext cx="9144000" cy="5120640"/>
          </a:xfrm>
          <a:prstGeom prst="rect">
            <a:avLst/>
          </a:prstGeom>
          <a:solidFill>
            <a:schemeClr val="bg1">
              <a:alpha val="7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Lato Regular"/>
            </a:endParaRPr>
          </a:p>
        </p:txBody>
      </p:sp>
      <p:sp>
        <p:nvSpPr>
          <p:cNvPr id="5" name="Title Placeholder 1"/>
          <p:cNvSpPr>
            <a:spLocks noGrp="1"/>
          </p:cNvSpPr>
          <p:nvPr>
            <p:ph type="title" hasCustomPrompt="1"/>
          </p:nvPr>
        </p:nvSpPr>
        <p:spPr>
          <a:xfrm>
            <a:off x="1645920" y="1280160"/>
            <a:ext cx="5943600" cy="2743200"/>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18394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5143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116335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185" y="361566"/>
            <a:ext cx="8031317" cy="4365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8743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Rectangle 1"/>
          <p:cNvSpPr/>
          <p:nvPr userDrawn="1"/>
        </p:nvSpPr>
        <p:spPr>
          <a:xfrm>
            <a:off x="109744" y="4594651"/>
            <a:ext cx="752528" cy="548849"/>
          </a:xfrm>
          <a:prstGeom prst="rect">
            <a:avLst/>
          </a:prstGeom>
          <a:solidFill>
            <a:schemeClr val="bg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3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731520" y="731520"/>
            <a:ext cx="7589520" cy="731520"/>
          </a:xfrm>
        </p:spPr>
        <p:txBody>
          <a:bodyPr>
            <a:normAutofit/>
          </a:bodyPr>
          <a:lstStyle>
            <a:lvl1pPr algn="l">
              <a:defRPr sz="4000"/>
            </a:lvl1pPr>
          </a:lstStyle>
          <a:p>
            <a:r>
              <a:rPr lang="en-US" dirty="0"/>
              <a:t>Click to edit master title style</a:t>
            </a:r>
          </a:p>
        </p:txBody>
      </p:sp>
      <p:sp>
        <p:nvSpPr>
          <p:cNvPr id="5" name="Subtitle 2"/>
          <p:cNvSpPr>
            <a:spLocks noGrp="1"/>
          </p:cNvSpPr>
          <p:nvPr>
            <p:ph type="subTitle" idx="1" hasCustomPrompt="1"/>
          </p:nvPr>
        </p:nvSpPr>
        <p:spPr>
          <a:xfrm>
            <a:off x="731520" y="1554480"/>
            <a:ext cx="7589520" cy="952419"/>
          </a:xfrm>
        </p:spPr>
        <p:txBody>
          <a:bodyPr>
            <a:normAutofit/>
          </a:bodyPr>
          <a:lstStyle>
            <a:lvl1pPr marL="0" indent="0" algn="l">
              <a:buNone/>
              <a:defRPr sz="1800">
                <a:solidFill>
                  <a:srgbClr val="FFFFFF"/>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4"/>
          <p:cNvSpPr>
            <a:spLocks noGrp="1"/>
          </p:cNvSpPr>
          <p:nvPr>
            <p:ph type="body" sz="quarter" idx="10" hasCustomPrompt="1"/>
          </p:nvPr>
        </p:nvSpPr>
        <p:spPr>
          <a:xfrm>
            <a:off x="731520" y="3108960"/>
            <a:ext cx="7589520" cy="1198960"/>
          </a:xfrm>
        </p:spPr>
        <p:txBody>
          <a:bodyPr>
            <a:noAutofit/>
          </a:bodyPr>
          <a:lstStyle>
            <a:lvl1pPr marL="0" indent="0">
              <a:buNone/>
              <a:defRPr sz="1800">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a:t>Click to edit master text styles</a:t>
            </a:r>
          </a:p>
        </p:txBody>
      </p:sp>
      <p:sp>
        <p:nvSpPr>
          <p:cNvPr id="7" name="Text Placeholder 7"/>
          <p:cNvSpPr>
            <a:spLocks noGrp="1"/>
          </p:cNvSpPr>
          <p:nvPr>
            <p:ph type="body" sz="quarter" idx="11" hasCustomPrompt="1"/>
          </p:nvPr>
        </p:nvSpPr>
        <p:spPr>
          <a:xfrm>
            <a:off x="731520" y="2651760"/>
            <a:ext cx="7589520" cy="344330"/>
          </a:xfrm>
        </p:spPr>
        <p:txBody>
          <a:bodyPr>
            <a:normAutofit/>
          </a:bodyPr>
          <a:lstStyle>
            <a:lvl1pPr marL="0" indent="0">
              <a:buNone/>
              <a:defRPr sz="2400" baseline="0">
                <a:solidFill>
                  <a:schemeClr val="bg1"/>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subhead</a:t>
            </a:r>
          </a:p>
        </p:txBody>
      </p:sp>
      <p:sp>
        <p:nvSpPr>
          <p:cNvPr id="8" name="Slide Number Placeholder 5"/>
          <p:cNvSpPr>
            <a:spLocks noGrp="1"/>
          </p:cNvSpPr>
          <p:nvPr userDrawn="1"/>
        </p:nvSpPr>
        <p:spPr>
          <a:xfrm>
            <a:off x="326102" y="458286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61163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811362" y="819792"/>
            <a:ext cx="7534430" cy="85725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5"/>
          <p:cNvSpPr>
            <a:spLocks noGrp="1"/>
          </p:cNvSpPr>
          <p:nvPr>
            <p:ph type="body" sz="quarter" idx="10"/>
          </p:nvPr>
        </p:nvSpPr>
        <p:spPr>
          <a:xfrm>
            <a:off x="811214" y="1719067"/>
            <a:ext cx="7534275" cy="2258615"/>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326102" y="458286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89297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1940215" y="1330576"/>
            <a:ext cx="5585469" cy="2505555"/>
          </a:xfrm>
        </p:spPr>
        <p:txBody>
          <a:bodyPr>
            <a:normAutofit/>
          </a:bodyPr>
          <a:lstStyle>
            <a:lvl1pPr marL="228600" indent="-173736">
              <a:buNone/>
              <a:defRPr sz="4400"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a:t>“Click to edit drop quote style”</a:t>
            </a:r>
          </a:p>
        </p:txBody>
      </p:sp>
      <p:sp>
        <p:nvSpPr>
          <p:cNvPr id="3" name="Slide Number Placeholder 5"/>
          <p:cNvSpPr>
            <a:spLocks noGrp="1"/>
          </p:cNvSpPr>
          <p:nvPr userDrawn="1"/>
        </p:nvSpPr>
        <p:spPr>
          <a:xfrm>
            <a:off x="326102" y="458286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61678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58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19" y="731520"/>
            <a:ext cx="758952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1519" y="1737360"/>
            <a:ext cx="7589520" cy="30504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897588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7" r:id="rId3"/>
    <p:sldLayoutId id="2147483668" r:id="rId4"/>
    <p:sldLayoutId id="2147483670" r:id="rId5"/>
  </p:sldLayoutIdLst>
  <p:hf hdr="0"/>
  <p:txStyles>
    <p:titleStyle>
      <a:lvl1pPr algn="l" defTabSz="457200" rtl="0" eaLnBrk="1" latinLnBrk="0" hangingPunct="1">
        <a:spcBef>
          <a:spcPct val="0"/>
        </a:spcBef>
        <a:buNone/>
        <a:defRPr sz="4000" b="0" i="0" kern="1200">
          <a:solidFill>
            <a:schemeClr val="accent3"/>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b="0" i="0" kern="1200">
          <a:solidFill>
            <a:srgbClr val="364852"/>
          </a:solidFill>
          <a:latin typeface="Noto Serif" panose="02020600060500020200" pitchFamily="18" charset="0"/>
          <a:ea typeface="Noto Serif" panose="02020600060500020200" pitchFamily="18" charset="0"/>
          <a:cs typeface="Noto Serif" panose="02020600060500020200" pitchFamily="18" charset="0"/>
        </a:defRPr>
      </a:lvl1pPr>
      <a:lvl2pPr marL="742950" indent="-285750" algn="l" defTabSz="457200" rtl="0" eaLnBrk="1" latinLnBrk="0" hangingPunct="1">
        <a:spcBef>
          <a:spcPct val="20000"/>
        </a:spcBef>
        <a:buFont typeface="Arial"/>
        <a:buChar char="–"/>
        <a:defRPr sz="2800" b="0" i="0" kern="1200">
          <a:solidFill>
            <a:srgbClr val="364852"/>
          </a:solidFill>
          <a:latin typeface="Noto Serif" panose="02020600060500020200" pitchFamily="18" charset="0"/>
          <a:ea typeface="Noto Serif" panose="02020600060500020200" pitchFamily="18" charset="0"/>
          <a:cs typeface="Noto Serif" panose="02020600060500020200" pitchFamily="18" charset="0"/>
        </a:defRPr>
      </a:lvl2pPr>
      <a:lvl3pPr marL="1143000" indent="-228600" algn="l" defTabSz="457200" rtl="0" eaLnBrk="1" latinLnBrk="0" hangingPunct="1">
        <a:spcBef>
          <a:spcPct val="20000"/>
        </a:spcBef>
        <a:buFont typeface="Arial"/>
        <a:buChar char="•"/>
        <a:defRPr sz="2400" b="0" i="0" kern="1200">
          <a:solidFill>
            <a:srgbClr val="364852"/>
          </a:solidFill>
          <a:latin typeface="Noto Serif" panose="02020600060500020200" pitchFamily="18" charset="0"/>
          <a:ea typeface="Noto Serif" panose="02020600060500020200" pitchFamily="18" charset="0"/>
          <a:cs typeface="Noto Serif" panose="02020600060500020200" pitchFamily="18" charset="0"/>
        </a:defRPr>
      </a:lvl3pPr>
      <a:lvl4pPr marL="1600200" indent="-228600" algn="l" defTabSz="457200" rtl="0" eaLnBrk="1" latinLnBrk="0" hangingPunct="1">
        <a:spcBef>
          <a:spcPct val="20000"/>
        </a:spcBef>
        <a:buFont typeface="Arial"/>
        <a:buChar char="–"/>
        <a:defRPr sz="2000" b="0" i="0" kern="1200">
          <a:solidFill>
            <a:srgbClr val="364852"/>
          </a:solidFill>
          <a:latin typeface="Noto Serif" panose="02020600060500020200" pitchFamily="18" charset="0"/>
          <a:ea typeface="Noto Serif" panose="02020600060500020200" pitchFamily="18" charset="0"/>
          <a:cs typeface="Noto Serif" panose="02020600060500020200" pitchFamily="18" charset="0"/>
        </a:defRPr>
      </a:lvl4pPr>
      <a:lvl5pPr marL="2057400" indent="-228600" algn="l" defTabSz="457200" rtl="0" eaLnBrk="1" latinLnBrk="0" hangingPunct="1">
        <a:spcBef>
          <a:spcPct val="20000"/>
        </a:spcBef>
        <a:buFont typeface="Arial"/>
        <a:buChar char="»"/>
        <a:defRPr sz="2000" b="0" i="0" kern="1200">
          <a:solidFill>
            <a:srgbClr val="364852"/>
          </a:solidFill>
          <a:latin typeface="Noto Serif" panose="02020600060500020200" pitchFamily="18" charset="0"/>
          <a:ea typeface="Noto Serif" panose="02020600060500020200" pitchFamily="18" charset="0"/>
          <a:cs typeface="Noto Serif" panose="02020600060500020200"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731520" y="731520"/>
            <a:ext cx="758952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1520" y="1737360"/>
            <a:ext cx="7589520" cy="2560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OHSU-REV.pn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8449487" y="4207326"/>
            <a:ext cx="432452" cy="740664"/>
          </a:xfrm>
          <a:prstGeom prst="rect">
            <a:avLst/>
          </a:prstGeom>
        </p:spPr>
      </p:pic>
    </p:spTree>
    <p:extLst>
      <p:ext uri="{BB962C8B-B14F-4D97-AF65-F5344CB8AC3E}">
        <p14:creationId xmlns:p14="http://schemas.microsoft.com/office/powerpoint/2010/main" val="1399091007"/>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674" r:id="rId3"/>
    <p:sldLayoutId id="2147483682" r:id="rId4"/>
    <p:sldLayoutId id="2147483686" r:id="rId5"/>
  </p:sldLayoutIdLst>
  <p:hf hdr="0"/>
  <p:txStyles>
    <p:titleStyle>
      <a:lvl1pPr algn="l" defTabSz="457200" rtl="0" eaLnBrk="1" latinLnBrk="0" hangingPunct="1">
        <a:spcBef>
          <a:spcPct val="0"/>
        </a:spcBef>
        <a:buNone/>
        <a:defRPr sz="40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731520" y="731520"/>
            <a:ext cx="7589520" cy="857250"/>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1520" y="1645920"/>
            <a:ext cx="7589520" cy="30416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7055342"/>
      </p:ext>
    </p:extLst>
  </p:cSld>
  <p:clrMap bg1="lt1" tx1="dk1" bg2="lt2" tx2="dk2" accent1="accent1" accent2="accent2" accent3="accent3" accent4="accent4" accent5="accent5" accent6="accent6" hlink="hlink" folHlink="folHlink"/>
  <p:sldLayoutIdLst>
    <p:sldLayoutId id="2147483678" r:id="rId1"/>
    <p:sldLayoutId id="2147483689" r:id="rId2"/>
  </p:sldLayoutIdLst>
  <p:hf hdr="0"/>
  <p:txStyles>
    <p:titleStyle>
      <a:lvl1pPr algn="l" defTabSz="457200" rtl="0" eaLnBrk="1" latinLnBrk="0" hangingPunct="1">
        <a:spcBef>
          <a:spcPct val="0"/>
        </a:spcBef>
        <a:buNone/>
        <a:defRPr sz="40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fafsa.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oregonhunger.org/apply-for-snap/" TargetMode="External"/><Relationship Id="rId7" Type="http://schemas.openxmlformats.org/officeDocument/2006/relationships/hyperlink" Target="mailto:emily.wilson@multco.us" TargetMode="External"/><Relationship Id="rId2" Type="http://schemas.openxmlformats.org/officeDocument/2006/relationships/hyperlink" Target="https://o2.ohsu.edu/student-central/health-wellness/student-food-resources/snap.cfm" TargetMode="External"/><Relationship Id="rId1" Type="http://schemas.openxmlformats.org/officeDocument/2006/relationships/slideLayout" Target="../slideLayouts/slideLayout7.xml"/><Relationship Id="rId6" Type="http://schemas.openxmlformats.org/officeDocument/2006/relationships/hyperlink" Target="mailto:juan.leon@multco.us" TargetMode="External"/><Relationship Id="rId5" Type="http://schemas.openxmlformats.org/officeDocument/2006/relationships/hyperlink" Target="mailto:demunter@ohsu.edu" TargetMode="External"/><Relationship Id="rId4" Type="http://schemas.openxmlformats.org/officeDocument/2006/relationships/hyperlink" Target="mailto:food@211info.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2.ohsu.edu/student-central/health-wellness/student-food-resources/snap.cfm"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o2.ohsu.edu/student-central/health-wellness/student-food-resources/index.cf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finaid@ohsu.ed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4" name="TextBox 13"/>
          <p:cNvSpPr txBox="1"/>
          <p:nvPr/>
        </p:nvSpPr>
        <p:spPr>
          <a:xfrm>
            <a:off x="422823" y="4585687"/>
            <a:ext cx="6154231" cy="230832"/>
          </a:xfrm>
          <a:prstGeom prst="rect">
            <a:avLst/>
          </a:prstGeom>
          <a:noFill/>
        </p:spPr>
        <p:txBody>
          <a:bodyPr wrap="square" rtlCol="0">
            <a:spAutoFit/>
          </a:bodyPr>
          <a:lstStyle/>
          <a:p>
            <a:r>
              <a:rPr lang="en-US" sz="900" kern="0" spc="80" dirty="0">
                <a:solidFill>
                  <a:schemeClr val="bg1"/>
                </a:solidFill>
                <a:latin typeface="Lato Regular" panose="020F0502020204030203" pitchFamily="34" charset="0"/>
                <a:cs typeface="Lato Light"/>
              </a:rPr>
              <a:t>March 16, 2021</a:t>
            </a:r>
          </a:p>
        </p:txBody>
      </p:sp>
      <p:sp>
        <p:nvSpPr>
          <p:cNvPr id="16" name="TextBox 15"/>
          <p:cNvSpPr txBox="1"/>
          <p:nvPr/>
        </p:nvSpPr>
        <p:spPr>
          <a:xfrm>
            <a:off x="422823" y="2995328"/>
            <a:ext cx="8757620" cy="1200329"/>
          </a:xfrm>
          <a:prstGeom prst="rect">
            <a:avLst/>
          </a:prstGeom>
          <a:noFill/>
        </p:spPr>
        <p:txBody>
          <a:bodyPr wrap="square" rtlCol="0">
            <a:spAutoFit/>
          </a:bodyPr>
          <a:lstStyle/>
          <a:p>
            <a:r>
              <a:rPr lang="en-US" sz="3600" dirty="0">
                <a:solidFill>
                  <a:schemeClr val="bg1"/>
                </a:solidFill>
                <a:latin typeface="Lato Regular"/>
                <a:cs typeface="Lato Regular"/>
              </a:rPr>
              <a:t>Supplemental Nutrition Assistance Program (SNAP) Support Team Refresher</a:t>
            </a:r>
          </a:p>
        </p:txBody>
      </p:sp>
      <p:cxnSp>
        <p:nvCxnSpPr>
          <p:cNvPr id="18" name="Straight Connector 17" title="Straight line."/>
          <p:cNvCxnSpPr/>
          <p:nvPr/>
        </p:nvCxnSpPr>
        <p:spPr>
          <a:xfrm>
            <a:off x="490062" y="4322160"/>
            <a:ext cx="8182598"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descr="OHSU master brand logo." title="OHSU master brand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2823" y="1571273"/>
            <a:ext cx="603495" cy="1034025"/>
          </a:xfrm>
          <a:prstGeom prst="rect">
            <a:avLst/>
          </a:prstGeom>
        </p:spPr>
      </p:pic>
    </p:spTree>
    <p:extLst>
      <p:ext uri="{BB962C8B-B14F-4D97-AF65-F5344CB8AC3E}">
        <p14:creationId xmlns:p14="http://schemas.microsoft.com/office/powerpoint/2010/main" val="55072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423" y="932434"/>
            <a:ext cx="3561855" cy="857250"/>
          </a:xfrm>
        </p:spPr>
        <p:txBody>
          <a:bodyPr>
            <a:normAutofit fontScale="90000"/>
          </a:bodyPr>
          <a:lstStyle/>
          <a:p>
            <a:r>
              <a:rPr lang="en-US" dirty="0"/>
              <a:t>How do students get a copy of their EFC?</a:t>
            </a:r>
          </a:p>
        </p:txBody>
      </p:sp>
      <p:sp>
        <p:nvSpPr>
          <p:cNvPr id="3" name="Text Placeholder 2"/>
          <p:cNvSpPr>
            <a:spLocks noGrp="1"/>
          </p:cNvSpPr>
          <p:nvPr>
            <p:ph type="body" sz="quarter" idx="10"/>
          </p:nvPr>
        </p:nvSpPr>
        <p:spPr>
          <a:xfrm>
            <a:off x="420423" y="2622928"/>
            <a:ext cx="7534275" cy="2258615"/>
          </a:xfrm>
        </p:spPr>
        <p:txBody>
          <a:bodyPr>
            <a:normAutofit fontScale="70000" lnSpcReduction="20000"/>
          </a:bodyPr>
          <a:lstStyle/>
          <a:p>
            <a:r>
              <a:rPr lang="en-US" dirty="0"/>
              <a:t>Located on the Student Aid Report (SAR) by logging in to </a:t>
            </a:r>
            <a:r>
              <a:rPr lang="en-US" u="sng" dirty="0">
                <a:hlinkClick r:id="rId2"/>
              </a:rPr>
              <a:t>http://www.fafsa.gov</a:t>
            </a:r>
            <a:r>
              <a:rPr lang="en-US" dirty="0"/>
              <a:t> using your FSA ID and selecting the “View your Student Aid Report (SAR)" option under the “Returning User?” </a:t>
            </a:r>
          </a:p>
          <a:p>
            <a:r>
              <a:rPr lang="en-US" dirty="0"/>
              <a:t>OR contact the Federal Student Aid Information Center at 1-800-4-FED-AID (1-800-433-3243; TTY for the deaf or hard of hearing 1-800-730-8913) and request a copy via U.S. mail (allow 10–14 days for delivery).</a:t>
            </a:r>
          </a:p>
          <a:p>
            <a:endParaRPr lang="en-US" dirty="0"/>
          </a:p>
        </p:txBody>
      </p:sp>
      <p:pic>
        <p:nvPicPr>
          <p:cNvPr id="4" name="Picture 3"/>
          <p:cNvPicPr/>
          <p:nvPr/>
        </p:nvPicPr>
        <p:blipFill>
          <a:blip r:embed="rId3"/>
          <a:stretch>
            <a:fillRect/>
          </a:stretch>
        </p:blipFill>
        <p:spPr>
          <a:xfrm>
            <a:off x="4339812" y="449455"/>
            <a:ext cx="4055787" cy="1968983"/>
          </a:xfrm>
          <a:prstGeom prst="rect">
            <a:avLst/>
          </a:prstGeom>
        </p:spPr>
      </p:pic>
    </p:spTree>
    <p:extLst>
      <p:ext uri="{BB962C8B-B14F-4D97-AF65-F5344CB8AC3E}">
        <p14:creationId xmlns:p14="http://schemas.microsoft.com/office/powerpoint/2010/main" val="89439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9" y="564611"/>
            <a:ext cx="7534430" cy="857250"/>
          </a:xfrm>
        </p:spPr>
        <p:txBody>
          <a:bodyPr>
            <a:normAutofit fontScale="90000"/>
          </a:bodyPr>
          <a:lstStyle/>
          <a:p>
            <a:r>
              <a:rPr lang="en-US" dirty="0"/>
              <a:t>What do I do if I can’t answer a student’s SNAP support question?</a:t>
            </a:r>
          </a:p>
        </p:txBody>
      </p:sp>
      <p:sp>
        <p:nvSpPr>
          <p:cNvPr id="3" name="Text Placeholder 2"/>
          <p:cNvSpPr>
            <a:spLocks noGrp="1"/>
          </p:cNvSpPr>
          <p:nvPr>
            <p:ph type="body" sz="quarter" idx="10"/>
          </p:nvPr>
        </p:nvSpPr>
        <p:spPr>
          <a:xfrm>
            <a:off x="811214" y="1719067"/>
            <a:ext cx="7776195" cy="2813176"/>
          </a:xfrm>
        </p:spPr>
        <p:txBody>
          <a:bodyPr>
            <a:normAutofit fontScale="70000" lnSpcReduction="20000"/>
          </a:bodyPr>
          <a:lstStyle/>
          <a:p>
            <a:r>
              <a:rPr lang="en-US" dirty="0"/>
              <a:t>OHSU SNAP Support webpage </a:t>
            </a:r>
            <a:r>
              <a:rPr lang="en-US" dirty="0">
                <a:hlinkClick r:id="rId2"/>
              </a:rPr>
              <a:t>https://o2.ohsu.edu/student-central/health-wellness/student-food-resources/snap.cfm</a:t>
            </a:r>
            <a:r>
              <a:rPr lang="en-US" dirty="0"/>
              <a:t> </a:t>
            </a:r>
          </a:p>
          <a:p>
            <a:r>
              <a:rPr lang="en-US" dirty="0"/>
              <a:t>Partners for a Hunger-Free Oregon website  </a:t>
            </a:r>
            <a:r>
              <a:rPr lang="en-US" dirty="0">
                <a:hlinkClick r:id="rId3"/>
              </a:rPr>
              <a:t>https://oregonhunger.org/apply-for-snap/</a:t>
            </a:r>
            <a:r>
              <a:rPr lang="en-US" dirty="0"/>
              <a:t> </a:t>
            </a:r>
          </a:p>
          <a:p>
            <a:r>
              <a:rPr lang="en-US" dirty="0"/>
              <a:t>Email </a:t>
            </a:r>
            <a:r>
              <a:rPr lang="en-US" dirty="0">
                <a:hlinkClick r:id="rId4"/>
              </a:rPr>
              <a:t>food@211info.org</a:t>
            </a:r>
            <a:endParaRPr lang="en-US" dirty="0"/>
          </a:p>
          <a:p>
            <a:r>
              <a:rPr lang="en-US" dirty="0"/>
              <a:t>Email </a:t>
            </a:r>
            <a:r>
              <a:rPr lang="en-US" dirty="0">
                <a:hlinkClick r:id="rId5"/>
              </a:rPr>
              <a:t>demunter@ohsu.edu</a:t>
            </a:r>
            <a:endParaRPr lang="en-US" dirty="0"/>
          </a:p>
          <a:p>
            <a:r>
              <a:rPr lang="en-US" dirty="0"/>
              <a:t>Reach out to the Multnomah County SNAP Support Team </a:t>
            </a:r>
            <a:r>
              <a:rPr lang="en-US" dirty="0">
                <a:hlinkClick r:id="rId6"/>
              </a:rPr>
              <a:t>juan.leon@multco.us</a:t>
            </a:r>
            <a:r>
              <a:rPr lang="en-US" dirty="0"/>
              <a:t> or </a:t>
            </a:r>
            <a:r>
              <a:rPr lang="en-US" dirty="0">
                <a:hlinkClick r:id="rId7"/>
              </a:rPr>
              <a:t>emily.wilson@multco.us</a:t>
            </a:r>
            <a:r>
              <a:rPr lang="en-US" dirty="0"/>
              <a:t>  </a:t>
            </a:r>
          </a:p>
          <a:p>
            <a:endParaRPr lang="en-US" dirty="0"/>
          </a:p>
        </p:txBody>
      </p:sp>
    </p:spTree>
    <p:extLst>
      <p:ext uri="{BB962C8B-B14F-4D97-AF65-F5344CB8AC3E}">
        <p14:creationId xmlns:p14="http://schemas.microsoft.com/office/powerpoint/2010/main" val="350208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426" y="2806995"/>
            <a:ext cx="3964763" cy="2230179"/>
          </a:xfrm>
          <a:prstGeom prst="rect">
            <a:avLst/>
          </a:prstGeom>
        </p:spPr>
      </p:pic>
      <p:sp>
        <p:nvSpPr>
          <p:cNvPr id="6" name="Cloud Callout 5"/>
          <p:cNvSpPr/>
          <p:nvPr/>
        </p:nvSpPr>
        <p:spPr>
          <a:xfrm>
            <a:off x="2818808" y="205561"/>
            <a:ext cx="5453322" cy="2849527"/>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“Don’t forget to fill out the very brief SNAP support team survey after you have helped a student.” </a:t>
            </a:r>
          </a:p>
          <a:p>
            <a:pPr algn="ctr"/>
            <a:endParaRPr lang="en-US" sz="1400" dirty="0"/>
          </a:p>
        </p:txBody>
      </p:sp>
      <p:sp>
        <p:nvSpPr>
          <p:cNvPr id="2" name="TextBox 1"/>
          <p:cNvSpPr txBox="1"/>
          <p:nvPr/>
        </p:nvSpPr>
        <p:spPr>
          <a:xfrm>
            <a:off x="4693282" y="4083067"/>
            <a:ext cx="3686755" cy="954107"/>
          </a:xfrm>
          <a:prstGeom prst="rect">
            <a:avLst/>
          </a:prstGeom>
          <a:noFill/>
        </p:spPr>
        <p:txBody>
          <a:bodyPr wrap="square" rtlCol="0">
            <a:spAutoFit/>
          </a:bodyPr>
          <a:lstStyle/>
          <a:p>
            <a:pPr algn="ctr"/>
            <a:r>
              <a:rPr lang="en-US" sz="1400" dirty="0">
                <a:solidFill>
                  <a:schemeClr val="bg2"/>
                </a:solidFill>
              </a:rPr>
              <a:t>Located on the Resources for trained SNAP volunteers webpage. </a:t>
            </a:r>
            <a:r>
              <a:rPr lang="en-US" sz="1400" dirty="0">
                <a:solidFill>
                  <a:schemeClr val="bg2"/>
                </a:solidFill>
                <a:hlinkClick r:id="rId3"/>
              </a:rPr>
              <a:t>https://o2.ohsu.edu/student-central/health-wellness/student-food-resources/snap.cfm</a:t>
            </a:r>
            <a:r>
              <a:rPr lang="en-US" sz="1400" dirty="0">
                <a:solidFill>
                  <a:schemeClr val="bg2"/>
                </a:solidFill>
              </a:rPr>
              <a:t> </a:t>
            </a:r>
          </a:p>
        </p:txBody>
      </p:sp>
    </p:spTree>
    <p:extLst>
      <p:ext uri="{BB962C8B-B14F-4D97-AF65-F5344CB8AC3E}">
        <p14:creationId xmlns:p14="http://schemas.microsoft.com/office/powerpoint/2010/main" val="272548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30654" y="2849429"/>
            <a:ext cx="7772400" cy="751284"/>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2F92D5"/>
                </a:solidFill>
                <a:latin typeface="Lato Light"/>
                <a:ea typeface="+mj-ea"/>
                <a:cs typeface="Lato Light"/>
              </a:defRPr>
            </a:lvl1pPr>
          </a:lstStyle>
          <a:p>
            <a:pPr algn="ctr"/>
            <a:r>
              <a:rPr lang="en-US" sz="4800" spc="20" dirty="0">
                <a:solidFill>
                  <a:schemeClr val="bg2"/>
                </a:solidFill>
                <a:latin typeface="Lato Regular"/>
                <a:cs typeface="Lato Regular"/>
              </a:rPr>
              <a:t>Thank You</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082010" y="962359"/>
            <a:ext cx="869688" cy="1490121"/>
          </a:xfrm>
          <a:prstGeom prst="rect">
            <a:avLst/>
          </a:prstGeom>
        </p:spPr>
      </p:pic>
    </p:spTree>
    <p:extLst>
      <p:ext uri="{BB962C8B-B14F-4D97-AF65-F5344CB8AC3E}">
        <p14:creationId xmlns:p14="http://schemas.microsoft.com/office/powerpoint/2010/main" val="250479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830" y="436557"/>
            <a:ext cx="7534430" cy="857250"/>
          </a:xfrm>
        </p:spPr>
        <p:txBody>
          <a:bodyPr/>
          <a:lstStyle/>
          <a:p>
            <a:r>
              <a:rPr lang="en-US" dirty="0"/>
              <a:t>Questions to Answer Today…</a:t>
            </a:r>
          </a:p>
        </p:txBody>
      </p:sp>
      <p:sp>
        <p:nvSpPr>
          <p:cNvPr id="3" name="Text Placeholder 2"/>
          <p:cNvSpPr>
            <a:spLocks noGrp="1"/>
          </p:cNvSpPr>
          <p:nvPr>
            <p:ph type="body" sz="quarter" idx="10"/>
          </p:nvPr>
        </p:nvSpPr>
        <p:spPr>
          <a:xfrm>
            <a:off x="404055" y="1655155"/>
            <a:ext cx="8065509" cy="2931022"/>
          </a:xfrm>
        </p:spPr>
        <p:txBody>
          <a:bodyPr>
            <a:normAutofit fontScale="70000" lnSpcReduction="20000"/>
          </a:bodyPr>
          <a:lstStyle/>
          <a:p>
            <a:r>
              <a:rPr lang="en-US" dirty="0"/>
              <a:t>What food resources are currently available for students at OHSU?</a:t>
            </a:r>
          </a:p>
          <a:p>
            <a:r>
              <a:rPr lang="en-US" dirty="0"/>
              <a:t>What is the FRC @OHSU? (spoiler alert- you will get to see it!)</a:t>
            </a:r>
          </a:p>
          <a:p>
            <a:r>
              <a:rPr lang="en-US" dirty="0"/>
              <a:t>What are the eligibility criteria for student SNAP benefits again?</a:t>
            </a:r>
          </a:p>
          <a:p>
            <a:r>
              <a:rPr lang="en-US" dirty="0"/>
              <a:t>What are the temporarily expanded SNAP eligibility criteria and what do they mean?</a:t>
            </a:r>
          </a:p>
          <a:p>
            <a:r>
              <a:rPr lang="en-US" dirty="0"/>
              <a:t>What do I do if I can’t find an answer to a student’s request for SNAP support? </a:t>
            </a:r>
          </a:p>
          <a:p>
            <a:r>
              <a:rPr lang="en-US" dirty="0"/>
              <a:t>Will there be another season of Marvel Comic’s Wanda Vision???</a:t>
            </a:r>
          </a:p>
          <a:p>
            <a:endParaRPr lang="en-US" dirty="0"/>
          </a:p>
        </p:txBody>
      </p:sp>
    </p:spTree>
    <p:extLst>
      <p:ext uri="{BB962C8B-B14F-4D97-AF65-F5344CB8AC3E}">
        <p14:creationId xmlns:p14="http://schemas.microsoft.com/office/powerpoint/2010/main" val="26172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SHW SNAP web visitors </a:t>
            </a:r>
            <a:r>
              <a:rPr lang="en-US" sz="1400" dirty="0"/>
              <a:t>3/14/20-3/14/21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7205650"/>
              </p:ext>
            </p:extLst>
          </p:nvPr>
        </p:nvGraphicFramePr>
        <p:xfrm>
          <a:off x="988727" y="2146851"/>
          <a:ext cx="7179699" cy="1749287"/>
        </p:xfrm>
        <a:graphic>
          <a:graphicData uri="http://schemas.openxmlformats.org/drawingml/2006/table">
            <a:tbl>
              <a:tblPr firstRow="1" firstCol="1" bandRow="1">
                <a:tableStyleId>{5C22544A-7EE6-4342-B048-85BDC9FD1C3A}</a:tableStyleId>
              </a:tblPr>
              <a:tblGrid>
                <a:gridCol w="1809899">
                  <a:extLst>
                    <a:ext uri="{9D8B030D-6E8A-4147-A177-3AD203B41FA5}">
                      <a16:colId xmlns:a16="http://schemas.microsoft.com/office/drawing/2014/main" val="1792094178"/>
                    </a:ext>
                  </a:extLst>
                </a:gridCol>
                <a:gridCol w="1872097">
                  <a:extLst>
                    <a:ext uri="{9D8B030D-6E8A-4147-A177-3AD203B41FA5}">
                      <a16:colId xmlns:a16="http://schemas.microsoft.com/office/drawing/2014/main" val="1788440107"/>
                    </a:ext>
                  </a:extLst>
                </a:gridCol>
                <a:gridCol w="1872097">
                  <a:extLst>
                    <a:ext uri="{9D8B030D-6E8A-4147-A177-3AD203B41FA5}">
                      <a16:colId xmlns:a16="http://schemas.microsoft.com/office/drawing/2014/main" val="3287687236"/>
                    </a:ext>
                  </a:extLst>
                </a:gridCol>
                <a:gridCol w="1625606">
                  <a:extLst>
                    <a:ext uri="{9D8B030D-6E8A-4147-A177-3AD203B41FA5}">
                      <a16:colId xmlns:a16="http://schemas.microsoft.com/office/drawing/2014/main" val="361823564"/>
                    </a:ext>
                  </a:extLst>
                </a:gridCol>
              </a:tblGrid>
              <a:tr h="432318">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Pageviews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Unique pageviews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Avg. time on page (min)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8360870"/>
                  </a:ext>
                </a:extLst>
              </a:tr>
              <a:tr h="432318">
                <a:tc>
                  <a:txBody>
                    <a:bodyPr/>
                    <a:lstStyle/>
                    <a:p>
                      <a:pPr marL="0" marR="0">
                        <a:lnSpc>
                          <a:spcPct val="107000"/>
                        </a:lnSpc>
                        <a:spcBef>
                          <a:spcPts val="0"/>
                        </a:spcBef>
                        <a:spcAft>
                          <a:spcPts val="0"/>
                        </a:spcAft>
                      </a:pPr>
                      <a:r>
                        <a:rPr lang="en-US" sz="1100">
                          <a:effectLst/>
                        </a:rPr>
                        <a:t>SNAP website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4961814"/>
                  </a:ext>
                </a:extLst>
              </a:tr>
              <a:tr h="884651">
                <a:tc>
                  <a:txBody>
                    <a:bodyPr/>
                    <a:lstStyle/>
                    <a:p>
                      <a:pPr marL="0" marR="0">
                        <a:lnSpc>
                          <a:spcPct val="107000"/>
                        </a:lnSpc>
                        <a:spcBef>
                          <a:spcPts val="0"/>
                        </a:spcBef>
                        <a:spcAft>
                          <a:spcPts val="0"/>
                        </a:spcAft>
                      </a:pPr>
                      <a:r>
                        <a:rPr lang="en-US" sz="1100" dirty="0">
                          <a:effectLst/>
                        </a:rPr>
                        <a:t>Student Food Resources landing page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1,047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2:16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4853197"/>
                  </a:ext>
                </a:extLst>
              </a:tr>
            </a:tbl>
          </a:graphicData>
        </a:graphic>
      </p:graphicFrame>
    </p:spTree>
    <p:extLst>
      <p:ext uri="{BB962C8B-B14F-4D97-AF65-F5344CB8AC3E}">
        <p14:creationId xmlns:p14="http://schemas.microsoft.com/office/powerpoint/2010/main" val="321468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55257" y="104998"/>
            <a:ext cx="6779326" cy="276999"/>
          </a:xfrm>
          <a:prstGeom prst="rect">
            <a:avLst/>
          </a:prstGeom>
          <a:noFill/>
        </p:spPr>
        <p:txBody>
          <a:bodyPr wrap="square" rtlCol="0"/>
          <a:lstStyle/>
          <a:p>
            <a:r>
              <a:rPr lang="en-US" sz="1650" dirty="0">
                <a:solidFill>
                  <a:schemeClr val="bg2"/>
                </a:solidFill>
                <a:latin typeface="Noto Serif" panose="02020600060500020200" pitchFamily="18" charset="0"/>
                <a:ea typeface="Noto Serif" panose="02020600060500020200" pitchFamily="18" charset="0"/>
                <a:cs typeface="Noto Serif" panose="02020600060500020200" pitchFamily="18" charset="0"/>
              </a:rPr>
              <a:t>SNAP Support Team data</a:t>
            </a:r>
          </a:p>
          <a:p>
            <a:r>
              <a:rPr lang="en-US" sz="1650" dirty="0">
                <a:solidFill>
                  <a:schemeClr val="bg2"/>
                </a:solidFill>
                <a:latin typeface="Noto Serif" panose="02020600060500020200" pitchFamily="18" charset="0"/>
                <a:ea typeface="Noto Serif" panose="02020600060500020200" pitchFamily="18" charset="0"/>
                <a:cs typeface="Noto Serif" panose="02020600060500020200" pitchFamily="18" charset="0"/>
              </a:rPr>
              <a:t>Q3 - What kind of information did you provide for the student?</a:t>
            </a:r>
          </a:p>
        </p:txBody>
      </p:sp>
      <p:pic>
        <p:nvPicPr>
          <p:cNvPr id="3" name="Object 2"/>
          <p:cNvPicPr>
            <a:picLocks noChangeAspect="1"/>
          </p:cNvPicPr>
          <p:nvPr/>
        </p:nvPicPr>
        <p:blipFill>
          <a:blip r:embed="rId3" cstate="print"/>
          <a:stretch>
            <a:fillRect/>
          </a:stretch>
        </p:blipFill>
        <p:spPr>
          <a:xfrm>
            <a:off x="1278835" y="719601"/>
            <a:ext cx="6824869" cy="4265544"/>
          </a:xfrm>
          <a:prstGeom prst="rect">
            <a:avLst/>
          </a:prstGeom>
        </p:spPr>
      </p:pic>
    </p:spTree>
    <p:extLst>
      <p:ext uri="{BB962C8B-B14F-4D97-AF65-F5344CB8AC3E}">
        <p14:creationId xmlns:p14="http://schemas.microsoft.com/office/powerpoint/2010/main" val="96651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25" y="391167"/>
            <a:ext cx="7534430" cy="857250"/>
          </a:xfrm>
        </p:spPr>
        <p:txBody>
          <a:bodyPr>
            <a:normAutofit fontScale="90000"/>
          </a:bodyPr>
          <a:lstStyle/>
          <a:p>
            <a:r>
              <a:rPr lang="en-US" dirty="0"/>
              <a:t>What food resources are available to students at OHSU? </a:t>
            </a:r>
          </a:p>
        </p:txBody>
      </p:sp>
      <p:sp>
        <p:nvSpPr>
          <p:cNvPr id="3" name="Text Placeholder 2"/>
          <p:cNvSpPr>
            <a:spLocks noGrp="1"/>
          </p:cNvSpPr>
          <p:nvPr>
            <p:ph type="body" sz="quarter" idx="10"/>
          </p:nvPr>
        </p:nvSpPr>
        <p:spPr>
          <a:xfrm>
            <a:off x="614202" y="1570211"/>
            <a:ext cx="7927285" cy="3157733"/>
          </a:xfrm>
        </p:spPr>
        <p:txBody>
          <a:bodyPr>
            <a:normAutofit fontScale="70000" lnSpcReduction="20000"/>
          </a:bodyPr>
          <a:lstStyle/>
          <a:p>
            <a:pPr marL="0" indent="0">
              <a:buNone/>
            </a:pPr>
            <a:r>
              <a:rPr lang="en-US" sz="2200" b="1" dirty="0">
                <a:solidFill>
                  <a:schemeClr val="accent2">
                    <a:lumMod val="20000"/>
                    <a:lumOff val="80000"/>
                  </a:schemeClr>
                </a:solidFill>
              </a:rPr>
              <a:t>All OHSU Students: </a:t>
            </a:r>
          </a:p>
          <a:p>
            <a:r>
              <a:rPr lang="en-US" sz="2200" dirty="0"/>
              <a:t>SNAP Support Team </a:t>
            </a:r>
          </a:p>
          <a:p>
            <a:r>
              <a:rPr lang="en-US" sz="2200" dirty="0"/>
              <a:t>Student Health’s Student Food Resource website</a:t>
            </a:r>
          </a:p>
          <a:p>
            <a:pPr marL="0" indent="0">
              <a:buNone/>
            </a:pPr>
            <a:r>
              <a:rPr lang="en-US" sz="2200" b="1" dirty="0">
                <a:solidFill>
                  <a:schemeClr val="accent2">
                    <a:lumMod val="20000"/>
                    <a:lumOff val="80000"/>
                  </a:schemeClr>
                </a:solidFill>
              </a:rPr>
              <a:t>Portland-based students: </a:t>
            </a:r>
          </a:p>
          <a:p>
            <a:r>
              <a:rPr lang="en-US" sz="2200" dirty="0"/>
              <a:t>10% discount at OHSU dining locations</a:t>
            </a:r>
          </a:p>
          <a:p>
            <a:r>
              <a:rPr lang="en-US" sz="2200" dirty="0"/>
              <a:t>Food Resource Guide  </a:t>
            </a:r>
          </a:p>
          <a:p>
            <a:r>
              <a:rPr lang="en-US" sz="2200" dirty="0"/>
              <a:t>The Food Resource Center @OHSU</a:t>
            </a:r>
          </a:p>
          <a:p>
            <a:pPr marL="0" indent="0">
              <a:buNone/>
            </a:pPr>
            <a:r>
              <a:rPr lang="en-US" sz="2200" b="1" dirty="0">
                <a:solidFill>
                  <a:schemeClr val="accent2">
                    <a:lumMod val="20000"/>
                    <a:lumOff val="80000"/>
                  </a:schemeClr>
                </a:solidFill>
              </a:rPr>
              <a:t>Regional Campus-based students: </a:t>
            </a:r>
          </a:p>
          <a:p>
            <a:r>
              <a:rPr lang="en-US" sz="2200" dirty="0"/>
              <a:t>https://o2.ohsu.edu/student-central/health-wellness/student-food-resources/regional-campuses-food-support.cfm</a:t>
            </a:r>
          </a:p>
          <a:p>
            <a:endParaRPr lang="en-US" dirty="0"/>
          </a:p>
          <a:p>
            <a:endParaRPr lang="en-US" dirty="0"/>
          </a:p>
        </p:txBody>
      </p:sp>
    </p:spTree>
    <p:extLst>
      <p:ext uri="{BB962C8B-B14F-4D97-AF65-F5344CB8AC3E}">
        <p14:creationId xmlns:p14="http://schemas.microsoft.com/office/powerpoint/2010/main" val="398187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87" y="616799"/>
            <a:ext cx="7921512" cy="857250"/>
          </a:xfrm>
        </p:spPr>
        <p:txBody>
          <a:bodyPr>
            <a:normAutofit fontScale="90000"/>
          </a:bodyPr>
          <a:lstStyle/>
          <a:p>
            <a:pPr algn="ctr"/>
            <a:r>
              <a:rPr lang="en-US" dirty="0"/>
              <a:t>The Food Resource Center @OHSU</a:t>
            </a:r>
            <a:br>
              <a:rPr lang="en-US" dirty="0"/>
            </a:br>
            <a:r>
              <a:rPr lang="en-US" dirty="0"/>
              <a:t>(FRC)</a:t>
            </a:r>
          </a:p>
        </p:txBody>
      </p:sp>
      <p:sp>
        <p:nvSpPr>
          <p:cNvPr id="6" name="Rectangle 5"/>
          <p:cNvSpPr>
            <a:spLocks noChangeArrowheads="1"/>
          </p:cNvSpPr>
          <p:nvPr/>
        </p:nvSpPr>
        <p:spPr bwMode="auto">
          <a:xfrm>
            <a:off x="0" y="6438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5" name="Picture 7" descr="https://powerpoint.officeapps.live.com/pods/GetClipboardImage.ashx?Id=da39b5ad-2ee6-403a-8cbf-fb2ae078b9a1&amp;DC=US1&amp;wdoverrides=GetClipboardImageEnabled:true"/>
          <p:cNvPicPr>
            <a:picLocks noChangeAspect="1" noChangeArrowheads="1"/>
          </p:cNvPicPr>
          <p:nvPr/>
        </p:nvPicPr>
        <p:blipFill rotWithShape="1">
          <a:blip r:embed="rId2">
            <a:extLst>
              <a:ext uri="{28A0092B-C50C-407E-A947-70E740481C1C}">
                <a14:useLocalDpi xmlns:a14="http://schemas.microsoft.com/office/drawing/2010/main" val="0"/>
              </a:ext>
            </a:extLst>
          </a:blip>
          <a:srcRect l="3504" t="26405" r="4871" b="23817"/>
          <a:stretch/>
        </p:blipFill>
        <p:spPr bwMode="auto">
          <a:xfrm>
            <a:off x="989805" y="1693488"/>
            <a:ext cx="7164389" cy="218939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82146" y="4168593"/>
            <a:ext cx="6579705" cy="646331"/>
          </a:xfrm>
          <a:prstGeom prst="rect">
            <a:avLst/>
          </a:prstGeom>
        </p:spPr>
        <p:txBody>
          <a:bodyPr wrap="square">
            <a:spAutoFit/>
          </a:bodyPr>
          <a:lstStyle/>
          <a:p>
            <a:r>
              <a:rPr lang="en-US" dirty="0">
                <a:solidFill>
                  <a:schemeClr val="bg2"/>
                </a:solidFill>
              </a:rPr>
              <a:t>Students can order groceries here: </a:t>
            </a:r>
            <a:r>
              <a:rPr lang="en-US" dirty="0">
                <a:solidFill>
                  <a:schemeClr val="bg2"/>
                </a:solidFill>
                <a:hlinkClick r:id="rId3"/>
              </a:rPr>
              <a:t>https://o2.ohsu.edu/student-central/health-wellness/student-food-resources/index.cfm</a:t>
            </a:r>
            <a:r>
              <a:rPr lang="en-US" dirty="0">
                <a:solidFill>
                  <a:schemeClr val="bg2"/>
                </a:solidFill>
              </a:rPr>
              <a:t> </a:t>
            </a:r>
          </a:p>
        </p:txBody>
      </p:sp>
    </p:spTree>
    <p:extLst>
      <p:ext uri="{BB962C8B-B14F-4D97-AF65-F5344CB8AC3E}">
        <p14:creationId xmlns:p14="http://schemas.microsoft.com/office/powerpoint/2010/main" val="343928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214" y="550434"/>
            <a:ext cx="7534430" cy="857250"/>
          </a:xfrm>
        </p:spPr>
        <p:txBody>
          <a:bodyPr>
            <a:normAutofit fontScale="90000"/>
          </a:bodyPr>
          <a:lstStyle/>
          <a:p>
            <a:r>
              <a:rPr lang="en-US" dirty="0"/>
              <a:t>What are the student eligibility requirements for SNAP?</a:t>
            </a:r>
          </a:p>
        </p:txBody>
      </p:sp>
      <p:sp>
        <p:nvSpPr>
          <p:cNvPr id="3" name="Text Placeholder 2"/>
          <p:cNvSpPr>
            <a:spLocks noGrp="1"/>
          </p:cNvSpPr>
          <p:nvPr>
            <p:ph type="body" sz="quarter" idx="10"/>
          </p:nvPr>
        </p:nvSpPr>
        <p:spPr>
          <a:xfrm>
            <a:off x="719214" y="1719067"/>
            <a:ext cx="7626275" cy="2895463"/>
          </a:xfrm>
        </p:spPr>
        <p:txBody>
          <a:bodyPr>
            <a:normAutofit fontScale="62500" lnSpcReduction="20000"/>
          </a:bodyPr>
          <a:lstStyle/>
          <a:p>
            <a:pPr marL="0" indent="0">
              <a:buNone/>
            </a:pPr>
            <a:r>
              <a:rPr lang="en-US" dirty="0"/>
              <a:t>Meet 2021 income guidelines AND one of the following…</a:t>
            </a:r>
          </a:p>
          <a:p>
            <a:pPr marL="0" indent="0">
              <a:buNone/>
            </a:pPr>
            <a:endParaRPr lang="en-US" dirty="0"/>
          </a:p>
          <a:p>
            <a:r>
              <a:rPr lang="en-US" dirty="0"/>
              <a:t>Undergrad with plans to work in field of study after graduation</a:t>
            </a:r>
          </a:p>
          <a:p>
            <a:r>
              <a:rPr lang="en-US" dirty="0"/>
              <a:t>Work an average of 20 hours a week (paid or self employed)</a:t>
            </a:r>
          </a:p>
          <a:p>
            <a:r>
              <a:rPr lang="en-US" dirty="0"/>
              <a:t>Unable to work due to physical/physiological difficulties</a:t>
            </a:r>
          </a:p>
          <a:p>
            <a:r>
              <a:rPr lang="en-US" dirty="0"/>
              <a:t>Responsible for the care of a child (age requirements apply)</a:t>
            </a:r>
          </a:p>
          <a:p>
            <a:r>
              <a:rPr lang="en-US" dirty="0"/>
              <a:t>Be awarded </a:t>
            </a:r>
            <a:r>
              <a:rPr lang="en-US" dirty="0" err="1"/>
              <a:t>workstudy</a:t>
            </a:r>
            <a:r>
              <a:rPr lang="en-US" dirty="0"/>
              <a:t> and anticipate finding a position</a:t>
            </a:r>
          </a:p>
          <a:p>
            <a:r>
              <a:rPr lang="en-US" dirty="0"/>
              <a:t>Receiving unemployment compensation</a:t>
            </a:r>
          </a:p>
          <a:p>
            <a:r>
              <a:rPr lang="en-US" dirty="0"/>
              <a:t>Receiving TANF or participate in WIOA approved program (none at OHSU)</a:t>
            </a:r>
          </a:p>
        </p:txBody>
      </p:sp>
    </p:spTree>
    <p:extLst>
      <p:ext uri="{BB962C8B-B14F-4D97-AF65-F5344CB8AC3E}">
        <p14:creationId xmlns:p14="http://schemas.microsoft.com/office/powerpoint/2010/main" val="71946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74" y="281837"/>
            <a:ext cx="8143795" cy="857250"/>
          </a:xfrm>
        </p:spPr>
        <p:txBody>
          <a:bodyPr>
            <a:normAutofit/>
          </a:bodyPr>
          <a:lstStyle/>
          <a:p>
            <a:r>
              <a:rPr lang="en-US" sz="3200" dirty="0"/>
              <a:t>2021 Oregon Household Income Guidelines</a:t>
            </a:r>
          </a:p>
        </p:txBody>
      </p:sp>
      <p:graphicFrame>
        <p:nvGraphicFramePr>
          <p:cNvPr id="4" name="Table 3"/>
          <p:cNvGraphicFramePr>
            <a:graphicFrameLocks noGrp="1"/>
          </p:cNvGraphicFramePr>
          <p:nvPr>
            <p:extLst>
              <p:ext uri="{D42A27DB-BD31-4B8C-83A1-F6EECF244321}">
                <p14:modId xmlns:p14="http://schemas.microsoft.com/office/powerpoint/2010/main" val="440044388"/>
              </p:ext>
            </p:extLst>
          </p:nvPr>
        </p:nvGraphicFramePr>
        <p:xfrm>
          <a:off x="1139686" y="1450952"/>
          <a:ext cx="6268280" cy="1874905"/>
        </p:xfrm>
        <a:graphic>
          <a:graphicData uri="http://schemas.openxmlformats.org/drawingml/2006/table">
            <a:tbl>
              <a:tblPr firstRow="1" bandRow="1">
                <a:tableStyleId>{5C22544A-7EE6-4342-B048-85BDC9FD1C3A}</a:tableStyleId>
              </a:tblPr>
              <a:tblGrid>
                <a:gridCol w="1567070">
                  <a:extLst>
                    <a:ext uri="{9D8B030D-6E8A-4147-A177-3AD203B41FA5}">
                      <a16:colId xmlns:a16="http://schemas.microsoft.com/office/drawing/2014/main" val="3934218615"/>
                    </a:ext>
                  </a:extLst>
                </a:gridCol>
                <a:gridCol w="1567070">
                  <a:extLst>
                    <a:ext uri="{9D8B030D-6E8A-4147-A177-3AD203B41FA5}">
                      <a16:colId xmlns:a16="http://schemas.microsoft.com/office/drawing/2014/main" val="3324320894"/>
                    </a:ext>
                  </a:extLst>
                </a:gridCol>
                <a:gridCol w="1567070">
                  <a:extLst>
                    <a:ext uri="{9D8B030D-6E8A-4147-A177-3AD203B41FA5}">
                      <a16:colId xmlns:a16="http://schemas.microsoft.com/office/drawing/2014/main" val="1611255160"/>
                    </a:ext>
                  </a:extLst>
                </a:gridCol>
                <a:gridCol w="1567070">
                  <a:extLst>
                    <a:ext uri="{9D8B030D-6E8A-4147-A177-3AD203B41FA5}">
                      <a16:colId xmlns:a16="http://schemas.microsoft.com/office/drawing/2014/main" val="1265156969"/>
                    </a:ext>
                  </a:extLst>
                </a:gridCol>
              </a:tblGrid>
              <a:tr h="684748">
                <a:tc>
                  <a:txBody>
                    <a:bodyPr/>
                    <a:lstStyle/>
                    <a:p>
                      <a:pPr algn="ctr"/>
                      <a:r>
                        <a:rPr lang="en-US" dirty="0"/>
                        <a:t>Persons in Family</a:t>
                      </a:r>
                    </a:p>
                  </a:txBody>
                  <a:tcPr/>
                </a:tc>
                <a:tc>
                  <a:txBody>
                    <a:bodyPr/>
                    <a:lstStyle/>
                    <a:p>
                      <a:pPr algn="ctr"/>
                      <a:r>
                        <a:rPr lang="en-US" dirty="0"/>
                        <a:t>Annual</a:t>
                      </a:r>
                    </a:p>
                  </a:txBody>
                  <a:tcPr/>
                </a:tc>
                <a:tc>
                  <a:txBody>
                    <a:bodyPr/>
                    <a:lstStyle/>
                    <a:p>
                      <a:pPr algn="ctr"/>
                      <a:r>
                        <a:rPr lang="en-US" dirty="0"/>
                        <a:t>Monthly</a:t>
                      </a:r>
                    </a:p>
                  </a:txBody>
                  <a:tcPr/>
                </a:tc>
                <a:tc>
                  <a:txBody>
                    <a:bodyPr/>
                    <a:lstStyle/>
                    <a:p>
                      <a:pPr algn="ctr"/>
                      <a:r>
                        <a:rPr lang="en-US" dirty="0"/>
                        <a:t>Weekly</a:t>
                      </a:r>
                    </a:p>
                  </a:txBody>
                  <a:tcPr/>
                </a:tc>
                <a:extLst>
                  <a:ext uri="{0D108BD9-81ED-4DB2-BD59-A6C34878D82A}">
                    <a16:rowId xmlns:a16="http://schemas.microsoft.com/office/drawing/2014/main" val="3990412734"/>
                  </a:ext>
                </a:extLst>
              </a:tr>
              <a:tr h="396719">
                <a:tc>
                  <a:txBody>
                    <a:bodyPr/>
                    <a:lstStyle/>
                    <a:p>
                      <a:pPr algn="ctr"/>
                      <a:r>
                        <a:rPr lang="en-US" dirty="0"/>
                        <a:t>1</a:t>
                      </a:r>
                    </a:p>
                  </a:txBody>
                  <a:tcPr/>
                </a:tc>
                <a:tc>
                  <a:txBody>
                    <a:bodyPr/>
                    <a:lstStyle/>
                    <a:p>
                      <a:pPr algn="ctr"/>
                      <a:r>
                        <a:rPr lang="en-US" dirty="0"/>
                        <a:t>$23,832</a:t>
                      </a:r>
                    </a:p>
                  </a:txBody>
                  <a:tcPr/>
                </a:tc>
                <a:tc>
                  <a:txBody>
                    <a:bodyPr/>
                    <a:lstStyle/>
                    <a:p>
                      <a:pPr algn="ctr"/>
                      <a:r>
                        <a:rPr lang="en-US" dirty="0"/>
                        <a:t>$1,986</a:t>
                      </a:r>
                    </a:p>
                  </a:txBody>
                  <a:tcPr/>
                </a:tc>
                <a:tc>
                  <a:txBody>
                    <a:bodyPr/>
                    <a:lstStyle/>
                    <a:p>
                      <a:pPr algn="ctr"/>
                      <a:r>
                        <a:rPr lang="en-US" dirty="0"/>
                        <a:t>$458.31</a:t>
                      </a:r>
                    </a:p>
                  </a:txBody>
                  <a:tcPr/>
                </a:tc>
                <a:extLst>
                  <a:ext uri="{0D108BD9-81ED-4DB2-BD59-A6C34878D82A}">
                    <a16:rowId xmlns:a16="http://schemas.microsoft.com/office/drawing/2014/main" val="2535020156"/>
                  </a:ext>
                </a:extLst>
              </a:tr>
              <a:tr h="396719">
                <a:tc>
                  <a:txBody>
                    <a:bodyPr/>
                    <a:lstStyle/>
                    <a:p>
                      <a:pPr algn="ctr"/>
                      <a:r>
                        <a:rPr lang="en-US" dirty="0"/>
                        <a:t>2</a:t>
                      </a:r>
                    </a:p>
                  </a:txBody>
                  <a:tcPr/>
                </a:tc>
                <a:tc>
                  <a:txBody>
                    <a:bodyPr/>
                    <a:lstStyle/>
                    <a:p>
                      <a:pPr algn="ctr"/>
                      <a:r>
                        <a:rPr lang="en-US" dirty="0"/>
                        <a:t>$32,232</a:t>
                      </a:r>
                    </a:p>
                  </a:txBody>
                  <a:tcPr/>
                </a:tc>
                <a:tc>
                  <a:txBody>
                    <a:bodyPr/>
                    <a:lstStyle/>
                    <a:p>
                      <a:pPr algn="ctr"/>
                      <a:r>
                        <a:rPr lang="en-US" dirty="0"/>
                        <a:t>$2,686</a:t>
                      </a:r>
                    </a:p>
                  </a:txBody>
                  <a:tcPr/>
                </a:tc>
                <a:tc>
                  <a:txBody>
                    <a:bodyPr/>
                    <a:lstStyle/>
                    <a:p>
                      <a:pPr algn="ctr"/>
                      <a:r>
                        <a:rPr lang="en-US" dirty="0"/>
                        <a:t>$619.85</a:t>
                      </a:r>
                    </a:p>
                  </a:txBody>
                  <a:tcPr/>
                </a:tc>
                <a:extLst>
                  <a:ext uri="{0D108BD9-81ED-4DB2-BD59-A6C34878D82A}">
                    <a16:rowId xmlns:a16="http://schemas.microsoft.com/office/drawing/2014/main" val="3837566032"/>
                  </a:ext>
                </a:extLst>
              </a:tr>
              <a:tr h="396719">
                <a:tc>
                  <a:txBody>
                    <a:bodyPr/>
                    <a:lstStyle/>
                    <a:p>
                      <a:pPr algn="ctr"/>
                      <a:r>
                        <a:rPr lang="en-US" dirty="0"/>
                        <a:t>3</a:t>
                      </a:r>
                    </a:p>
                  </a:txBody>
                  <a:tcPr/>
                </a:tc>
                <a:tc>
                  <a:txBody>
                    <a:bodyPr/>
                    <a:lstStyle/>
                    <a:p>
                      <a:pPr algn="ctr"/>
                      <a:r>
                        <a:rPr lang="en-US" dirty="0"/>
                        <a:t>$40,632</a:t>
                      </a:r>
                    </a:p>
                  </a:txBody>
                  <a:tcPr/>
                </a:tc>
                <a:tc>
                  <a:txBody>
                    <a:bodyPr/>
                    <a:lstStyle/>
                    <a:p>
                      <a:pPr algn="ctr"/>
                      <a:r>
                        <a:rPr lang="en-US" dirty="0"/>
                        <a:t>$3,386</a:t>
                      </a:r>
                    </a:p>
                  </a:txBody>
                  <a:tcPr/>
                </a:tc>
                <a:tc>
                  <a:txBody>
                    <a:bodyPr/>
                    <a:lstStyle/>
                    <a:p>
                      <a:pPr algn="ctr"/>
                      <a:r>
                        <a:rPr lang="en-US" dirty="0"/>
                        <a:t>$781.38</a:t>
                      </a:r>
                    </a:p>
                  </a:txBody>
                  <a:tcPr/>
                </a:tc>
                <a:extLst>
                  <a:ext uri="{0D108BD9-81ED-4DB2-BD59-A6C34878D82A}">
                    <a16:rowId xmlns:a16="http://schemas.microsoft.com/office/drawing/2014/main" val="2495495690"/>
                  </a:ext>
                </a:extLst>
              </a:tr>
            </a:tbl>
          </a:graphicData>
        </a:graphic>
      </p:graphicFrame>
      <p:sp>
        <p:nvSpPr>
          <p:cNvPr id="5" name="TextBox 4"/>
          <p:cNvSpPr txBox="1"/>
          <p:nvPr/>
        </p:nvSpPr>
        <p:spPr>
          <a:xfrm>
            <a:off x="2456988" y="3637722"/>
            <a:ext cx="4430828" cy="307777"/>
          </a:xfrm>
          <a:prstGeom prst="rect">
            <a:avLst/>
          </a:prstGeom>
          <a:noFill/>
        </p:spPr>
        <p:txBody>
          <a:bodyPr wrap="none" rtlCol="0">
            <a:spAutoFit/>
          </a:bodyPr>
          <a:lstStyle/>
          <a:p>
            <a:r>
              <a:rPr lang="en-US" sz="1400" dirty="0">
                <a:solidFill>
                  <a:schemeClr val="bg1"/>
                </a:solidFill>
              </a:rPr>
              <a:t>*Monthly amounts go up $691 for each additional person.</a:t>
            </a:r>
          </a:p>
        </p:txBody>
      </p:sp>
    </p:spTree>
    <p:extLst>
      <p:ext uri="{BB962C8B-B14F-4D97-AF65-F5344CB8AC3E}">
        <p14:creationId xmlns:p14="http://schemas.microsoft.com/office/powerpoint/2010/main" val="174829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296" y="550433"/>
            <a:ext cx="8049103" cy="857250"/>
          </a:xfrm>
        </p:spPr>
        <p:txBody>
          <a:bodyPr>
            <a:normAutofit fontScale="90000"/>
          </a:bodyPr>
          <a:lstStyle/>
          <a:p>
            <a:r>
              <a:rPr lang="en-US" dirty="0"/>
              <a:t>What are the expanded, </a:t>
            </a:r>
            <a:r>
              <a:rPr lang="en-US" b="1" i="1" dirty="0">
                <a:solidFill>
                  <a:srgbClr val="FF0000"/>
                </a:solidFill>
              </a:rPr>
              <a:t>temporary, </a:t>
            </a:r>
            <a:r>
              <a:rPr lang="en-US" dirty="0"/>
              <a:t>student eligibility criteria for SNAP?</a:t>
            </a:r>
            <a:endParaRPr lang="en-US" b="1" i="1" dirty="0"/>
          </a:p>
        </p:txBody>
      </p:sp>
      <p:sp>
        <p:nvSpPr>
          <p:cNvPr id="3" name="Text Placeholder 2"/>
          <p:cNvSpPr>
            <a:spLocks noGrp="1"/>
          </p:cNvSpPr>
          <p:nvPr>
            <p:ph type="body" sz="quarter" idx="10"/>
          </p:nvPr>
        </p:nvSpPr>
        <p:spPr/>
        <p:txBody>
          <a:bodyPr>
            <a:normAutofit/>
          </a:bodyPr>
          <a:lstStyle/>
          <a:p>
            <a:endParaRPr lang="en-US" dirty="0"/>
          </a:p>
          <a:p>
            <a:endParaRPr lang="en-US" dirty="0"/>
          </a:p>
        </p:txBody>
      </p:sp>
      <p:sp>
        <p:nvSpPr>
          <p:cNvPr id="5" name="TextBox 4"/>
          <p:cNvSpPr txBox="1"/>
          <p:nvPr/>
        </p:nvSpPr>
        <p:spPr>
          <a:xfrm>
            <a:off x="485296" y="1719067"/>
            <a:ext cx="7527699"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Expected Family Contribution (EFC) is $0 on the FAFSA in the 2020-2021 academic year  </a:t>
            </a:r>
          </a:p>
          <a:p>
            <a:pPr marL="285750" indent="-285750">
              <a:buFont typeface="Arial" panose="020B0604020202020204" pitchFamily="34" charset="0"/>
              <a:buChar char="•"/>
            </a:pPr>
            <a:endPar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endParaRPr>
          </a:p>
          <a:p>
            <a:pPr algn="ct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OR</a:t>
            </a:r>
          </a:p>
          <a:p>
            <a:endPar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endParaRPr>
          </a:p>
          <a:p>
            <a:pPr marL="285750" indent="-285750">
              <a:buFont typeface="Arial" panose="020B0604020202020204" pitchFamily="34" charset="0"/>
              <a:buChar char="•"/>
            </a:pP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Eligible for federally financed </a:t>
            </a:r>
            <a:r>
              <a:rPr lang="en-US" dirty="0" err="1">
                <a:solidFill>
                  <a:schemeClr val="bg2"/>
                </a:solidFill>
                <a:latin typeface="Noto Serif" panose="02020600060500020200" pitchFamily="18" charset="0"/>
                <a:ea typeface="Noto Serif" panose="02020600060500020200" pitchFamily="18" charset="0"/>
                <a:cs typeface="Noto Serif" panose="02020600060500020200" pitchFamily="18" charset="0"/>
              </a:rPr>
              <a:t>workstudy</a:t>
            </a: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 in the 2020-21 academic year. </a:t>
            </a:r>
          </a:p>
          <a:p>
            <a:pPr marL="742950" lvl="1" indent="-285750">
              <a:buFont typeface="Arial" panose="020B0604020202020204" pitchFamily="34" charset="0"/>
              <a:buChar char="•"/>
            </a:pP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Only submit request if EFC is not $0</a:t>
            </a:r>
          </a:p>
          <a:p>
            <a:pPr marL="742950" lvl="1" indent="-285750">
              <a:buFont typeface="Arial" panose="020B0604020202020204" pitchFamily="34" charset="0"/>
              <a:buChar char="•"/>
            </a:pP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Email </a:t>
            </a: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hlinkClick r:id="rId3"/>
              </a:rPr>
              <a:t>finaid@ohsu.edu</a:t>
            </a: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 with subject line ‘SNAP </a:t>
            </a:r>
            <a:r>
              <a:rPr lang="en-US" dirty="0" err="1">
                <a:solidFill>
                  <a:schemeClr val="bg2"/>
                </a:solidFill>
                <a:latin typeface="Noto Serif" panose="02020600060500020200" pitchFamily="18" charset="0"/>
                <a:ea typeface="Noto Serif" panose="02020600060500020200" pitchFamily="18" charset="0"/>
                <a:cs typeface="Noto Serif" panose="02020600060500020200" pitchFamily="18" charset="0"/>
              </a:rPr>
              <a:t>Workstudy</a:t>
            </a:r>
            <a:r>
              <a:rPr lang="en-US" dirty="0">
                <a:solidFill>
                  <a:schemeClr val="bg2"/>
                </a:solidFill>
                <a:latin typeface="Noto Serif" panose="02020600060500020200" pitchFamily="18" charset="0"/>
                <a:ea typeface="Noto Serif" panose="02020600060500020200" pitchFamily="18" charset="0"/>
                <a:cs typeface="Noto Serif" panose="02020600060500020200" pitchFamily="18" charset="0"/>
              </a:rPr>
              <a:t> Eligibility.’ May take 2 business days to respond. </a:t>
            </a:r>
          </a:p>
        </p:txBody>
      </p:sp>
    </p:spTree>
    <p:extLst>
      <p:ext uri="{BB962C8B-B14F-4D97-AF65-F5344CB8AC3E}">
        <p14:creationId xmlns:p14="http://schemas.microsoft.com/office/powerpoint/2010/main" val="285335087"/>
      </p:ext>
    </p:extLst>
  </p:cSld>
  <p:clrMapOvr>
    <a:masterClrMapping/>
  </p:clrMapOvr>
</p:sld>
</file>

<file path=ppt/theme/theme1.xml><?xml version="1.0" encoding="utf-8"?>
<a:theme xmlns:a="http://schemas.openxmlformats.org/drawingml/2006/main" name="White Slide, No Logo">
  <a:themeElements>
    <a:clrScheme name="Custom 11">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y Slide No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3069</TotalTime>
  <Words>680</Words>
  <Application>Microsoft Office PowerPoint</Application>
  <PresentationFormat>On-screen Show (16:9)</PresentationFormat>
  <Paragraphs>87</Paragraphs>
  <Slides>13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Lato Light</vt:lpstr>
      <vt:lpstr>Lato Regular</vt:lpstr>
      <vt:lpstr>Noto</vt:lpstr>
      <vt:lpstr>Noto Serif</vt:lpstr>
      <vt:lpstr>Times New Roman</vt:lpstr>
      <vt:lpstr>White Slide, No Logo</vt:lpstr>
      <vt:lpstr>Gray Slide with Logo</vt:lpstr>
      <vt:lpstr>Gray Slide No Logo</vt:lpstr>
      <vt:lpstr>PowerPoint Presentation</vt:lpstr>
      <vt:lpstr>Questions to Answer Today…</vt:lpstr>
      <vt:lpstr>SHW SNAP web visitors 3/14/20-3/14/21</vt:lpstr>
      <vt:lpstr>PowerPoint Presentation</vt:lpstr>
      <vt:lpstr>What food resources are available to students at OHSU? </vt:lpstr>
      <vt:lpstr>The Food Resource Center @OHSU (FRC)</vt:lpstr>
      <vt:lpstr>What are the student eligibility requirements for SNAP?</vt:lpstr>
      <vt:lpstr>2021 Oregon Household Income Guidelines</vt:lpstr>
      <vt:lpstr>What are the expanded, temporary, student eligibility criteria for SNAP?</vt:lpstr>
      <vt:lpstr>How do students get a copy of their EFC?</vt:lpstr>
      <vt:lpstr>What do I do if I can’t answer a student’s SNAP support question?</vt:lpstr>
      <vt:lpstr>PowerPoint Presentation</vt:lpstr>
      <vt:lpstr>PowerPoint Presentation</vt:lpstr>
    </vt:vector>
  </TitlesOfParts>
  <Company>Sockeye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OHSU</dc:creator>
  <cp:lastModifiedBy>Jeniffer Barrientos</cp:lastModifiedBy>
  <cp:revision>399</cp:revision>
  <dcterms:created xsi:type="dcterms:W3CDTF">2015-05-18T16:26:35Z</dcterms:created>
  <dcterms:modified xsi:type="dcterms:W3CDTF">2022-08-17T01:03:34Z</dcterms:modified>
</cp:coreProperties>
</file>