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0" r:id="rId3"/>
    <p:sldMasterId id="2147483671" r:id="rId4"/>
  </p:sldMasterIdLst>
  <p:notesMasterIdLst>
    <p:notesMasterId r:id="rId6"/>
  </p:notesMasterIdLst>
  <p:handoutMasterIdLst>
    <p:handoutMasterId r:id="rId7"/>
  </p:handoutMasterIdLst>
  <p:sldIdLst>
    <p:sldId id="290"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46C"/>
    <a:srgbClr val="002776"/>
    <a:srgbClr val="585E60"/>
    <a:srgbClr val="F6F6F6"/>
    <a:srgbClr val="2F92D5"/>
    <a:srgbClr val="277DCA"/>
    <a:srgbClr val="397EC1"/>
    <a:srgbClr val="364852"/>
    <a:srgbClr val="2F92D4"/>
    <a:srgbClr val="2B91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autoAdjust="0"/>
    <p:restoredTop sz="94674" autoAdjust="0"/>
  </p:normalViewPr>
  <p:slideViewPr>
    <p:cSldViewPr snapToGrid="0" snapToObjects="1">
      <p:cViewPr varScale="1">
        <p:scale>
          <a:sx n="143" d="100"/>
          <a:sy n="143" d="100"/>
        </p:scale>
        <p:origin x="594" y="120"/>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7/15/2022</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7/15/2022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1518" y="686832"/>
            <a:ext cx="7589520" cy="715340"/>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hasCustomPrompt="1"/>
          </p:nvPr>
        </p:nvSpPr>
        <p:spPr>
          <a:xfrm>
            <a:off x="731520" y="1410992"/>
            <a:ext cx="7589520" cy="952419"/>
          </a:xfrm>
        </p:spPr>
        <p:txBody>
          <a:bodyPr>
            <a:normAutofit/>
          </a:bodyPr>
          <a:lstStyle>
            <a:lvl1pPr marL="0" indent="0" algn="l">
              <a:buNone/>
              <a:defRPr sz="1800">
                <a:solidFill>
                  <a:srgbClr val="364852"/>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731520" y="2928032"/>
            <a:ext cx="7589520" cy="1468122"/>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731520" y="2521744"/>
            <a:ext cx="7589520" cy="344330"/>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Rectangle 3"/>
          <p:cNvSpPr/>
          <p:nvPr userDrawn="1"/>
        </p:nvSpPr>
        <p:spPr>
          <a:xfrm>
            <a:off x="-1" y="0"/>
            <a:ext cx="9144000" cy="512064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5" y="361566"/>
            <a:ext cx="8031317" cy="4365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331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31520" y="731520"/>
            <a:ext cx="7589520" cy="731520"/>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731520" y="1554480"/>
            <a:ext cx="7589520" cy="952419"/>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731520" y="3108960"/>
            <a:ext cx="7589520" cy="1198960"/>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731520" y="2651760"/>
            <a:ext cx="7589520" cy="344330"/>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819792"/>
            <a:ext cx="753443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4" y="1719067"/>
            <a:ext cx="7534275" cy="2258615"/>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330576"/>
            <a:ext cx="5585469" cy="2505555"/>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31520" y="735095"/>
            <a:ext cx="7589520" cy="3566160"/>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731520" y="4389120"/>
            <a:ext cx="4111625" cy="378619"/>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731520"/>
            <a:ext cx="7534430" cy="857250"/>
          </a:xfrm>
          <a:prstGeom prst="rect">
            <a:avLst/>
          </a:prstGeom>
        </p:spPr>
        <p:txBody>
          <a:bodyPr vert="horz" lIns="91440" tIns="45720" rIns="91440" bIns="45720" rtlCol="0" anchor="ctr">
            <a:normAutofit/>
          </a:bodyPr>
          <a:lstStyle>
            <a:lvl1pPr algn="l">
              <a:defRPr sz="4000"/>
            </a:lvl1pPr>
          </a:lstStyle>
          <a:p>
            <a:r>
              <a:rPr lang="en-US" dirty="0"/>
              <a:t>Click to edit master title style</a:t>
            </a:r>
          </a:p>
        </p:txBody>
      </p:sp>
      <p:sp>
        <p:nvSpPr>
          <p:cNvPr id="6" name="Text Placeholder 5"/>
          <p:cNvSpPr>
            <a:spLocks noGrp="1"/>
          </p:cNvSpPr>
          <p:nvPr>
            <p:ph type="body" sz="quarter" idx="10"/>
          </p:nvPr>
        </p:nvSpPr>
        <p:spPr>
          <a:xfrm>
            <a:off x="731520" y="1737710"/>
            <a:ext cx="7534275" cy="2681889"/>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1"/>
            <a:ext cx="1828800" cy="51462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2344615" y="837776"/>
            <a:ext cx="6298163" cy="564396"/>
          </a:xfrm>
          <a:prstGeom prst="rect">
            <a:avLst/>
          </a:prstGeom>
        </p:spPr>
        <p:txBody>
          <a:bodyPr vert="horz" lIns="91440" tIns="45720" rIns="91440" bIns="45720" rtlCol="0" anchor="ctr">
            <a:noAutofit/>
          </a:bodyPr>
          <a:lstStyle>
            <a:lvl1pPr algn="l">
              <a:defRPr sz="3600"/>
            </a:lvl1pPr>
          </a:lstStyle>
          <a:p>
            <a:r>
              <a:rPr lang="en-US" dirty="0"/>
              <a:t>Click to edit master title style</a:t>
            </a:r>
          </a:p>
        </p:txBody>
      </p:sp>
      <p:sp>
        <p:nvSpPr>
          <p:cNvPr id="10" name="Text Placeholder 2"/>
          <p:cNvSpPr>
            <a:spLocks noGrp="1"/>
          </p:cNvSpPr>
          <p:nvPr>
            <p:ph idx="10" hasCustomPrompt="1"/>
          </p:nvPr>
        </p:nvSpPr>
        <p:spPr>
          <a:xfrm>
            <a:off x="2344615" y="1481539"/>
            <a:ext cx="6298163" cy="2902891"/>
          </a:xfrm>
          <a:prstGeom prst="rect">
            <a:avLst/>
          </a:prstGeom>
        </p:spPr>
        <p:txBody>
          <a:bodyPr vert="horz" lIns="91440" tIns="45720" rIns="91440" bIns="45720" rtlCol="0">
            <a:normAutofit/>
          </a:bodyPr>
          <a:lstStyle>
            <a:lvl1pPr>
              <a:lnSpc>
                <a:spcPct val="130000"/>
              </a:lnSpc>
              <a:defRPr sz="2000">
                <a:latin typeface="Noto Serif"/>
                <a:cs typeface="Noto Serif"/>
              </a:defRPr>
            </a:lvl1pPr>
            <a:lvl2pPr>
              <a:lnSpc>
                <a:spcPct val="130000"/>
              </a:lnSpc>
              <a:defRPr sz="2000">
                <a:latin typeface="Noto Serif"/>
                <a:cs typeface="Noto Serif"/>
              </a:defRPr>
            </a:lvl2pPr>
            <a:lvl3pPr>
              <a:lnSpc>
                <a:spcPct val="130000"/>
              </a:lnSpc>
              <a:defRPr sz="2000">
                <a:latin typeface="Noto Serif"/>
                <a:cs typeface="Noto Serif"/>
              </a:defRPr>
            </a:lvl3pPr>
            <a:lvl4pPr>
              <a:lnSpc>
                <a:spcPct val="130000"/>
              </a:lnSpc>
              <a:defRPr sz="2000">
                <a:latin typeface="Noto Serif"/>
                <a:cs typeface="Noto Serif"/>
              </a:defRPr>
            </a:lvl4pPr>
            <a:lvl5pPr>
              <a:lnSpc>
                <a:spcPct val="130000"/>
              </a:lnSpc>
              <a:defRPr sz="2000">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rPr>
              <a:pPr algn="l"/>
              <a:t>‹#›</a:t>
            </a:fld>
            <a:endParaRPr lang="en-US" sz="1200" dirty="0">
              <a:solidFill>
                <a:schemeClr val="tx2"/>
              </a:solidFill>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589520" cy="621158"/>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731520" y="1453662"/>
            <a:ext cx="3657600" cy="2919046"/>
          </a:xfrm>
        </p:spPr>
        <p:txBody>
          <a:bodyPr>
            <a:normAutofit/>
          </a:bodyPr>
          <a:lstStyle>
            <a:lvl1pPr>
              <a:defRPr sz="2000" b="0" i="0">
                <a:latin typeface="Noto Serif"/>
                <a:cs typeface="Noto Serif"/>
              </a:defRPr>
            </a:lvl1pPr>
            <a:lvl2pPr>
              <a:defRPr sz="2000" b="0" i="0">
                <a:latin typeface="Noto Serif"/>
                <a:cs typeface="Noto Serif"/>
              </a:defRPr>
            </a:lvl2pPr>
            <a:lvl3pPr>
              <a:defRPr sz="2000" b="0" i="0">
                <a:latin typeface="Noto Serif"/>
                <a:cs typeface="Noto Serif"/>
              </a:defRPr>
            </a:lvl3pPr>
            <a:lvl4pPr>
              <a:defRPr sz="2000" b="0" i="0">
                <a:latin typeface="Noto Serif"/>
                <a:cs typeface="Noto Serif"/>
              </a:defRPr>
            </a:lvl4pPr>
            <a:lvl5pPr>
              <a:defRPr sz="2000" b="0" i="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63440" y="1453662"/>
            <a:ext cx="3657600" cy="2919045"/>
          </a:xfrm>
        </p:spPr>
        <p:txBody>
          <a:bodyPr>
            <a:normAutofit/>
          </a:bodyPr>
          <a:lstStyle>
            <a:lvl1pPr>
              <a:defRPr sz="2000">
                <a:latin typeface="Noto Serif"/>
                <a:cs typeface="Noto Serif"/>
              </a:defRPr>
            </a:lvl1pPr>
            <a:lvl2pPr>
              <a:defRPr sz="2000">
                <a:latin typeface="Noto Serif"/>
                <a:cs typeface="Noto Serif"/>
              </a:defRPr>
            </a:lvl2pPr>
            <a:lvl3pPr>
              <a:defRPr sz="2000">
                <a:latin typeface="Noto Serif"/>
                <a:cs typeface="Noto Serif"/>
              </a:defRPr>
            </a:lvl3pPr>
            <a:lvl4pPr>
              <a:defRPr sz="2000">
                <a:latin typeface="Noto Serif"/>
                <a:cs typeface="Noto Serif"/>
              </a:defRPr>
            </a:lvl4pPr>
            <a:lvl5pPr>
              <a:defRPr sz="200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14400" y="890686"/>
            <a:ext cx="7315200" cy="3482022"/>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48640" y="365760"/>
            <a:ext cx="4597400" cy="335414"/>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230923" y="1266091"/>
            <a:ext cx="676656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94746" y="4601719"/>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5093"/>
            <a:ext cx="7589520" cy="3520384"/>
          </a:xfrm>
        </p:spPr>
        <p:txBody>
          <a:bodyPr>
            <a:normAutofit/>
          </a:bodyPr>
          <a:lstStyle>
            <a:lvl1pPr algn="l">
              <a:lnSpc>
                <a:spcPct val="120000"/>
              </a:lnSpc>
              <a:defRPr sz="2800" baseline="0">
                <a:solidFill>
                  <a:schemeClr val="tx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731520" y="4368481"/>
            <a:ext cx="4111625" cy="378619"/>
          </a:xfrm>
        </p:spPr>
        <p:txBody>
          <a:bodyPr/>
          <a:lstStyle>
            <a:lvl1pPr marL="0" indent="0">
              <a:buNone/>
              <a:defRPr sz="2000"/>
            </a:lvl1pPr>
          </a:lstStyle>
          <a:p>
            <a:pPr lvl="0"/>
            <a:r>
              <a:rPr lang="en-US" dirty="0"/>
              <a:t>— Click to add attribution</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604983" cy="621158"/>
          </a:xfrm>
        </p:spPr>
        <p:txBody>
          <a:bodyPr>
            <a:noAutofit/>
          </a:bodyPr>
          <a:lstStyle>
            <a:lvl1pPr algn="l">
              <a:defRPr sz="4000"/>
            </a:lvl1pPr>
          </a:lstStyle>
          <a:p>
            <a:r>
              <a:rPr lang="en-US" dirty="0"/>
              <a:t>Click to edit title style</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731520"/>
            <a:ext cx="7604983" cy="6211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604983" cy="2744799"/>
          </a:xfrm>
          <a:prstGeom prst="rect">
            <a:avLst/>
          </a:prstGeom>
        </p:spPr>
        <p:txBody>
          <a:bodyPr vert="horz" lIns="91440" tIns="45720" rIns="91440" bIns="45720" rtlCol="0">
            <a:normAutofit/>
          </a:bodyPr>
          <a:lstStyle/>
          <a:p>
            <a:pPr lvl="0"/>
            <a:r>
              <a:rPr lang="en-US" dirty="0"/>
              <a:t>Click to edit master text style</a:t>
            </a:r>
          </a:p>
        </p:txBody>
      </p:sp>
      <p:pic>
        <p:nvPicPr>
          <p:cNvPr id="6" name="Picture 5" descr="OHSU-RGB-1CGRAY-POS.eps"/>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408482" y="4208899"/>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Lst>
  <p:hf hdr="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19"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19" y="1737360"/>
            <a:ext cx="7589520" cy="3050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hdr="0"/>
  <p:txStyles>
    <p:titleStyle>
      <a:lvl1pPr algn="l" defTabSz="457200" rtl="0" eaLnBrk="1" latinLnBrk="0" hangingPunct="1">
        <a:spcBef>
          <a:spcPct val="0"/>
        </a:spcBef>
        <a:buNone/>
        <a:defRPr sz="40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742950" indent="-285750" algn="l" defTabSz="457200" rtl="0" eaLnBrk="1" latinLnBrk="0" hangingPunct="1">
        <a:spcBef>
          <a:spcPct val="20000"/>
        </a:spcBef>
        <a:buFont typeface="Arial"/>
        <a:buChar char="–"/>
        <a:defRPr sz="28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143000" indent="-228600" algn="l" defTabSz="457200" rtl="0" eaLnBrk="1" latinLnBrk="0" hangingPunct="1">
        <a:spcBef>
          <a:spcPct val="20000"/>
        </a:spcBef>
        <a:buFont typeface="Arial"/>
        <a:buChar char="•"/>
        <a:defRPr sz="24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16002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0574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737360"/>
            <a:ext cx="7589520" cy="2560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HSU-REV.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9487" y="420732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589520" cy="30416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8985" y="0"/>
            <a:ext cx="6298163" cy="564396"/>
          </a:xfrm>
        </p:spPr>
        <p:txBody>
          <a:bodyPr/>
          <a:lstStyle/>
          <a:p>
            <a:r>
              <a:rPr lang="en-US" sz="2000" dirty="0"/>
              <a:t>Spring Edition Resident: Rin Panick, MD</a:t>
            </a:r>
          </a:p>
        </p:txBody>
      </p:sp>
      <p:sp>
        <p:nvSpPr>
          <p:cNvPr id="4" name="Content Placeholder 3"/>
          <p:cNvSpPr>
            <a:spLocks noGrp="1"/>
          </p:cNvSpPr>
          <p:nvPr>
            <p:ph idx="10"/>
          </p:nvPr>
        </p:nvSpPr>
        <p:spPr>
          <a:xfrm>
            <a:off x="1979802" y="564396"/>
            <a:ext cx="6946083" cy="3143538"/>
          </a:xfrm>
        </p:spPr>
        <p:txBody>
          <a:bodyPr wrap="square">
            <a:noAutofit/>
          </a:bodyPr>
          <a:lstStyle/>
          <a:p>
            <a:pPr marL="91440" indent="0">
              <a:lnSpc>
                <a:spcPct val="150000"/>
              </a:lnSpc>
              <a:spcBef>
                <a:spcPts val="0"/>
              </a:spcBef>
              <a:spcAft>
                <a:spcPts val="600"/>
              </a:spcAft>
              <a:buSzPct val="120000"/>
              <a:buNone/>
            </a:pPr>
            <a:r>
              <a:rPr lang="en-US" sz="800" dirty="0"/>
              <a:t>Dr. Rin Panick is our first resident liaison for the Woman in Radiology group and a rising 4th year IR/DR resident, soon to be swallowed into the world of IR completely, and is therefore being featured as a bonus spring quarter resident for the woman in spotlight series. Rin grew up in the small town of Johnstown, PA, just outside of Pittsburgh, best known for its ability to easily flood. Consequently, Rin learned how to swim at a young age! She obtained a bachelor’s in science from Allegheny College in PA followed by her medical degree at Case Western Reserve in Cleveland, Ohio. Serendipitously, she graduated medical school on her birthday! After finishing her internship in Ohio, Rin and her husband Chad (a cardiac perfusionist) made the bold decision to move to the west coast for her combined IR/DR residency at OHSU/Dotter Institute, and she’s never looked back. However, her affinity for radiology began at the tender age of 16 when she was asked to write a paper in high school about a potential future career and she wrote about radiology!</a:t>
            </a:r>
          </a:p>
          <a:p>
            <a:pPr marL="91440" indent="0">
              <a:lnSpc>
                <a:spcPct val="150000"/>
              </a:lnSpc>
              <a:spcBef>
                <a:spcPts val="0"/>
              </a:spcBef>
              <a:spcAft>
                <a:spcPts val="600"/>
              </a:spcAft>
              <a:buSzPct val="120000"/>
              <a:buNone/>
            </a:pPr>
            <a:r>
              <a:rPr lang="en-US" sz="800" dirty="0"/>
              <a:t>Rin has numerous hobbies one of which includes knitting. She states that she is most talented at knitting socks, particularly ones that are not the same size for both feet! She loves to hike, camp, and travel with her husband, and her forthcoming post-boards Alaskan adventure is one that she is very much looking forward to. She loves playing virtual reality games on her Oculus and her favorite game is Superhot in which you fight to save your life (this is perfect since we all know Rin is great at saving lives!). Her favorite restaurant in Portland is </a:t>
            </a:r>
            <a:r>
              <a:rPr lang="en-US" sz="800" dirty="0" err="1"/>
              <a:t>Nostrana</a:t>
            </a:r>
            <a:r>
              <a:rPr lang="en-US" sz="800" dirty="0"/>
              <a:t>, and she loves going to breweries such as Deschutes and Tigard </a:t>
            </a:r>
            <a:r>
              <a:rPr lang="en-US" sz="800" dirty="0" err="1"/>
              <a:t>Taphouse</a:t>
            </a:r>
            <a:r>
              <a:rPr lang="en-US" sz="800" dirty="0"/>
              <a:t>. An interesting fact about Rin is that her birth name was “Helen”, but after a change of heart from her Dad when she was 3 days old, she was renamed “Catherine” and had a new birth certificate made. She went by “</a:t>
            </a:r>
            <a:r>
              <a:rPr lang="en-US" sz="800" dirty="0" err="1"/>
              <a:t>Cait</a:t>
            </a:r>
            <a:r>
              <a:rPr lang="en-US" sz="800" dirty="0"/>
              <a:t>” and numerous other nicknames growing up, but finally transitioned to “Rin” in college which she most comfortably and beautifully fits.</a:t>
            </a:r>
          </a:p>
        </p:txBody>
      </p:sp>
      <p:sp>
        <p:nvSpPr>
          <p:cNvPr id="9" name="Rectangle 8">
            <a:extLst>
              <a:ext uri="{FF2B5EF4-FFF2-40B4-BE49-F238E27FC236}">
                <a16:creationId xmlns:a16="http://schemas.microsoft.com/office/drawing/2014/main" id="{E552EB61-ED6E-4C54-8844-B96B9CE57564}"/>
              </a:ext>
            </a:extLst>
          </p:cNvPr>
          <p:cNvSpPr/>
          <p:nvPr/>
        </p:nvSpPr>
        <p:spPr>
          <a:xfrm>
            <a:off x="0" y="1"/>
            <a:ext cx="1834387" cy="5146296"/>
          </a:xfrm>
          <a:prstGeom prst="rect">
            <a:avLst/>
          </a:prstGeom>
          <a:solidFill>
            <a:srgbClr val="0644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4BDD649E-D5FF-4692-8DDB-5FA746B8D20D}"/>
              </a:ext>
            </a:extLst>
          </p:cNvPr>
          <p:cNvPicPr>
            <a:picLocks noGrp="1" noChangeAspect="1"/>
          </p:cNvPicPr>
          <p:nvPr>
            <p:ph type="pic" idx="1"/>
          </p:nvPr>
        </p:nvPicPr>
        <p:blipFill rotWithShape="1">
          <a:blip r:embed="rId2"/>
          <a:srcRect l="14845" t="-5436" r="15078" b="-5496"/>
          <a:stretch/>
        </p:blipFill>
        <p:spPr>
          <a:xfrm>
            <a:off x="1" y="2"/>
            <a:ext cx="1828800" cy="5146295"/>
          </a:xfrm>
        </p:spPr>
      </p:pic>
      <p:pic>
        <p:nvPicPr>
          <p:cNvPr id="11" name="Picture 10">
            <a:extLst>
              <a:ext uri="{FF2B5EF4-FFF2-40B4-BE49-F238E27FC236}">
                <a16:creationId xmlns:a16="http://schemas.microsoft.com/office/drawing/2014/main" id="{DFC36FB1-B3CE-41AC-B22B-73C7AC61DDF3}"/>
              </a:ext>
            </a:extLst>
          </p:cNvPr>
          <p:cNvPicPr>
            <a:picLocks noChangeAspect="1"/>
          </p:cNvPicPr>
          <p:nvPr/>
        </p:nvPicPr>
        <p:blipFill rotWithShape="1">
          <a:blip r:embed="rId3"/>
          <a:srcRect l="23539" t="11115" r="18982" b="4693"/>
          <a:stretch/>
        </p:blipFill>
        <p:spPr>
          <a:xfrm>
            <a:off x="-5587" y="2457974"/>
            <a:ext cx="1834388" cy="2688323"/>
          </a:xfrm>
          <a:prstGeom prst="rect">
            <a:avLst/>
          </a:prstGeom>
        </p:spPr>
      </p:pic>
      <p:sp>
        <p:nvSpPr>
          <p:cNvPr id="8" name="Content Placeholder 3">
            <a:extLst>
              <a:ext uri="{FF2B5EF4-FFF2-40B4-BE49-F238E27FC236}">
                <a16:creationId xmlns:a16="http://schemas.microsoft.com/office/drawing/2014/main" id="{6F94B178-3CE9-469E-B0A7-4ECDEF8B61C9}"/>
              </a:ext>
            </a:extLst>
          </p:cNvPr>
          <p:cNvSpPr txBox="1">
            <a:spLocks/>
          </p:cNvSpPr>
          <p:nvPr/>
        </p:nvSpPr>
        <p:spPr>
          <a:xfrm>
            <a:off x="1974216" y="3707934"/>
            <a:ext cx="6397997" cy="1338507"/>
          </a:xfrm>
          <a:prstGeom prst="rect">
            <a:avLst/>
          </a:prstGeom>
        </p:spPr>
        <p:txBody>
          <a:bodyPr vert="horz" wrap="square" lIns="91440" tIns="45720" rIns="91440" bIns="45720" rtlCol="0">
            <a:noAutofit/>
          </a:bodyPr>
          <a:lstStyle>
            <a:lvl1pPr marL="342900" indent="-3429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1pPr>
            <a:lvl2pPr marL="742950" indent="-28575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2pPr>
            <a:lvl3pPr marL="1143000" indent="-2286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3pPr>
            <a:lvl4pPr marL="1600200" indent="-2286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4pPr>
            <a:lvl5pPr marL="2057400" indent="-2286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indent="0">
              <a:lnSpc>
                <a:spcPct val="150000"/>
              </a:lnSpc>
              <a:spcBef>
                <a:spcPts val="0"/>
              </a:spcBef>
              <a:spcAft>
                <a:spcPts val="600"/>
              </a:spcAft>
              <a:buSzPct val="120000"/>
              <a:buFont typeface="Arial"/>
              <a:buNone/>
            </a:pPr>
            <a:r>
              <a:rPr lang="en-US" sz="800" dirty="0"/>
              <a:t>Rin is an extremely talented physician with a very long list of accomplishments. She loves teaching and has been involved in many research projects, but what she is most proud of is the honor of being on the editorial board for the journal Radiology as a trainee editor. Wow!! Rin sets the bar high for residents everywhere. She has also served as the first resident liaison for the WIR group for which we are very thankful as she has been involved in not only doing the quarterly resident Women in Spotlight write ups but also implemented the WIR trainee mentor/mentee match which successfully completed its first year. We wish Rin the very best as she transitions to being in the IR department full time during her final year of residency.</a:t>
            </a:r>
            <a:endParaRPr lang="en-US" sz="750" dirty="0">
              <a:solidFill>
                <a:srgbClr val="364852"/>
              </a:solidFill>
            </a:endParaRPr>
          </a:p>
        </p:txBody>
      </p:sp>
    </p:spTree>
    <p:extLst>
      <p:ext uri="{BB962C8B-B14F-4D97-AF65-F5344CB8AC3E}">
        <p14:creationId xmlns:p14="http://schemas.microsoft.com/office/powerpoint/2010/main" val="2027079975"/>
      </p:ext>
    </p:extLst>
  </p:cSld>
  <p:clrMapOvr>
    <a:masterClrMapping/>
  </p:clrMapOvr>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4103</TotalTime>
  <Words>551</Words>
  <Application>Microsoft Office PowerPoint</Application>
  <PresentationFormat>On-screen Show (16:9)</PresentationFormat>
  <Paragraphs>4</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Lato Light</vt:lpstr>
      <vt:lpstr>Lato Regular</vt:lpstr>
      <vt:lpstr>Noto</vt:lpstr>
      <vt:lpstr>Noto Serif</vt:lpstr>
      <vt:lpstr>OHSU Cool Blues Theme</vt:lpstr>
      <vt:lpstr>White Slide, No Logo</vt:lpstr>
      <vt:lpstr>Gray Slide with Logo</vt:lpstr>
      <vt:lpstr>Gray Slide No Logo</vt:lpstr>
      <vt:lpstr>Spring Edition Resident: Rin Panick, MD</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Tippi Etzel</cp:lastModifiedBy>
  <cp:revision>402</cp:revision>
  <dcterms:created xsi:type="dcterms:W3CDTF">2015-05-18T16:26:35Z</dcterms:created>
  <dcterms:modified xsi:type="dcterms:W3CDTF">2022-07-15T15:43:37Z</dcterms:modified>
</cp:coreProperties>
</file>