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80" r:id="rId3"/>
    <p:sldMasterId id="2147483671" r:id="rId4"/>
  </p:sldMasterIdLst>
  <p:notesMasterIdLst>
    <p:notesMasterId r:id="rId6"/>
  </p:notesMasterIdLst>
  <p:handoutMasterIdLst>
    <p:handoutMasterId r:id="rId7"/>
  </p:handoutMasterIdLst>
  <p:sldIdLst>
    <p:sldId id="289"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46C"/>
    <a:srgbClr val="002776"/>
    <a:srgbClr val="585E60"/>
    <a:srgbClr val="F6F6F6"/>
    <a:srgbClr val="2F92D5"/>
    <a:srgbClr val="277DCA"/>
    <a:srgbClr val="397EC1"/>
    <a:srgbClr val="364852"/>
    <a:srgbClr val="2F92D4"/>
    <a:srgbClr val="2B91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9" autoAdjust="0"/>
    <p:restoredTop sz="94674" autoAdjust="0"/>
  </p:normalViewPr>
  <p:slideViewPr>
    <p:cSldViewPr snapToGrid="0" snapToObjects="1">
      <p:cViewPr varScale="1">
        <p:scale>
          <a:sx n="143" d="100"/>
          <a:sy n="143" d="100"/>
        </p:scale>
        <p:origin x="594" y="120"/>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7/15/2022</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7/15/2022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1518" y="686832"/>
            <a:ext cx="7589520" cy="715340"/>
          </a:xfrm>
        </p:spPr>
        <p:txBody>
          <a:bodyPr>
            <a:normAutofit/>
          </a:bodyPr>
          <a:lstStyle>
            <a:lvl1pPr algn="l">
              <a:defRPr sz="4000"/>
            </a:lvl1pPr>
          </a:lstStyle>
          <a:p>
            <a:r>
              <a:rPr lang="en-US" dirty="0"/>
              <a:t>Click to edit master title style</a:t>
            </a:r>
          </a:p>
        </p:txBody>
      </p:sp>
      <p:sp>
        <p:nvSpPr>
          <p:cNvPr id="3" name="Subtitle 2"/>
          <p:cNvSpPr>
            <a:spLocks noGrp="1"/>
          </p:cNvSpPr>
          <p:nvPr>
            <p:ph type="subTitle" idx="1" hasCustomPrompt="1"/>
          </p:nvPr>
        </p:nvSpPr>
        <p:spPr>
          <a:xfrm>
            <a:off x="731520" y="1410992"/>
            <a:ext cx="7589520" cy="952419"/>
          </a:xfrm>
        </p:spPr>
        <p:txBody>
          <a:bodyPr>
            <a:normAutofit/>
          </a:bodyPr>
          <a:lstStyle>
            <a:lvl1pPr marL="0" indent="0" algn="l">
              <a:buNone/>
              <a:defRPr sz="1800">
                <a:solidFill>
                  <a:srgbClr val="364852"/>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731520" y="2928032"/>
            <a:ext cx="7589520" cy="1468122"/>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731520" y="2521744"/>
            <a:ext cx="7589520" cy="344330"/>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6"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Rectangle 3"/>
          <p:cNvSpPr/>
          <p:nvPr userDrawn="1"/>
        </p:nvSpPr>
        <p:spPr>
          <a:xfrm>
            <a:off x="-1" y="0"/>
            <a:ext cx="9144000" cy="5120640"/>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5" y="361566"/>
            <a:ext cx="8031317" cy="4365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09744" y="4594651"/>
            <a:ext cx="752528" cy="54884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331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31520" y="731520"/>
            <a:ext cx="7589520" cy="731520"/>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731520" y="1554480"/>
            <a:ext cx="7589520" cy="952419"/>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731520" y="3108960"/>
            <a:ext cx="7589520" cy="1198960"/>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731520" y="2651760"/>
            <a:ext cx="7589520" cy="344330"/>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819792"/>
            <a:ext cx="7534430" cy="85725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4" y="1719067"/>
            <a:ext cx="7534275" cy="2258615"/>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330576"/>
            <a:ext cx="5585469" cy="2505555"/>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31520" y="735095"/>
            <a:ext cx="7589520" cy="3566160"/>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731520" y="4389120"/>
            <a:ext cx="4111625" cy="378619"/>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31520" y="731520"/>
            <a:ext cx="7534430" cy="857250"/>
          </a:xfrm>
          <a:prstGeom prst="rect">
            <a:avLst/>
          </a:prstGeom>
        </p:spPr>
        <p:txBody>
          <a:bodyPr vert="horz" lIns="91440" tIns="45720" rIns="91440" bIns="45720" rtlCol="0" anchor="ctr">
            <a:normAutofit/>
          </a:bodyPr>
          <a:lstStyle>
            <a:lvl1pPr algn="l">
              <a:defRPr sz="4000"/>
            </a:lvl1pPr>
          </a:lstStyle>
          <a:p>
            <a:r>
              <a:rPr lang="en-US" dirty="0"/>
              <a:t>Click to edit master title style</a:t>
            </a:r>
          </a:p>
        </p:txBody>
      </p:sp>
      <p:sp>
        <p:nvSpPr>
          <p:cNvPr id="6" name="Text Placeholder 5"/>
          <p:cNvSpPr>
            <a:spLocks noGrp="1"/>
          </p:cNvSpPr>
          <p:nvPr>
            <p:ph type="body" sz="quarter" idx="10"/>
          </p:nvPr>
        </p:nvSpPr>
        <p:spPr>
          <a:xfrm>
            <a:off x="731520" y="1737710"/>
            <a:ext cx="7534275" cy="2681889"/>
          </a:xfrm>
        </p:spPr>
        <p:txBody>
          <a:bodyPr/>
          <a:lstStyle>
            <a:lvl1pPr>
              <a:lnSpc>
                <a:spcPct val="130000"/>
              </a:lnSpc>
              <a:defRPr>
                <a:latin typeface="Noto Serif"/>
                <a:cs typeface="Noto Serif"/>
              </a:defRPr>
            </a:lvl1pPr>
            <a:lvl2pPr>
              <a:lnSpc>
                <a:spcPct val="130000"/>
              </a:lnSpc>
              <a:defRPr>
                <a:latin typeface="Noto Serif"/>
                <a:cs typeface="Noto Serif"/>
              </a:defRPr>
            </a:lvl2pPr>
            <a:lvl3pPr>
              <a:lnSpc>
                <a:spcPct val="130000"/>
              </a:lnSpc>
              <a:defRPr>
                <a:latin typeface="Noto Serif"/>
                <a:cs typeface="Noto Serif"/>
              </a:defRPr>
            </a:lvl3pPr>
            <a:lvl4pPr>
              <a:lnSpc>
                <a:spcPct val="130000"/>
              </a:lnSpc>
              <a:defRPr>
                <a:latin typeface="Noto Serif"/>
                <a:cs typeface="Noto Serif"/>
              </a:defRPr>
            </a:lvl4pPr>
            <a:lvl5pPr>
              <a:lnSpc>
                <a:spcPct val="130000"/>
              </a:lnSpc>
              <a:defRPr>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 y="1"/>
            <a:ext cx="1828800" cy="51462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2344615" y="837776"/>
            <a:ext cx="6298163" cy="564396"/>
          </a:xfrm>
          <a:prstGeom prst="rect">
            <a:avLst/>
          </a:prstGeom>
        </p:spPr>
        <p:txBody>
          <a:bodyPr vert="horz" lIns="91440" tIns="45720" rIns="91440" bIns="45720" rtlCol="0" anchor="ctr">
            <a:noAutofit/>
          </a:bodyPr>
          <a:lstStyle>
            <a:lvl1pPr algn="l">
              <a:defRPr sz="3600"/>
            </a:lvl1pPr>
          </a:lstStyle>
          <a:p>
            <a:r>
              <a:rPr lang="en-US" dirty="0"/>
              <a:t>Click to edit master title style</a:t>
            </a:r>
          </a:p>
        </p:txBody>
      </p:sp>
      <p:sp>
        <p:nvSpPr>
          <p:cNvPr id="10" name="Text Placeholder 2"/>
          <p:cNvSpPr>
            <a:spLocks noGrp="1"/>
          </p:cNvSpPr>
          <p:nvPr>
            <p:ph idx="10" hasCustomPrompt="1"/>
          </p:nvPr>
        </p:nvSpPr>
        <p:spPr>
          <a:xfrm>
            <a:off x="2344615" y="1481539"/>
            <a:ext cx="6298163" cy="2902891"/>
          </a:xfrm>
          <a:prstGeom prst="rect">
            <a:avLst/>
          </a:prstGeom>
        </p:spPr>
        <p:txBody>
          <a:bodyPr vert="horz" lIns="91440" tIns="45720" rIns="91440" bIns="45720" rtlCol="0">
            <a:normAutofit/>
          </a:bodyPr>
          <a:lstStyle>
            <a:lvl1pPr>
              <a:lnSpc>
                <a:spcPct val="130000"/>
              </a:lnSpc>
              <a:defRPr sz="2000">
                <a:latin typeface="Noto Serif"/>
                <a:cs typeface="Noto Serif"/>
              </a:defRPr>
            </a:lvl1pPr>
            <a:lvl2pPr>
              <a:lnSpc>
                <a:spcPct val="130000"/>
              </a:lnSpc>
              <a:defRPr sz="2000">
                <a:latin typeface="Noto Serif"/>
                <a:cs typeface="Noto Serif"/>
              </a:defRPr>
            </a:lvl2pPr>
            <a:lvl3pPr>
              <a:lnSpc>
                <a:spcPct val="130000"/>
              </a:lnSpc>
              <a:defRPr sz="2000">
                <a:latin typeface="Noto Serif"/>
                <a:cs typeface="Noto Serif"/>
              </a:defRPr>
            </a:lvl3pPr>
            <a:lvl4pPr>
              <a:lnSpc>
                <a:spcPct val="130000"/>
              </a:lnSpc>
              <a:defRPr sz="2000">
                <a:latin typeface="Noto Serif"/>
                <a:cs typeface="Noto Serif"/>
              </a:defRPr>
            </a:lvl4pPr>
            <a:lvl5pPr>
              <a:lnSpc>
                <a:spcPct val="130000"/>
              </a:lnSpc>
              <a:defRPr sz="2000">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rPr>
              <a:pPr algn="l"/>
              <a:t>‹#›</a:t>
            </a:fld>
            <a:endParaRPr lang="en-US" sz="1200" dirty="0">
              <a:solidFill>
                <a:schemeClr val="tx2"/>
              </a:solidFill>
            </a:endParaRPr>
          </a:p>
        </p:txBody>
      </p:sp>
    </p:spTree>
    <p:extLst>
      <p:ext uri="{BB962C8B-B14F-4D97-AF65-F5344CB8AC3E}">
        <p14:creationId xmlns:p14="http://schemas.microsoft.com/office/powerpoint/2010/main" val="37618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589520" cy="621158"/>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sz="half" idx="1" hasCustomPrompt="1"/>
          </p:nvPr>
        </p:nvSpPr>
        <p:spPr>
          <a:xfrm>
            <a:off x="731520" y="1453662"/>
            <a:ext cx="3657600" cy="2919046"/>
          </a:xfrm>
        </p:spPr>
        <p:txBody>
          <a:bodyPr>
            <a:normAutofit/>
          </a:bodyPr>
          <a:lstStyle>
            <a:lvl1pPr>
              <a:defRPr sz="2000" b="0" i="0">
                <a:latin typeface="Noto Serif"/>
                <a:cs typeface="Noto Serif"/>
              </a:defRPr>
            </a:lvl1pPr>
            <a:lvl2pPr>
              <a:defRPr sz="2000" b="0" i="0">
                <a:latin typeface="Noto Serif"/>
                <a:cs typeface="Noto Serif"/>
              </a:defRPr>
            </a:lvl2pPr>
            <a:lvl3pPr>
              <a:defRPr sz="2000" b="0" i="0">
                <a:latin typeface="Noto Serif"/>
                <a:cs typeface="Noto Serif"/>
              </a:defRPr>
            </a:lvl3pPr>
            <a:lvl4pPr>
              <a:defRPr sz="2000" b="0" i="0">
                <a:latin typeface="Noto Serif"/>
                <a:cs typeface="Noto Serif"/>
              </a:defRPr>
            </a:lvl4pPr>
            <a:lvl5pPr>
              <a:defRPr sz="2000" b="0" i="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63440" y="1453662"/>
            <a:ext cx="3657600" cy="2919045"/>
          </a:xfrm>
        </p:spPr>
        <p:txBody>
          <a:bodyPr>
            <a:normAutofit/>
          </a:bodyPr>
          <a:lstStyle>
            <a:lvl1pPr>
              <a:defRPr sz="2000">
                <a:latin typeface="Noto Serif"/>
                <a:cs typeface="Noto Serif"/>
              </a:defRPr>
            </a:lvl1pPr>
            <a:lvl2pPr>
              <a:defRPr sz="2000">
                <a:latin typeface="Noto Serif"/>
                <a:cs typeface="Noto Serif"/>
              </a:defRPr>
            </a:lvl2pPr>
            <a:lvl3pPr>
              <a:defRPr sz="2000">
                <a:latin typeface="Noto Serif"/>
                <a:cs typeface="Noto Serif"/>
              </a:defRPr>
            </a:lvl3pPr>
            <a:lvl4pPr>
              <a:defRPr sz="2000">
                <a:latin typeface="Noto Serif"/>
                <a:cs typeface="Noto Serif"/>
              </a:defRPr>
            </a:lvl4pPr>
            <a:lvl5pPr>
              <a:defRPr sz="200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14400" y="890686"/>
            <a:ext cx="7315200" cy="3482022"/>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48640" y="365760"/>
            <a:ext cx="4597400" cy="335414"/>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230923" y="1266091"/>
            <a:ext cx="676656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add short drop quote”</a:t>
            </a:r>
            <a:br>
              <a:rPr lang="en-US" dirty="0"/>
            </a:br>
            <a:endParaRPr lang="en-US" dirty="0"/>
          </a:p>
        </p:txBody>
      </p:sp>
      <p:sp>
        <p:nvSpPr>
          <p:cNvPr id="3" name="Slide Number Placeholder 5"/>
          <p:cNvSpPr>
            <a:spLocks noGrp="1"/>
          </p:cNvSpPr>
          <p:nvPr userDrawn="1"/>
        </p:nvSpPr>
        <p:spPr>
          <a:xfrm>
            <a:off x="294746" y="4601719"/>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5093"/>
            <a:ext cx="7589520" cy="3520384"/>
          </a:xfrm>
        </p:spPr>
        <p:txBody>
          <a:bodyPr>
            <a:normAutofit/>
          </a:bodyPr>
          <a:lstStyle>
            <a:lvl1pPr algn="l">
              <a:lnSpc>
                <a:spcPct val="120000"/>
              </a:lnSpc>
              <a:defRPr sz="2800" baseline="0">
                <a:solidFill>
                  <a:schemeClr val="tx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5" name="Text Placeholder 4"/>
          <p:cNvSpPr>
            <a:spLocks noGrp="1"/>
          </p:cNvSpPr>
          <p:nvPr>
            <p:ph type="body" sz="quarter" idx="10" hasCustomPrompt="1"/>
          </p:nvPr>
        </p:nvSpPr>
        <p:spPr>
          <a:xfrm>
            <a:off x="731520" y="4368481"/>
            <a:ext cx="4111625" cy="378619"/>
          </a:xfrm>
        </p:spPr>
        <p:txBody>
          <a:bodyPr/>
          <a:lstStyle>
            <a:lvl1pPr marL="0" indent="0">
              <a:buNone/>
              <a:defRPr sz="2000"/>
            </a:lvl1pPr>
          </a:lstStyle>
          <a:p>
            <a:pPr lvl="0"/>
            <a:r>
              <a:rPr lang="en-US" dirty="0"/>
              <a:t>— Click to add attribution</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604983" cy="621158"/>
          </a:xfrm>
        </p:spPr>
        <p:txBody>
          <a:bodyPr>
            <a:noAutofit/>
          </a:bodyPr>
          <a:lstStyle>
            <a:lvl1pPr algn="l">
              <a:defRPr sz="4000"/>
            </a:lvl1pPr>
          </a:lstStyle>
          <a:p>
            <a:r>
              <a:rPr lang="en-US" dirty="0"/>
              <a:t>Click to edit title style</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731520"/>
            <a:ext cx="7604983" cy="6211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604983" cy="2744799"/>
          </a:xfrm>
          <a:prstGeom prst="rect">
            <a:avLst/>
          </a:prstGeom>
        </p:spPr>
        <p:txBody>
          <a:bodyPr vert="horz" lIns="91440" tIns="45720" rIns="91440" bIns="45720" rtlCol="0">
            <a:normAutofit/>
          </a:bodyPr>
          <a:lstStyle/>
          <a:p>
            <a:pPr lvl="0"/>
            <a:r>
              <a:rPr lang="en-US" dirty="0"/>
              <a:t>Click to edit master text style</a:t>
            </a:r>
          </a:p>
        </p:txBody>
      </p:sp>
      <p:pic>
        <p:nvPicPr>
          <p:cNvPr id="6" name="Picture 5" descr="OHSU-RGB-1CGRAY-POS.eps"/>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408482" y="4208899"/>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Lst>
  <p:hf hdr="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19"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19" y="1737360"/>
            <a:ext cx="7589520" cy="3050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Lst>
  <p:hf hdr="0"/>
  <p:txStyles>
    <p:titleStyle>
      <a:lvl1pPr algn="l" defTabSz="457200" rtl="0" eaLnBrk="1" latinLnBrk="0" hangingPunct="1">
        <a:spcBef>
          <a:spcPct val="0"/>
        </a:spcBef>
        <a:buNone/>
        <a:defRPr sz="40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1pPr>
      <a:lvl2pPr marL="742950" indent="-285750" algn="l" defTabSz="457200" rtl="0" eaLnBrk="1" latinLnBrk="0" hangingPunct="1">
        <a:spcBef>
          <a:spcPct val="20000"/>
        </a:spcBef>
        <a:buFont typeface="Arial"/>
        <a:buChar char="–"/>
        <a:defRPr sz="28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2pPr>
      <a:lvl3pPr marL="1143000" indent="-228600" algn="l" defTabSz="457200" rtl="0" eaLnBrk="1" latinLnBrk="0" hangingPunct="1">
        <a:spcBef>
          <a:spcPct val="20000"/>
        </a:spcBef>
        <a:buFont typeface="Arial"/>
        <a:buChar char="•"/>
        <a:defRPr sz="24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3pPr>
      <a:lvl4pPr marL="16002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4pPr>
      <a:lvl5pPr marL="20574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737360"/>
            <a:ext cx="7589520" cy="2560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OHSU-REV.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49487" y="420732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589520" cy="30416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28294" y="0"/>
            <a:ext cx="6298163" cy="564396"/>
          </a:xfrm>
        </p:spPr>
        <p:txBody>
          <a:bodyPr/>
          <a:lstStyle/>
          <a:p>
            <a:r>
              <a:rPr lang="en-US" sz="2000" dirty="0"/>
              <a:t>Spring Edition Resident: Chenara Johnson, MD, PhD</a:t>
            </a:r>
          </a:p>
        </p:txBody>
      </p:sp>
      <p:sp>
        <p:nvSpPr>
          <p:cNvPr id="4" name="Content Placeholder 3"/>
          <p:cNvSpPr>
            <a:spLocks noGrp="1"/>
          </p:cNvSpPr>
          <p:nvPr>
            <p:ph idx="10"/>
          </p:nvPr>
        </p:nvSpPr>
        <p:spPr>
          <a:xfrm>
            <a:off x="2014761" y="564396"/>
            <a:ext cx="6642677" cy="3207507"/>
          </a:xfrm>
        </p:spPr>
        <p:txBody>
          <a:bodyPr wrap="square">
            <a:noAutofit/>
          </a:bodyPr>
          <a:lstStyle/>
          <a:p>
            <a:pPr marL="91440" indent="0">
              <a:lnSpc>
                <a:spcPct val="150000"/>
              </a:lnSpc>
              <a:spcBef>
                <a:spcPts val="0"/>
              </a:spcBef>
              <a:spcAft>
                <a:spcPts val="600"/>
              </a:spcAft>
              <a:buSzPct val="120000"/>
              <a:buNone/>
            </a:pPr>
            <a:r>
              <a:rPr lang="en-US" sz="800" dirty="0">
                <a:solidFill>
                  <a:srgbClr val="364852"/>
                </a:solidFill>
              </a:rPr>
              <a:t>Dr. Chenara Johnson, one of our amazing senior radiology residents at OHSU, is featured in this quarter’s women in spotlight! Although she is set to become the first Emergency Radiology fellow at OHSU this July, Chenara did not initially have Radiology in mind as a career. She was originally interested in Bioengineering and obtained her Bachelor of Science in Bioengineering at the University of Pittsburgh. She then went on to earn both a PhD in Bioengineering as well as her Medical Degree at the University of Illinois. She had a vast scope of interest during her training, with a portion of her PhD work focusing on medical device design!</a:t>
            </a:r>
          </a:p>
          <a:p>
            <a:pPr marL="91440" indent="0">
              <a:lnSpc>
                <a:spcPct val="150000"/>
              </a:lnSpc>
              <a:spcBef>
                <a:spcPts val="0"/>
              </a:spcBef>
              <a:spcAft>
                <a:spcPts val="600"/>
              </a:spcAft>
              <a:buSzPct val="120000"/>
              <a:buNone/>
            </a:pPr>
            <a:r>
              <a:rPr lang="en-US" sz="800" dirty="0">
                <a:solidFill>
                  <a:srgbClr val="364852"/>
                </a:solidFill>
              </a:rPr>
              <a:t>After her graduate training, Chenara began residency at Stony Brook University Hospital in NY as a vascular surgery resident. However, the specialty and training experience were not what she envisioned for herself, and after two years, she decided to pursue her passions elsewhere. Returning to her interest in research and design, she was awarded an NIH R25 research fellowship in bioimaging at OHSU under Dr. Alex Guimaraes and made the move to Portland. While working in the Diagnostic Radiology department at OHSU, Chenara felt like she had found what she was looking for in a medical career, and started her Radiology residency at OHSU.</a:t>
            </a:r>
          </a:p>
          <a:p>
            <a:pPr marL="91440" indent="0">
              <a:lnSpc>
                <a:spcPct val="150000"/>
              </a:lnSpc>
              <a:spcBef>
                <a:spcPts val="0"/>
              </a:spcBef>
              <a:spcAft>
                <a:spcPts val="600"/>
              </a:spcAft>
              <a:buSzPct val="120000"/>
              <a:buNone/>
            </a:pPr>
            <a:r>
              <a:rPr lang="en-US" sz="800" dirty="0">
                <a:solidFill>
                  <a:srgbClr val="364852"/>
                </a:solidFill>
              </a:rPr>
              <a:t>Currently, she is spearheading a brand-new Emergency Radiology fellowship at OHSU! Chenara says she is most excited about bringing the field of Emergency Radiology to OHSU and working with national societies to make the Emergency Radiology fellowship a long-lasting success. She is also excited for her life post-fellowship. Although she has lived all over the country, Chenara hopes to stay in Oregon and use her scope of training and diverse interests to make a difference wherever she finds herself practicing.</a:t>
            </a:r>
          </a:p>
        </p:txBody>
      </p:sp>
      <p:sp>
        <p:nvSpPr>
          <p:cNvPr id="9" name="Rectangle 8">
            <a:extLst>
              <a:ext uri="{FF2B5EF4-FFF2-40B4-BE49-F238E27FC236}">
                <a16:creationId xmlns:a16="http://schemas.microsoft.com/office/drawing/2014/main" id="{E552EB61-ED6E-4C54-8844-B96B9CE57564}"/>
              </a:ext>
            </a:extLst>
          </p:cNvPr>
          <p:cNvSpPr/>
          <p:nvPr/>
        </p:nvSpPr>
        <p:spPr>
          <a:xfrm>
            <a:off x="0" y="1"/>
            <a:ext cx="1834387" cy="5146296"/>
          </a:xfrm>
          <a:prstGeom prst="rect">
            <a:avLst/>
          </a:prstGeom>
          <a:solidFill>
            <a:srgbClr val="0644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4BDD649E-D5FF-4692-8DDB-5FA746B8D20D}"/>
              </a:ext>
            </a:extLst>
          </p:cNvPr>
          <p:cNvPicPr>
            <a:picLocks noGrp="1" noChangeAspect="1"/>
          </p:cNvPicPr>
          <p:nvPr>
            <p:ph type="pic" idx="1"/>
          </p:nvPr>
        </p:nvPicPr>
        <p:blipFill rotWithShape="1">
          <a:blip r:embed="rId2"/>
          <a:srcRect l="14845" t="-5436" r="15078" b="-5496"/>
          <a:stretch/>
        </p:blipFill>
        <p:spPr>
          <a:xfrm>
            <a:off x="1" y="2"/>
            <a:ext cx="1828800" cy="5146295"/>
          </a:xfrm>
        </p:spPr>
      </p:pic>
      <p:pic>
        <p:nvPicPr>
          <p:cNvPr id="11" name="Picture 10">
            <a:extLst>
              <a:ext uri="{FF2B5EF4-FFF2-40B4-BE49-F238E27FC236}">
                <a16:creationId xmlns:a16="http://schemas.microsoft.com/office/drawing/2014/main" id="{DFC36FB1-B3CE-41AC-B22B-73C7AC61DDF3}"/>
              </a:ext>
            </a:extLst>
          </p:cNvPr>
          <p:cNvPicPr>
            <a:picLocks noChangeAspect="1"/>
          </p:cNvPicPr>
          <p:nvPr/>
        </p:nvPicPr>
        <p:blipFill rotWithShape="1">
          <a:blip r:embed="rId3"/>
          <a:srcRect l="8950" r="986"/>
          <a:stretch/>
        </p:blipFill>
        <p:spPr>
          <a:xfrm>
            <a:off x="5586" y="2429056"/>
            <a:ext cx="1834387" cy="2717242"/>
          </a:xfrm>
          <a:prstGeom prst="rect">
            <a:avLst/>
          </a:prstGeom>
        </p:spPr>
      </p:pic>
      <p:sp>
        <p:nvSpPr>
          <p:cNvPr id="12" name="Content Placeholder 3">
            <a:extLst>
              <a:ext uri="{FF2B5EF4-FFF2-40B4-BE49-F238E27FC236}">
                <a16:creationId xmlns:a16="http://schemas.microsoft.com/office/drawing/2014/main" id="{BF48CF34-BC6C-47F7-8582-9ABF5BCC3274}"/>
              </a:ext>
            </a:extLst>
          </p:cNvPr>
          <p:cNvSpPr txBox="1">
            <a:spLocks/>
          </p:cNvSpPr>
          <p:nvPr/>
        </p:nvSpPr>
        <p:spPr>
          <a:xfrm>
            <a:off x="2003589" y="3771903"/>
            <a:ext cx="6220425" cy="1239984"/>
          </a:xfrm>
          <a:prstGeom prst="rect">
            <a:avLst/>
          </a:prstGeom>
        </p:spPr>
        <p:txBody>
          <a:bodyPr vert="horz" wrap="square" lIns="91440" tIns="45720" rIns="91440" bIns="45720" rtlCol="0">
            <a:noAutofit/>
          </a:bodyPr>
          <a:lstStyle>
            <a:lvl1pPr marL="342900" indent="-3429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1pPr>
            <a:lvl2pPr marL="742950" indent="-28575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2pPr>
            <a:lvl3pPr marL="1143000" indent="-2286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3pPr>
            <a:lvl4pPr marL="1600200" indent="-2286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4pPr>
            <a:lvl5pPr marL="2057400" indent="-2286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indent="0">
              <a:lnSpc>
                <a:spcPct val="150000"/>
              </a:lnSpc>
              <a:spcBef>
                <a:spcPts val="0"/>
              </a:spcBef>
              <a:spcAft>
                <a:spcPts val="600"/>
              </a:spcAft>
              <a:buSzPct val="120000"/>
              <a:buFont typeface="Arial"/>
              <a:buNone/>
            </a:pPr>
            <a:r>
              <a:rPr lang="en-US" sz="800" dirty="0">
                <a:solidFill>
                  <a:srgbClr val="364852"/>
                </a:solidFill>
              </a:rPr>
              <a:t>Chenara has the same enthusiastic attitude outside of work. Some of her proudest accomplishments have been becoming a personal trainer as well as competing in the CrossFit open! Chenara has the impressive personal record of a 250-pound squat and a 285-pound deadlift! She enjoys staying active and here in the PNW has adventured in white water rafting and hiking. Chenara also has an interest in gunmanship and shooting. With her keen radiologist’s eye, there is no doubt she’ll be an excellent sharpshooter! When looking for something a little more relaxing, Chenara plays the piano, a talent she has maintained since she started playing at age five. Chenara is truly a woman of many talents!</a:t>
            </a:r>
          </a:p>
        </p:txBody>
      </p:sp>
    </p:spTree>
    <p:extLst>
      <p:ext uri="{BB962C8B-B14F-4D97-AF65-F5344CB8AC3E}">
        <p14:creationId xmlns:p14="http://schemas.microsoft.com/office/powerpoint/2010/main" val="815190496"/>
      </p:ext>
    </p:extLst>
  </p:cSld>
  <p:clrMapOvr>
    <a:masterClrMapping/>
  </p:clrMapOvr>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4105</TotalTime>
  <Words>456</Words>
  <Application>Microsoft Office PowerPoint</Application>
  <PresentationFormat>On-screen Show (16:9)</PresentationFormat>
  <Paragraphs>5</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Lato Light</vt:lpstr>
      <vt:lpstr>Lato Regular</vt:lpstr>
      <vt:lpstr>Noto</vt:lpstr>
      <vt:lpstr>Noto Serif</vt:lpstr>
      <vt:lpstr>OHSU Cool Blues Theme</vt:lpstr>
      <vt:lpstr>White Slide, No Logo</vt:lpstr>
      <vt:lpstr>Gray Slide with Logo</vt:lpstr>
      <vt:lpstr>Gray Slide No Logo</vt:lpstr>
      <vt:lpstr>Spring Edition Resident: Chenara Johnson, MD, PhD</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Tippi Etzel</cp:lastModifiedBy>
  <cp:revision>402</cp:revision>
  <dcterms:created xsi:type="dcterms:W3CDTF">2015-05-18T16:26:35Z</dcterms:created>
  <dcterms:modified xsi:type="dcterms:W3CDTF">2022-07-15T15:43:14Z</dcterms:modified>
</cp:coreProperties>
</file>