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4" r:id="rId3"/>
    <p:sldId id="295" r:id="rId4"/>
    <p:sldId id="281" r:id="rId5"/>
    <p:sldId id="258" r:id="rId6"/>
    <p:sldId id="279" r:id="rId7"/>
    <p:sldId id="268" r:id="rId8"/>
    <p:sldId id="267" r:id="rId9"/>
    <p:sldId id="291" r:id="rId10"/>
    <p:sldId id="270" r:id="rId11"/>
    <p:sldId id="289" r:id="rId12"/>
    <p:sldId id="285" r:id="rId13"/>
    <p:sldId id="272" r:id="rId14"/>
    <p:sldId id="259" r:id="rId15"/>
    <p:sldId id="286" r:id="rId16"/>
    <p:sldId id="260" r:id="rId17"/>
    <p:sldId id="266" r:id="rId18"/>
    <p:sldId id="261" r:id="rId19"/>
    <p:sldId id="274" r:id="rId20"/>
    <p:sldId id="275" r:id="rId21"/>
    <p:sldId id="276" r:id="rId22"/>
    <p:sldId id="287" r:id="rId23"/>
    <p:sldId id="269" r:id="rId24"/>
    <p:sldId id="265" r:id="rId25"/>
    <p:sldId id="278" r:id="rId26"/>
    <p:sldId id="292" r:id="rId27"/>
    <p:sldId id="294" r:id="rId28"/>
    <p:sldId id="263" r:id="rId29"/>
    <p:sldId id="2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B0DCD8-AB8D-454B-A601-84B5AEBC5CFE}">
          <p14:sldIdLst>
            <p14:sldId id="256"/>
            <p14:sldId id="264"/>
            <p14:sldId id="295"/>
            <p14:sldId id="281"/>
            <p14:sldId id="258"/>
            <p14:sldId id="279"/>
            <p14:sldId id="268"/>
            <p14:sldId id="267"/>
            <p14:sldId id="291"/>
            <p14:sldId id="270"/>
            <p14:sldId id="289"/>
            <p14:sldId id="285"/>
            <p14:sldId id="272"/>
            <p14:sldId id="259"/>
            <p14:sldId id="286"/>
            <p14:sldId id="260"/>
            <p14:sldId id="266"/>
            <p14:sldId id="261"/>
            <p14:sldId id="274"/>
            <p14:sldId id="275"/>
            <p14:sldId id="276"/>
            <p14:sldId id="287"/>
            <p14:sldId id="269"/>
            <p14:sldId id="265"/>
            <p14:sldId id="278"/>
            <p14:sldId id="292"/>
            <p14:sldId id="294"/>
            <p14:sldId id="263"/>
            <p14:sldId id="2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AFA"/>
    <a:srgbClr val="F0F1F2"/>
    <a:srgbClr val="B553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9" autoAdjust="0"/>
    <p:restoredTop sz="82440" autoAdjust="0"/>
  </p:normalViewPr>
  <p:slideViewPr>
    <p:cSldViewPr snapToGrid="0">
      <p:cViewPr varScale="1">
        <p:scale>
          <a:sx n="56" d="100"/>
          <a:sy n="56" d="100"/>
        </p:scale>
        <p:origin x="412"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dsey Miller" userId="b7fd7b92-b614-4730-9a30-bd52267b07aa" providerId="ADAL" clId="{2E148C15-C715-934E-B1A1-6A7962DB52B5}"/>
    <pc:docChg chg="undo custSel addSld delSld modSld sldOrd modSection">
      <pc:chgData name="Lyndsey Miller" userId="b7fd7b92-b614-4730-9a30-bd52267b07aa" providerId="ADAL" clId="{2E148C15-C715-934E-B1A1-6A7962DB52B5}" dt="2022-04-29T19:44:19.992" v="1784" actId="20577"/>
      <pc:docMkLst>
        <pc:docMk/>
      </pc:docMkLst>
      <pc:sldChg chg="addSp delSp modSp mod">
        <pc:chgData name="Lyndsey Miller" userId="b7fd7b92-b614-4730-9a30-bd52267b07aa" providerId="ADAL" clId="{2E148C15-C715-934E-B1A1-6A7962DB52B5}" dt="2022-04-29T04:18:45.897" v="1330" actId="21"/>
        <pc:sldMkLst>
          <pc:docMk/>
          <pc:sldMk cId="4116168576" sldId="256"/>
        </pc:sldMkLst>
        <pc:spChg chg="del mod">
          <ac:chgData name="Lyndsey Miller" userId="b7fd7b92-b614-4730-9a30-bd52267b07aa" providerId="ADAL" clId="{2E148C15-C715-934E-B1A1-6A7962DB52B5}" dt="2022-04-29T04:18:45.897" v="1330" actId="21"/>
          <ac:spMkLst>
            <pc:docMk/>
            <pc:sldMk cId="4116168576" sldId="256"/>
            <ac:spMk id="3" creationId="{F9AE9A29-7DF7-B545-A03B-21FD92E96A84}"/>
          </ac:spMkLst>
        </pc:spChg>
        <pc:spChg chg="mod">
          <ac:chgData name="Lyndsey Miller" userId="b7fd7b92-b614-4730-9a30-bd52267b07aa" providerId="ADAL" clId="{2E148C15-C715-934E-B1A1-6A7962DB52B5}" dt="2022-04-04T19:39:58.273" v="182" actId="20577"/>
          <ac:spMkLst>
            <pc:docMk/>
            <pc:sldMk cId="4116168576" sldId="256"/>
            <ac:spMk id="4" creationId="{317F03DE-7466-4C52-9576-9B96A0F49EF2}"/>
          </ac:spMkLst>
        </pc:spChg>
        <pc:spChg chg="add del">
          <ac:chgData name="Lyndsey Miller" userId="b7fd7b92-b614-4730-9a30-bd52267b07aa" providerId="ADAL" clId="{2E148C15-C715-934E-B1A1-6A7962DB52B5}" dt="2022-04-29T04:18:04.124" v="1323" actId="22"/>
          <ac:spMkLst>
            <pc:docMk/>
            <pc:sldMk cId="4116168576" sldId="256"/>
            <ac:spMk id="16" creationId="{24C0C042-129C-FC40-8A7E-07168D70EFC3}"/>
          </ac:spMkLst>
        </pc:spChg>
      </pc:sldChg>
      <pc:sldChg chg="del">
        <pc:chgData name="Lyndsey Miller" userId="b7fd7b92-b614-4730-9a30-bd52267b07aa" providerId="ADAL" clId="{2E148C15-C715-934E-B1A1-6A7962DB52B5}" dt="2022-04-04T19:33:52.592" v="126" actId="2696"/>
        <pc:sldMkLst>
          <pc:docMk/>
          <pc:sldMk cId="1456005154" sldId="257"/>
        </pc:sldMkLst>
      </pc:sldChg>
      <pc:sldChg chg="modSp mod">
        <pc:chgData name="Lyndsey Miller" userId="b7fd7b92-b614-4730-9a30-bd52267b07aa" providerId="ADAL" clId="{2E148C15-C715-934E-B1A1-6A7962DB52B5}" dt="2022-04-13T13:45:57.106" v="764" actId="2711"/>
        <pc:sldMkLst>
          <pc:docMk/>
          <pc:sldMk cId="2841344058" sldId="260"/>
        </pc:sldMkLst>
        <pc:spChg chg="mod">
          <ac:chgData name="Lyndsey Miller" userId="b7fd7b92-b614-4730-9a30-bd52267b07aa" providerId="ADAL" clId="{2E148C15-C715-934E-B1A1-6A7962DB52B5}" dt="2022-04-13T13:45:57.106" v="764" actId="2711"/>
          <ac:spMkLst>
            <pc:docMk/>
            <pc:sldMk cId="2841344058" sldId="260"/>
            <ac:spMk id="22" creationId="{BF27A384-69AC-47BD-8FAD-AB3C37FD58B9}"/>
          </ac:spMkLst>
        </pc:spChg>
      </pc:sldChg>
      <pc:sldChg chg="modSp mod">
        <pc:chgData name="Lyndsey Miller" userId="b7fd7b92-b614-4730-9a30-bd52267b07aa" providerId="ADAL" clId="{2E148C15-C715-934E-B1A1-6A7962DB52B5}" dt="2022-04-13T13:47:37.049" v="767" actId="20577"/>
        <pc:sldMkLst>
          <pc:docMk/>
          <pc:sldMk cId="703923258" sldId="263"/>
        </pc:sldMkLst>
        <pc:spChg chg="mod">
          <ac:chgData name="Lyndsey Miller" userId="b7fd7b92-b614-4730-9a30-bd52267b07aa" providerId="ADAL" clId="{2E148C15-C715-934E-B1A1-6A7962DB52B5}" dt="2022-04-13T13:47:37.049" v="767" actId="20577"/>
          <ac:spMkLst>
            <pc:docMk/>
            <pc:sldMk cId="703923258" sldId="263"/>
            <ac:spMk id="38" creationId="{51C63696-1E1E-4ABE-B6C1-94EAA0C83C00}"/>
          </ac:spMkLst>
        </pc:spChg>
      </pc:sldChg>
      <pc:sldChg chg="addSp delSp modSp mod">
        <pc:chgData name="Lyndsey Miller" userId="b7fd7b92-b614-4730-9a30-bd52267b07aa" providerId="ADAL" clId="{2E148C15-C715-934E-B1A1-6A7962DB52B5}" dt="2022-04-29T19:43:13.150" v="1768" actId="20577"/>
        <pc:sldMkLst>
          <pc:docMk/>
          <pc:sldMk cId="4123421932" sldId="264"/>
        </pc:sldMkLst>
        <pc:spChg chg="del">
          <ac:chgData name="Lyndsey Miller" userId="b7fd7b92-b614-4730-9a30-bd52267b07aa" providerId="ADAL" clId="{2E148C15-C715-934E-B1A1-6A7962DB52B5}" dt="2022-04-29T04:18:26.484" v="1328" actId="478"/>
          <ac:spMkLst>
            <pc:docMk/>
            <pc:sldMk cId="4123421932" sldId="264"/>
            <ac:spMk id="2" creationId="{49034B63-127E-4EF4-B7FE-E4D0024805B3}"/>
          </ac:spMkLst>
        </pc:spChg>
        <pc:spChg chg="del">
          <ac:chgData name="Lyndsey Miller" userId="b7fd7b92-b614-4730-9a30-bd52267b07aa" providerId="ADAL" clId="{2E148C15-C715-934E-B1A1-6A7962DB52B5}" dt="2022-04-29T04:18:12.815" v="1326" actId="478"/>
          <ac:spMkLst>
            <pc:docMk/>
            <pc:sldMk cId="4123421932" sldId="264"/>
            <ac:spMk id="3" creationId="{79B8F322-4BC6-4DDC-9668-8D4C48ABC3F3}"/>
          </ac:spMkLst>
        </pc:spChg>
        <pc:spChg chg="add del mod">
          <ac:chgData name="Lyndsey Miller" userId="b7fd7b92-b614-4730-9a30-bd52267b07aa" providerId="ADAL" clId="{2E148C15-C715-934E-B1A1-6A7962DB52B5}" dt="2022-04-29T04:18:15.211" v="1327" actId="478"/>
          <ac:spMkLst>
            <pc:docMk/>
            <pc:sldMk cId="4123421932" sldId="264"/>
            <ac:spMk id="5" creationId="{C922A2C9-67F7-0F45-9EB2-7E2913E97AA4}"/>
          </ac:spMkLst>
        </pc:spChg>
        <pc:spChg chg="add del mod">
          <ac:chgData name="Lyndsey Miller" userId="b7fd7b92-b614-4730-9a30-bd52267b07aa" providerId="ADAL" clId="{2E148C15-C715-934E-B1A1-6A7962DB52B5}" dt="2022-04-29T04:18:31.109" v="1329" actId="478"/>
          <ac:spMkLst>
            <pc:docMk/>
            <pc:sldMk cId="4123421932" sldId="264"/>
            <ac:spMk id="7" creationId="{7838518E-3BCC-3F42-934D-4A70D187C352}"/>
          </ac:spMkLst>
        </pc:spChg>
        <pc:spChg chg="add mod">
          <ac:chgData name="Lyndsey Miller" userId="b7fd7b92-b614-4730-9a30-bd52267b07aa" providerId="ADAL" clId="{2E148C15-C715-934E-B1A1-6A7962DB52B5}" dt="2022-04-29T05:33:29.749" v="1605" actId="1076"/>
          <ac:spMkLst>
            <pc:docMk/>
            <pc:sldMk cId="4123421932" sldId="264"/>
            <ac:spMk id="9" creationId="{04C69F8B-4341-1B43-9D70-461FAE06D691}"/>
          </ac:spMkLst>
        </pc:spChg>
        <pc:spChg chg="add mod">
          <ac:chgData name="Lyndsey Miller" userId="b7fd7b92-b614-4730-9a30-bd52267b07aa" providerId="ADAL" clId="{2E148C15-C715-934E-B1A1-6A7962DB52B5}" dt="2022-04-29T19:43:13.150" v="1768" actId="20577"/>
          <ac:spMkLst>
            <pc:docMk/>
            <pc:sldMk cId="4123421932" sldId="264"/>
            <ac:spMk id="13" creationId="{6D6A941A-C303-2248-AAAD-9B5BE7DC280B}"/>
          </ac:spMkLst>
        </pc:spChg>
        <pc:spChg chg="add mod">
          <ac:chgData name="Lyndsey Miller" userId="b7fd7b92-b614-4730-9a30-bd52267b07aa" providerId="ADAL" clId="{2E148C15-C715-934E-B1A1-6A7962DB52B5}" dt="2022-04-29T05:33:41.790" v="1607" actId="20577"/>
          <ac:spMkLst>
            <pc:docMk/>
            <pc:sldMk cId="4123421932" sldId="264"/>
            <ac:spMk id="15" creationId="{EA7CB405-4EA9-674A-AAEF-730945E46027}"/>
          </ac:spMkLst>
        </pc:spChg>
      </pc:sldChg>
      <pc:sldChg chg="modSp mod ord modNotesTx">
        <pc:chgData name="Lyndsey Miller" userId="b7fd7b92-b614-4730-9a30-bd52267b07aa" providerId="ADAL" clId="{2E148C15-C715-934E-B1A1-6A7962DB52B5}" dt="2022-04-04T19:03:09.218" v="122" actId="1076"/>
        <pc:sldMkLst>
          <pc:docMk/>
          <pc:sldMk cId="1154118658" sldId="265"/>
        </pc:sldMkLst>
        <pc:spChg chg="mod">
          <ac:chgData name="Lyndsey Miller" userId="b7fd7b92-b614-4730-9a30-bd52267b07aa" providerId="ADAL" clId="{2E148C15-C715-934E-B1A1-6A7962DB52B5}" dt="2022-04-04T18:58:28.928" v="54" actId="1076"/>
          <ac:spMkLst>
            <pc:docMk/>
            <pc:sldMk cId="1154118658" sldId="265"/>
            <ac:spMk id="6" creationId="{8AE6948B-275E-4C2B-8B47-D08AB2CF7D19}"/>
          </ac:spMkLst>
        </pc:spChg>
        <pc:spChg chg="mod">
          <ac:chgData name="Lyndsey Miller" userId="b7fd7b92-b614-4730-9a30-bd52267b07aa" providerId="ADAL" clId="{2E148C15-C715-934E-B1A1-6A7962DB52B5}" dt="2022-04-04T18:56:29.161" v="19" actId="1076"/>
          <ac:spMkLst>
            <pc:docMk/>
            <pc:sldMk cId="1154118658" sldId="265"/>
            <ac:spMk id="16" creationId="{3ADE8C4C-69E3-4A34-B14C-F874ED8F39B5}"/>
          </ac:spMkLst>
        </pc:spChg>
        <pc:spChg chg="mod">
          <ac:chgData name="Lyndsey Miller" userId="b7fd7b92-b614-4730-9a30-bd52267b07aa" providerId="ADAL" clId="{2E148C15-C715-934E-B1A1-6A7962DB52B5}" dt="2022-04-04T18:58:45.440" v="57" actId="1076"/>
          <ac:spMkLst>
            <pc:docMk/>
            <pc:sldMk cId="1154118658" sldId="265"/>
            <ac:spMk id="17" creationId="{372ADEBD-EDC0-4CBE-9425-B7CD90890E1A}"/>
          </ac:spMkLst>
        </pc:spChg>
        <pc:spChg chg="mod">
          <ac:chgData name="Lyndsey Miller" userId="b7fd7b92-b614-4730-9a30-bd52267b07aa" providerId="ADAL" clId="{2E148C15-C715-934E-B1A1-6A7962DB52B5}" dt="2022-04-04T19:03:09.218" v="122" actId="1076"/>
          <ac:spMkLst>
            <pc:docMk/>
            <pc:sldMk cId="1154118658" sldId="265"/>
            <ac:spMk id="18" creationId="{FB686EBE-9A02-498D-B3C7-1EFC10842F70}"/>
          </ac:spMkLst>
        </pc:spChg>
        <pc:spChg chg="mod">
          <ac:chgData name="Lyndsey Miller" userId="b7fd7b92-b614-4730-9a30-bd52267b07aa" providerId="ADAL" clId="{2E148C15-C715-934E-B1A1-6A7962DB52B5}" dt="2022-04-04T19:03:00.419" v="121" actId="1076"/>
          <ac:spMkLst>
            <pc:docMk/>
            <pc:sldMk cId="1154118658" sldId="265"/>
            <ac:spMk id="19" creationId="{26E0DCC6-B1E0-4997-BEF0-BC7CED4F9815}"/>
          </ac:spMkLst>
        </pc:spChg>
        <pc:spChg chg="mod">
          <ac:chgData name="Lyndsey Miller" userId="b7fd7b92-b614-4730-9a30-bd52267b07aa" providerId="ADAL" clId="{2E148C15-C715-934E-B1A1-6A7962DB52B5}" dt="2022-04-04T18:59:21.997" v="70" actId="20577"/>
          <ac:spMkLst>
            <pc:docMk/>
            <pc:sldMk cId="1154118658" sldId="265"/>
            <ac:spMk id="20" creationId="{C5247012-27A5-4D7C-A620-2359CE58721B}"/>
          </ac:spMkLst>
        </pc:spChg>
      </pc:sldChg>
      <pc:sldChg chg="modNotesTx">
        <pc:chgData name="Lyndsey Miller" userId="b7fd7b92-b614-4730-9a30-bd52267b07aa" providerId="ADAL" clId="{2E148C15-C715-934E-B1A1-6A7962DB52B5}" dt="2022-04-04T19:35:42.258" v="127" actId="20577"/>
        <pc:sldMkLst>
          <pc:docMk/>
          <pc:sldMk cId="964696130" sldId="266"/>
        </pc:sldMkLst>
      </pc:sldChg>
      <pc:sldChg chg="addSp modSp">
        <pc:chgData name="Lyndsey Miller" userId="b7fd7b92-b614-4730-9a30-bd52267b07aa" providerId="ADAL" clId="{2E148C15-C715-934E-B1A1-6A7962DB52B5}" dt="2022-04-04T19:32:00.037" v="123"/>
        <pc:sldMkLst>
          <pc:docMk/>
          <pc:sldMk cId="2070914067" sldId="267"/>
        </pc:sldMkLst>
        <pc:spChg chg="add mod">
          <ac:chgData name="Lyndsey Miller" userId="b7fd7b92-b614-4730-9a30-bd52267b07aa" providerId="ADAL" clId="{2E148C15-C715-934E-B1A1-6A7962DB52B5}" dt="2022-04-04T19:32:00.037" v="123"/>
          <ac:spMkLst>
            <pc:docMk/>
            <pc:sldMk cId="2070914067" sldId="267"/>
            <ac:spMk id="12" creationId="{7E5EC2D9-4144-FB44-827D-8290368DDED9}"/>
          </ac:spMkLst>
        </pc:spChg>
      </pc:sldChg>
      <pc:sldChg chg="modSp mod modNotesTx">
        <pc:chgData name="Lyndsey Miller" userId="b7fd7b92-b614-4730-9a30-bd52267b07aa" providerId="ADAL" clId="{2E148C15-C715-934E-B1A1-6A7962DB52B5}" dt="2022-04-13T13:34:32.244" v="460" actId="5793"/>
        <pc:sldMkLst>
          <pc:docMk/>
          <pc:sldMk cId="1738563356" sldId="269"/>
        </pc:sldMkLst>
        <pc:spChg chg="mod">
          <ac:chgData name="Lyndsey Miller" userId="b7fd7b92-b614-4730-9a30-bd52267b07aa" providerId="ADAL" clId="{2E148C15-C715-934E-B1A1-6A7962DB52B5}" dt="2022-04-13T13:34:32.244" v="460" actId="5793"/>
          <ac:spMkLst>
            <pc:docMk/>
            <pc:sldMk cId="1738563356" sldId="269"/>
            <ac:spMk id="52" creationId="{5ED92ED7-803A-4AAF-AECB-09B686903ED2}"/>
          </ac:spMkLst>
        </pc:spChg>
      </pc:sldChg>
      <pc:sldChg chg="modNotesTx">
        <pc:chgData name="Lyndsey Miller" userId="b7fd7b92-b614-4730-9a30-bd52267b07aa" providerId="ADAL" clId="{2E148C15-C715-934E-B1A1-6A7962DB52B5}" dt="2022-04-04T19:35:50.350" v="128" actId="20577"/>
        <pc:sldMkLst>
          <pc:docMk/>
          <pc:sldMk cId="1112107242" sldId="274"/>
        </pc:sldMkLst>
      </pc:sldChg>
      <pc:sldChg chg="modSp mod">
        <pc:chgData name="Lyndsey Miller" userId="b7fd7b92-b614-4730-9a30-bd52267b07aa" providerId="ADAL" clId="{2E148C15-C715-934E-B1A1-6A7962DB52B5}" dt="2022-04-04T19:36:34.962" v="135" actId="115"/>
        <pc:sldMkLst>
          <pc:docMk/>
          <pc:sldMk cId="2680994072" sldId="275"/>
        </pc:sldMkLst>
        <pc:spChg chg="mod">
          <ac:chgData name="Lyndsey Miller" userId="b7fd7b92-b614-4730-9a30-bd52267b07aa" providerId="ADAL" clId="{2E148C15-C715-934E-B1A1-6A7962DB52B5}" dt="2022-04-04T19:36:34.962" v="135" actId="115"/>
          <ac:spMkLst>
            <pc:docMk/>
            <pc:sldMk cId="2680994072" sldId="275"/>
            <ac:spMk id="7" creationId="{5123E7E0-5D2A-445E-93DF-1533635CAE6E}"/>
          </ac:spMkLst>
        </pc:spChg>
      </pc:sldChg>
      <pc:sldChg chg="modSp mod modNotesTx">
        <pc:chgData name="Lyndsey Miller" userId="b7fd7b92-b614-4730-9a30-bd52267b07aa" providerId="ADAL" clId="{2E148C15-C715-934E-B1A1-6A7962DB52B5}" dt="2022-04-13T13:36:20.297" v="523" actId="20577"/>
        <pc:sldMkLst>
          <pc:docMk/>
          <pc:sldMk cId="1582215536" sldId="278"/>
        </pc:sldMkLst>
        <pc:spChg chg="mod">
          <ac:chgData name="Lyndsey Miller" userId="b7fd7b92-b614-4730-9a30-bd52267b07aa" providerId="ADAL" clId="{2E148C15-C715-934E-B1A1-6A7962DB52B5}" dt="2022-04-13T13:36:14.360" v="522" actId="20577"/>
          <ac:spMkLst>
            <pc:docMk/>
            <pc:sldMk cId="1582215536" sldId="278"/>
            <ac:spMk id="4" creationId="{00000000-0000-0000-0000-000000000000}"/>
          </ac:spMkLst>
        </pc:spChg>
        <pc:spChg chg="mod">
          <ac:chgData name="Lyndsey Miller" userId="b7fd7b92-b614-4730-9a30-bd52267b07aa" providerId="ADAL" clId="{2E148C15-C715-934E-B1A1-6A7962DB52B5}" dt="2022-04-13T13:35:39.407" v="469" actId="1076"/>
          <ac:spMkLst>
            <pc:docMk/>
            <pc:sldMk cId="1582215536" sldId="278"/>
            <ac:spMk id="7" creationId="{00000000-0000-0000-0000-000000000000}"/>
          </ac:spMkLst>
        </pc:spChg>
      </pc:sldChg>
      <pc:sldChg chg="modSp mod">
        <pc:chgData name="Lyndsey Miller" userId="b7fd7b92-b614-4730-9a30-bd52267b07aa" providerId="ADAL" clId="{2E148C15-C715-934E-B1A1-6A7962DB52B5}" dt="2022-04-29T19:44:19.992" v="1784" actId="20577"/>
        <pc:sldMkLst>
          <pc:docMk/>
          <pc:sldMk cId="2846814611" sldId="281"/>
        </pc:sldMkLst>
        <pc:spChg chg="mod">
          <ac:chgData name="Lyndsey Miller" userId="b7fd7b92-b614-4730-9a30-bd52267b07aa" providerId="ADAL" clId="{2E148C15-C715-934E-B1A1-6A7962DB52B5}" dt="2022-04-29T19:44:19.992" v="1784" actId="20577"/>
          <ac:spMkLst>
            <pc:docMk/>
            <pc:sldMk cId="2846814611" sldId="281"/>
            <ac:spMk id="3" creationId="{617D835F-1F41-41B3-B7BD-BFA42957C729}"/>
          </ac:spMkLst>
        </pc:spChg>
      </pc:sldChg>
      <pc:sldChg chg="del">
        <pc:chgData name="Lyndsey Miller" userId="b7fd7b92-b614-4730-9a30-bd52267b07aa" providerId="ADAL" clId="{2E148C15-C715-934E-B1A1-6A7962DB52B5}" dt="2022-04-04T19:37:49.900" v="137" actId="2696"/>
        <pc:sldMkLst>
          <pc:docMk/>
          <pc:sldMk cId="4044798688" sldId="290"/>
        </pc:sldMkLst>
      </pc:sldChg>
      <pc:sldChg chg="delSp add setBg delDesignElem">
        <pc:chgData name="Lyndsey Miller" userId="b7fd7b92-b614-4730-9a30-bd52267b07aa" providerId="ADAL" clId="{2E148C15-C715-934E-B1A1-6A7962DB52B5}" dt="2022-04-04T19:33:49.429" v="125"/>
        <pc:sldMkLst>
          <pc:docMk/>
          <pc:sldMk cId="2346939319" sldId="291"/>
        </pc:sldMkLst>
        <pc:spChg chg="del">
          <ac:chgData name="Lyndsey Miller" userId="b7fd7b92-b614-4730-9a30-bd52267b07aa" providerId="ADAL" clId="{2E148C15-C715-934E-B1A1-6A7962DB52B5}" dt="2022-04-04T19:33:49.429" v="125"/>
          <ac:spMkLst>
            <pc:docMk/>
            <pc:sldMk cId="2346939319" sldId="291"/>
            <ac:spMk id="28" creationId="{9A297797-5C89-4791-8204-AB071FA1FBCA}"/>
          </ac:spMkLst>
        </pc:spChg>
        <pc:spChg chg="del">
          <ac:chgData name="Lyndsey Miller" userId="b7fd7b92-b614-4730-9a30-bd52267b07aa" providerId="ADAL" clId="{2E148C15-C715-934E-B1A1-6A7962DB52B5}" dt="2022-04-04T19:33:49.429" v="125"/>
          <ac:spMkLst>
            <pc:docMk/>
            <pc:sldMk cId="2346939319" sldId="291"/>
            <ac:spMk id="29" creationId="{569BBA9B-8F4E-4D2B-BEFA-41A475443377}"/>
          </ac:spMkLst>
        </pc:spChg>
        <pc:spChg chg="del">
          <ac:chgData name="Lyndsey Miller" userId="b7fd7b92-b614-4730-9a30-bd52267b07aa" providerId="ADAL" clId="{2E148C15-C715-934E-B1A1-6A7962DB52B5}" dt="2022-04-04T19:33:49.429" v="125"/>
          <ac:spMkLst>
            <pc:docMk/>
            <pc:sldMk cId="2346939319" sldId="291"/>
            <ac:spMk id="30" creationId="{851012D1-8033-40B1-9EC0-91390FFC7403}"/>
          </ac:spMkLst>
        </pc:spChg>
        <pc:spChg chg="del">
          <ac:chgData name="Lyndsey Miller" userId="b7fd7b92-b614-4730-9a30-bd52267b07aa" providerId="ADAL" clId="{2E148C15-C715-934E-B1A1-6A7962DB52B5}" dt="2022-04-04T19:33:49.429" v="125"/>
          <ac:spMkLst>
            <pc:docMk/>
            <pc:sldMk cId="2346939319" sldId="291"/>
            <ac:spMk id="31" creationId="{2E80C965-DB6D-4F81-9E9E-B027384D0BD6}"/>
          </ac:spMkLst>
        </pc:spChg>
        <pc:spChg chg="del">
          <ac:chgData name="Lyndsey Miller" userId="b7fd7b92-b614-4730-9a30-bd52267b07aa" providerId="ADAL" clId="{2E148C15-C715-934E-B1A1-6A7962DB52B5}" dt="2022-04-04T19:33:49.429" v="125"/>
          <ac:spMkLst>
            <pc:docMk/>
            <pc:sldMk cId="2346939319" sldId="291"/>
            <ac:spMk id="32" creationId="{D291F021-C45C-4D44-A2B8-A789E386CC42}"/>
          </ac:spMkLst>
        </pc:spChg>
      </pc:sldChg>
      <pc:sldChg chg="addSp modSp add mod">
        <pc:chgData name="Lyndsey Miller" userId="b7fd7b92-b614-4730-9a30-bd52267b07aa" providerId="ADAL" clId="{2E148C15-C715-934E-B1A1-6A7962DB52B5}" dt="2022-04-13T13:55:31.819" v="1082" actId="20577"/>
        <pc:sldMkLst>
          <pc:docMk/>
          <pc:sldMk cId="1250917277" sldId="292"/>
        </pc:sldMkLst>
        <pc:spChg chg="mod">
          <ac:chgData name="Lyndsey Miller" userId="b7fd7b92-b614-4730-9a30-bd52267b07aa" providerId="ADAL" clId="{2E148C15-C715-934E-B1A1-6A7962DB52B5}" dt="2022-04-13T13:48:28.757" v="780" actId="1035"/>
          <ac:spMkLst>
            <pc:docMk/>
            <pc:sldMk cId="1250917277" sldId="292"/>
            <ac:spMk id="5" creationId="{9EF6B404-E1F4-462B-B40E-7C52458D4FA2}"/>
          </ac:spMkLst>
        </pc:spChg>
        <pc:spChg chg="mod">
          <ac:chgData name="Lyndsey Miller" userId="b7fd7b92-b614-4730-9a30-bd52267b07aa" providerId="ADAL" clId="{2E148C15-C715-934E-B1A1-6A7962DB52B5}" dt="2022-04-13T13:48:35.967" v="781" actId="1076"/>
          <ac:spMkLst>
            <pc:docMk/>
            <pc:sldMk cId="1250917277" sldId="292"/>
            <ac:spMk id="8" creationId="{74F74D52-5B11-4A68-B733-E054C9DE992C}"/>
          </ac:spMkLst>
        </pc:spChg>
        <pc:spChg chg="add mod">
          <ac:chgData name="Lyndsey Miller" userId="b7fd7b92-b614-4730-9a30-bd52267b07aa" providerId="ADAL" clId="{2E148C15-C715-934E-B1A1-6A7962DB52B5}" dt="2022-04-13T13:55:31.819" v="1082" actId="20577"/>
          <ac:spMkLst>
            <pc:docMk/>
            <pc:sldMk cId="1250917277" sldId="292"/>
            <ac:spMk id="18" creationId="{B274A898-BB1E-494F-81AF-B387EA4E78C5}"/>
          </ac:spMkLst>
        </pc:spChg>
        <pc:graphicFrameChg chg="mod">
          <ac:chgData name="Lyndsey Miller" userId="b7fd7b92-b614-4730-9a30-bd52267b07aa" providerId="ADAL" clId="{2E148C15-C715-934E-B1A1-6A7962DB52B5}" dt="2022-04-13T13:48:12.180" v="770" actId="1076"/>
          <ac:graphicFrameMkLst>
            <pc:docMk/>
            <pc:sldMk cId="1250917277" sldId="292"/>
            <ac:graphicFrameMk id="6" creationId="{DC24D9A8-C207-4C35-8316-67214DC76E6E}"/>
          </ac:graphicFrameMkLst>
        </pc:graphicFrameChg>
        <pc:graphicFrameChg chg="mod">
          <ac:chgData name="Lyndsey Miller" userId="b7fd7b92-b614-4730-9a30-bd52267b07aa" providerId="ADAL" clId="{2E148C15-C715-934E-B1A1-6A7962DB52B5}" dt="2022-04-13T13:48:04.782" v="769" actId="1076"/>
          <ac:graphicFrameMkLst>
            <pc:docMk/>
            <pc:sldMk cId="1250917277" sldId="292"/>
            <ac:graphicFrameMk id="17" creationId="{44281384-3B5A-4D7E-82FB-D95043951442}"/>
          </ac:graphicFrameMkLst>
        </pc:graphicFrameChg>
        <pc:graphicFrameChg chg="mod">
          <ac:chgData name="Lyndsey Miller" userId="b7fd7b92-b614-4730-9a30-bd52267b07aa" providerId="ADAL" clId="{2E148C15-C715-934E-B1A1-6A7962DB52B5}" dt="2022-04-13T13:48:20.935" v="771" actId="1076"/>
          <ac:graphicFrameMkLst>
            <pc:docMk/>
            <pc:sldMk cId="1250917277" sldId="292"/>
            <ac:graphicFrameMk id="23" creationId="{44281384-3B5A-4D7E-82FB-D95043951442}"/>
          </ac:graphicFrameMkLst>
        </pc:graphicFrameChg>
      </pc:sldChg>
      <pc:sldChg chg="addSp delSp modSp new mod">
        <pc:chgData name="Lyndsey Miller" userId="b7fd7b92-b614-4730-9a30-bd52267b07aa" providerId="ADAL" clId="{2E148C15-C715-934E-B1A1-6A7962DB52B5}" dt="2022-04-13T13:39:36.522" v="583" actId="20577"/>
        <pc:sldMkLst>
          <pc:docMk/>
          <pc:sldMk cId="170234266" sldId="293"/>
        </pc:sldMkLst>
        <pc:spChg chg="add del mod">
          <ac:chgData name="Lyndsey Miller" userId="b7fd7b92-b614-4730-9a30-bd52267b07aa" providerId="ADAL" clId="{2E148C15-C715-934E-B1A1-6A7962DB52B5}" dt="2022-04-13T13:39:36.522" v="583" actId="20577"/>
          <ac:spMkLst>
            <pc:docMk/>
            <pc:sldMk cId="170234266" sldId="293"/>
            <ac:spMk id="2" creationId="{DB378AF7-A4BA-FE40-9EE0-7023F034B97B}"/>
          </ac:spMkLst>
        </pc:spChg>
        <pc:spChg chg="del mod">
          <ac:chgData name="Lyndsey Miller" userId="b7fd7b92-b614-4730-9a30-bd52267b07aa" providerId="ADAL" clId="{2E148C15-C715-934E-B1A1-6A7962DB52B5}" dt="2022-04-13T13:20:15.508" v="333" actId="478"/>
          <ac:spMkLst>
            <pc:docMk/>
            <pc:sldMk cId="170234266" sldId="293"/>
            <ac:spMk id="3" creationId="{E7314563-6D99-8946-BDC4-932587F591C0}"/>
          </ac:spMkLst>
        </pc:spChg>
        <pc:spChg chg="add mod">
          <ac:chgData name="Lyndsey Miller" userId="b7fd7b92-b614-4730-9a30-bd52267b07aa" providerId="ADAL" clId="{2E148C15-C715-934E-B1A1-6A7962DB52B5}" dt="2022-04-13T13:37:35.511" v="534" actId="20577"/>
          <ac:spMkLst>
            <pc:docMk/>
            <pc:sldMk cId="170234266" sldId="293"/>
            <ac:spMk id="4" creationId="{B04FDADA-C05B-694E-AC01-15322E27FAED}"/>
          </ac:spMkLst>
        </pc:spChg>
        <pc:spChg chg="add del mod">
          <ac:chgData name="Lyndsey Miller" userId="b7fd7b92-b614-4730-9a30-bd52267b07aa" providerId="ADAL" clId="{2E148C15-C715-934E-B1A1-6A7962DB52B5}" dt="2022-04-13T13:36:45.905" v="527" actId="478"/>
          <ac:spMkLst>
            <pc:docMk/>
            <pc:sldMk cId="170234266" sldId="293"/>
            <ac:spMk id="6" creationId="{C4F4F547-3E5D-ED49-83EE-6ADB8DBC0A64}"/>
          </ac:spMkLst>
        </pc:spChg>
      </pc:sldChg>
      <pc:sldChg chg="addSp delSp modSp add mod">
        <pc:chgData name="Lyndsey Miller" userId="b7fd7b92-b614-4730-9a30-bd52267b07aa" providerId="ADAL" clId="{2E148C15-C715-934E-B1A1-6A7962DB52B5}" dt="2022-04-13T15:54:34.150" v="1321" actId="1076"/>
        <pc:sldMkLst>
          <pc:docMk/>
          <pc:sldMk cId="2495173893" sldId="294"/>
        </pc:sldMkLst>
        <pc:spChg chg="mod">
          <ac:chgData name="Lyndsey Miller" userId="b7fd7b92-b614-4730-9a30-bd52267b07aa" providerId="ADAL" clId="{2E148C15-C715-934E-B1A1-6A7962DB52B5}" dt="2022-04-13T13:53:08.549" v="1049" actId="20577"/>
          <ac:spMkLst>
            <pc:docMk/>
            <pc:sldMk cId="2495173893" sldId="294"/>
            <ac:spMk id="5" creationId="{9EF6B404-E1F4-462B-B40E-7C52458D4FA2}"/>
          </ac:spMkLst>
        </pc:spChg>
        <pc:spChg chg="del mod">
          <ac:chgData name="Lyndsey Miller" userId="b7fd7b92-b614-4730-9a30-bd52267b07aa" providerId="ADAL" clId="{2E148C15-C715-934E-B1A1-6A7962DB52B5}" dt="2022-04-13T15:32:55.728" v="1204" actId="478"/>
          <ac:spMkLst>
            <pc:docMk/>
            <pc:sldMk cId="2495173893" sldId="294"/>
            <ac:spMk id="8" creationId="{74F74D52-5B11-4A68-B733-E054C9DE992C}"/>
          </ac:spMkLst>
        </pc:spChg>
        <pc:spChg chg="del">
          <ac:chgData name="Lyndsey Miller" userId="b7fd7b92-b614-4730-9a30-bd52267b07aa" providerId="ADAL" clId="{2E148C15-C715-934E-B1A1-6A7962DB52B5}" dt="2022-04-13T15:38:10.839" v="1232" actId="478"/>
          <ac:spMkLst>
            <pc:docMk/>
            <pc:sldMk cId="2495173893" sldId="294"/>
            <ac:spMk id="13" creationId="{49E6C526-E2C4-430D-AC45-A54B25C8060A}"/>
          </ac:spMkLst>
        </pc:spChg>
        <pc:spChg chg="del">
          <ac:chgData name="Lyndsey Miller" userId="b7fd7b92-b614-4730-9a30-bd52267b07aa" providerId="ADAL" clId="{2E148C15-C715-934E-B1A1-6A7962DB52B5}" dt="2022-04-13T15:46:46.405" v="1298" actId="478"/>
          <ac:spMkLst>
            <pc:docMk/>
            <pc:sldMk cId="2495173893" sldId="294"/>
            <ac:spMk id="15" creationId="{F7FA17C2-F5B8-492C-A74A-902257D7D5D2}"/>
          </ac:spMkLst>
        </pc:spChg>
        <pc:spChg chg="del">
          <ac:chgData name="Lyndsey Miller" userId="b7fd7b92-b614-4730-9a30-bd52267b07aa" providerId="ADAL" clId="{2E148C15-C715-934E-B1A1-6A7962DB52B5}" dt="2022-04-13T15:28:28.208" v="1180" actId="478"/>
          <ac:spMkLst>
            <pc:docMk/>
            <pc:sldMk cId="2495173893" sldId="294"/>
            <ac:spMk id="16" creationId="{1396D4C3-3033-4FAC-BE7C-C1A50668096F}"/>
          </ac:spMkLst>
        </pc:spChg>
        <pc:spChg chg="add mod">
          <ac:chgData name="Lyndsey Miller" userId="b7fd7b92-b614-4730-9a30-bd52267b07aa" providerId="ADAL" clId="{2E148C15-C715-934E-B1A1-6A7962DB52B5}" dt="2022-04-13T13:54:53.467" v="1066" actId="20577"/>
          <ac:spMkLst>
            <pc:docMk/>
            <pc:sldMk cId="2495173893" sldId="294"/>
            <ac:spMk id="18" creationId="{E47E0E6B-2191-FE48-9A46-5824B73A585A}"/>
          </ac:spMkLst>
        </pc:spChg>
        <pc:graphicFrameChg chg="mod modGraphic">
          <ac:chgData name="Lyndsey Miller" userId="b7fd7b92-b614-4730-9a30-bd52267b07aa" providerId="ADAL" clId="{2E148C15-C715-934E-B1A1-6A7962DB52B5}" dt="2022-04-13T15:38:28.818" v="1233" actId="1076"/>
          <ac:graphicFrameMkLst>
            <pc:docMk/>
            <pc:sldMk cId="2495173893" sldId="294"/>
            <ac:graphicFrameMk id="3" creationId="{5A1913C9-1DE2-4E4E-94B1-18C06846304D}"/>
          </ac:graphicFrameMkLst>
        </pc:graphicFrameChg>
        <pc:graphicFrameChg chg="mod modGraphic">
          <ac:chgData name="Lyndsey Miller" userId="b7fd7b92-b614-4730-9a30-bd52267b07aa" providerId="ADAL" clId="{2E148C15-C715-934E-B1A1-6A7962DB52B5}" dt="2022-04-13T15:40:07.873" v="1251" actId="1035"/>
          <ac:graphicFrameMkLst>
            <pc:docMk/>
            <pc:sldMk cId="2495173893" sldId="294"/>
            <ac:graphicFrameMk id="6" creationId="{DC24D9A8-C207-4C35-8316-67214DC76E6E}"/>
          </ac:graphicFrameMkLst>
        </pc:graphicFrameChg>
        <pc:graphicFrameChg chg="add mod">
          <ac:chgData name="Lyndsey Miller" userId="b7fd7b92-b614-4730-9a30-bd52267b07aa" providerId="ADAL" clId="{2E148C15-C715-934E-B1A1-6A7962DB52B5}" dt="2022-04-13T15:45:58.993" v="1296"/>
          <ac:graphicFrameMkLst>
            <pc:docMk/>
            <pc:sldMk cId="2495173893" sldId="294"/>
            <ac:graphicFrameMk id="7" creationId="{94F46FDD-130E-D244-8E2C-B598FAF095C6}"/>
          </ac:graphicFrameMkLst>
        </pc:graphicFrameChg>
        <pc:graphicFrameChg chg="add mod">
          <ac:chgData name="Lyndsey Miller" userId="b7fd7b92-b614-4730-9a30-bd52267b07aa" providerId="ADAL" clId="{2E148C15-C715-934E-B1A1-6A7962DB52B5}" dt="2022-04-13T15:50:56.530" v="1310"/>
          <ac:graphicFrameMkLst>
            <pc:docMk/>
            <pc:sldMk cId="2495173893" sldId="294"/>
            <ac:graphicFrameMk id="9" creationId="{D398BEE3-67A8-934C-AFAC-71CCA1C04442}"/>
          </ac:graphicFrameMkLst>
        </pc:graphicFrameChg>
        <pc:graphicFrameChg chg="del">
          <ac:chgData name="Lyndsey Miller" userId="b7fd7b92-b614-4730-9a30-bd52267b07aa" providerId="ADAL" clId="{2E148C15-C715-934E-B1A1-6A7962DB52B5}" dt="2022-04-13T15:46:43.569" v="1297" actId="478"/>
          <ac:graphicFrameMkLst>
            <pc:docMk/>
            <pc:sldMk cId="2495173893" sldId="294"/>
            <ac:graphicFrameMk id="17" creationId="{44281384-3B5A-4D7E-82FB-D95043951442}"/>
          </ac:graphicFrameMkLst>
        </pc:graphicFrameChg>
        <pc:graphicFrameChg chg="add mod modGraphic">
          <ac:chgData name="Lyndsey Miller" userId="b7fd7b92-b614-4730-9a30-bd52267b07aa" providerId="ADAL" clId="{2E148C15-C715-934E-B1A1-6A7962DB52B5}" dt="2022-04-13T15:52:55.560" v="1319" actId="14100"/>
          <ac:graphicFrameMkLst>
            <pc:docMk/>
            <pc:sldMk cId="2495173893" sldId="294"/>
            <ac:graphicFrameMk id="19" creationId="{3B8813D3-FEC9-4042-BCF5-344814E13DF6}"/>
          </ac:graphicFrameMkLst>
        </pc:graphicFrameChg>
        <pc:graphicFrameChg chg="del">
          <ac:chgData name="Lyndsey Miller" userId="b7fd7b92-b614-4730-9a30-bd52267b07aa" providerId="ADAL" clId="{2E148C15-C715-934E-B1A1-6A7962DB52B5}" dt="2022-04-13T15:33:38.917" v="1210" actId="478"/>
          <ac:graphicFrameMkLst>
            <pc:docMk/>
            <pc:sldMk cId="2495173893" sldId="294"/>
            <ac:graphicFrameMk id="20" creationId="{44281384-3B5A-4D7E-82FB-D95043951442}"/>
          </ac:graphicFrameMkLst>
        </pc:graphicFrameChg>
        <pc:graphicFrameChg chg="add mod">
          <ac:chgData name="Lyndsey Miller" userId="b7fd7b92-b614-4730-9a30-bd52267b07aa" providerId="ADAL" clId="{2E148C15-C715-934E-B1A1-6A7962DB52B5}" dt="2022-04-13T15:54:34.150" v="1321" actId="1076"/>
          <ac:graphicFrameMkLst>
            <pc:docMk/>
            <pc:sldMk cId="2495173893" sldId="294"/>
            <ac:graphicFrameMk id="21" creationId="{6C43A8B4-341C-9640-A8BC-62E3721EB92F}"/>
          </ac:graphicFrameMkLst>
        </pc:graphicFrameChg>
        <pc:graphicFrameChg chg="del">
          <ac:chgData name="Lyndsey Miller" userId="b7fd7b92-b614-4730-9a30-bd52267b07aa" providerId="ADAL" clId="{2E148C15-C715-934E-B1A1-6A7962DB52B5}" dt="2022-04-13T15:30:20.095" v="1185" actId="478"/>
          <ac:graphicFrameMkLst>
            <pc:docMk/>
            <pc:sldMk cId="2495173893" sldId="294"/>
            <ac:graphicFrameMk id="22" creationId="{44281384-3B5A-4D7E-82FB-D95043951442}"/>
          </ac:graphicFrameMkLst>
        </pc:graphicFrameChg>
        <pc:graphicFrameChg chg="del">
          <ac:chgData name="Lyndsey Miller" userId="b7fd7b92-b614-4730-9a30-bd52267b07aa" providerId="ADAL" clId="{2E148C15-C715-934E-B1A1-6A7962DB52B5}" dt="2022-04-13T15:40:19.162" v="1252" actId="478"/>
          <ac:graphicFrameMkLst>
            <pc:docMk/>
            <pc:sldMk cId="2495173893" sldId="294"/>
            <ac:graphicFrameMk id="23" creationId="{44281384-3B5A-4D7E-82FB-D95043951442}"/>
          </ac:graphicFrameMkLst>
        </pc:graphicFrameChg>
        <pc:picChg chg="del">
          <ac:chgData name="Lyndsey Miller" userId="b7fd7b92-b614-4730-9a30-bd52267b07aa" providerId="ADAL" clId="{2E148C15-C715-934E-B1A1-6A7962DB52B5}" dt="2022-04-13T13:53:54.305" v="1051" actId="478"/>
          <ac:picMkLst>
            <pc:docMk/>
            <pc:sldMk cId="2495173893" sldId="294"/>
            <ac:picMk id="4" creationId="{A2BCFB10-D501-4CDB-ABE8-D8BC3CE61F82}"/>
          </ac:picMkLst>
        </pc:picChg>
      </pc:sldChg>
      <pc:sldChg chg="new del">
        <pc:chgData name="Lyndsey Miller" userId="b7fd7b92-b614-4730-9a30-bd52267b07aa" providerId="ADAL" clId="{2E148C15-C715-934E-B1A1-6A7962DB52B5}" dt="2022-04-13T13:40:48.527" v="585" actId="2696"/>
        <pc:sldMkLst>
          <pc:docMk/>
          <pc:sldMk cId="3868632718" sldId="294"/>
        </pc:sldMkLst>
      </pc:sldChg>
      <pc:sldChg chg="delSp add setBg delDesignElem">
        <pc:chgData name="Lyndsey Miller" userId="b7fd7b92-b614-4730-9a30-bd52267b07aa" providerId="ADAL" clId="{2E148C15-C715-934E-B1A1-6A7962DB52B5}" dt="2022-04-29T04:18:07.947" v="1325"/>
        <pc:sldMkLst>
          <pc:docMk/>
          <pc:sldMk cId="3720880436" sldId="295"/>
        </pc:sldMkLst>
        <pc:spChg chg="del">
          <ac:chgData name="Lyndsey Miller" userId="b7fd7b92-b614-4730-9a30-bd52267b07aa" providerId="ADAL" clId="{2E148C15-C715-934E-B1A1-6A7962DB52B5}" dt="2022-04-29T04:18:07.947" v="1325"/>
          <ac:spMkLst>
            <pc:docMk/>
            <pc:sldMk cId="3720880436" sldId="295"/>
            <ac:spMk id="8" creationId="{2B566528-1B12-4246-9431-5C2D7D081168}"/>
          </ac:spMkLst>
        </pc:spChg>
        <pc:spChg chg="del">
          <ac:chgData name="Lyndsey Miller" userId="b7fd7b92-b614-4730-9a30-bd52267b07aa" providerId="ADAL" clId="{2E148C15-C715-934E-B1A1-6A7962DB52B5}" dt="2022-04-29T04:18:07.947" v="1325"/>
          <ac:spMkLst>
            <pc:docMk/>
            <pc:sldMk cId="3720880436" sldId="295"/>
            <ac:spMk id="10" creationId="{2E80C965-DB6D-4F81-9E9E-B027384D0BD6}"/>
          </ac:spMkLst>
        </pc:spChg>
        <pc:spChg chg="del">
          <ac:chgData name="Lyndsey Miller" userId="b7fd7b92-b614-4730-9a30-bd52267b07aa" providerId="ADAL" clId="{2E148C15-C715-934E-B1A1-6A7962DB52B5}" dt="2022-04-29T04:18:07.947" v="1325"/>
          <ac:spMkLst>
            <pc:docMk/>
            <pc:sldMk cId="3720880436" sldId="295"/>
            <ac:spMk id="12" creationId="{A580F890-B085-4E95-96AA-55AEBEC5CE6E}"/>
          </ac:spMkLst>
        </pc:spChg>
        <pc:spChg chg="del">
          <ac:chgData name="Lyndsey Miller" userId="b7fd7b92-b614-4730-9a30-bd52267b07aa" providerId="ADAL" clId="{2E148C15-C715-934E-B1A1-6A7962DB52B5}" dt="2022-04-29T04:18:07.947" v="1325"/>
          <ac:spMkLst>
            <pc:docMk/>
            <pc:sldMk cId="3720880436" sldId="295"/>
            <ac:spMk id="14" creationId="{D3F51FEB-38FB-4F6C-9F7B-2F2AFAB65463}"/>
          </ac:spMkLst>
        </pc:spChg>
        <pc:spChg chg="del">
          <ac:chgData name="Lyndsey Miller" userId="b7fd7b92-b614-4730-9a30-bd52267b07aa" providerId="ADAL" clId="{2E148C15-C715-934E-B1A1-6A7962DB52B5}" dt="2022-04-29T04:18:07.947" v="1325"/>
          <ac:spMkLst>
            <pc:docMk/>
            <pc:sldMk cId="3720880436" sldId="295"/>
            <ac:spMk id="16" creationId="{1E547BA6-BAE0-43BB-A7CA-60F69CE252F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[02-21 26 participants SCI REVIEW.csv]Sheet1!PivotTable2</c:name>
    <c:fmtId val="9"/>
  </c:pivotSource>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“I</a:t>
            </a:r>
            <a:r>
              <a:rPr lang="en-US" sz="1600" b="1" baseline="0" dirty="0">
                <a:solidFill>
                  <a:schemeClr val="tx1"/>
                </a:solidFill>
              </a:rPr>
              <a:t> could easily see and hear the Tele-STELLA Guides and other participants.” (n=23)</a:t>
            </a:r>
            <a:endParaRPr lang="en-US" sz="1600" b="1" dirty="0">
              <a:solidFill>
                <a:schemeClr val="tx1"/>
              </a:solidFill>
            </a:endParaRPr>
          </a:p>
        </c:rich>
      </c:tx>
      <c:layout>
        <c:manualLayout>
          <c:xMode val="edge"/>
          <c:yMode val="edge"/>
          <c:x val="0.17178025141127171"/>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strRef>
              <c:f>Sheet1!$B$3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39-44CF-8362-A622C829F6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39-44CF-8362-A622C829F6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39-44CF-8362-A622C829F6C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239-44CF-8362-A622C829F6C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239-44CF-8362-A622C829F6C0}"/>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Sheet1!$A$4:$A$9</c:f>
              <c:strCache>
                <c:ptCount val="5"/>
                <c:pt idx="0">
                  <c:v>1</c:v>
                </c:pt>
                <c:pt idx="1">
                  <c:v>2</c:v>
                </c:pt>
                <c:pt idx="2">
                  <c:v>3</c:v>
                </c:pt>
                <c:pt idx="3">
                  <c:v>4</c:v>
                </c:pt>
                <c:pt idx="4">
                  <c:v>5</c:v>
                </c:pt>
              </c:strCache>
            </c:strRef>
          </c:cat>
          <c:val>
            <c:numRef>
              <c:f>Sheet1!$B$4:$B$9</c:f>
              <c:numCache>
                <c:formatCode>General</c:formatCode>
                <c:ptCount val="5"/>
                <c:pt idx="0">
                  <c:v>1</c:v>
                </c:pt>
                <c:pt idx="1">
                  <c:v>1</c:v>
                </c:pt>
                <c:pt idx="2">
                  <c:v>3</c:v>
                </c:pt>
                <c:pt idx="3">
                  <c:v>7</c:v>
                </c:pt>
                <c:pt idx="4">
                  <c:v>11</c:v>
                </c:pt>
              </c:numCache>
            </c:numRef>
          </c:val>
          <c:extLst>
            <c:ext xmlns:c16="http://schemas.microsoft.com/office/drawing/2014/chart" uri="{C3380CC4-5D6E-409C-BE32-E72D297353CC}">
              <c16:uniqueId val="{0000000A-0239-44CF-8362-A622C829F6C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[02-21 26 participants SCI REVIEW.csv]Sheet1!PivotTable2</c:name>
    <c:fmtId val="14"/>
  </c:pivotSource>
  <c:chart>
    <c:autoTitleDeleted val="1"/>
    <c:pivotFmts>
      <c:pivotFmt>
        <c:idx val="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s>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[02-21 26 participants SCI REVIEW.csv]Sheet1!PivotTable2</c:name>
    <c:fmtId val="18"/>
  </c:pivotSource>
  <c:chart>
    <c:autoTitleDeleted val="1"/>
    <c:pivotFmts>
      <c:pivotFmt>
        <c:idx val="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strRef>
              <c:f>Sheet1!$B$3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33-4377-9F8B-0650E27A37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F33-4377-9F8B-0650E27A37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F33-4377-9F8B-0650E27A37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F33-4377-9F8B-0650E27A37F9}"/>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Sheet1!$A$4:$A$8</c:f>
              <c:strCache>
                <c:ptCount val="4"/>
                <c:pt idx="0">
                  <c:v>3</c:v>
                </c:pt>
                <c:pt idx="1">
                  <c:v>4</c:v>
                </c:pt>
                <c:pt idx="2">
                  <c:v>5</c:v>
                </c:pt>
                <c:pt idx="3">
                  <c:v>(blank)</c:v>
                </c:pt>
              </c:strCache>
            </c:strRef>
          </c:cat>
          <c:val>
            <c:numRef>
              <c:f>Sheet1!$B$4:$B$8</c:f>
              <c:numCache>
                <c:formatCode>General</c:formatCode>
                <c:ptCount val="4"/>
                <c:pt idx="0">
                  <c:v>2</c:v>
                </c:pt>
                <c:pt idx="1">
                  <c:v>7</c:v>
                </c:pt>
                <c:pt idx="2">
                  <c:v>15</c:v>
                </c:pt>
              </c:numCache>
            </c:numRef>
          </c:val>
          <c:extLst>
            <c:ext xmlns:c16="http://schemas.microsoft.com/office/drawing/2014/chart" uri="{C3380CC4-5D6E-409C-BE32-E72D297353CC}">
              <c16:uniqueId val="{00000008-6F33-4377-9F8B-0650E27A37F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[02-21 26 participants SCI REVIEW.csv]Sheet1!PivotTable2</c:name>
    <c:fmtId val="21"/>
  </c:pivotSource>
  <c:chart>
    <c:autoTitleDeleted val="1"/>
    <c:pivotFmts>
      <c:pivotFmt>
        <c:idx val="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s>
    <c:plotArea>
      <c:layout/>
      <c:pieChart>
        <c:varyColors val="1"/>
        <c:ser>
          <c:idx val="0"/>
          <c:order val="0"/>
          <c:tx>
            <c:strRef>
              <c:f>Sheet1!$B$3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C5-476C-9516-C54B522651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C5-476C-9516-C54B522651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C5-476C-9516-C54B522651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C5-476C-9516-C54B522651A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C5-476C-9516-C54B522651AD}"/>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Sheet1!$A$4:$A$9</c:f>
              <c:strCache>
                <c:ptCount val="5"/>
                <c:pt idx="0">
                  <c:v>1</c:v>
                </c:pt>
                <c:pt idx="1">
                  <c:v>2</c:v>
                </c:pt>
                <c:pt idx="2">
                  <c:v>3</c:v>
                </c:pt>
                <c:pt idx="3">
                  <c:v>4</c:v>
                </c:pt>
                <c:pt idx="4">
                  <c:v>5</c:v>
                </c:pt>
              </c:strCache>
            </c:strRef>
          </c:cat>
          <c:val>
            <c:numRef>
              <c:f>Sheet1!$B$4:$B$9</c:f>
              <c:numCache>
                <c:formatCode>General</c:formatCode>
                <c:ptCount val="5"/>
                <c:pt idx="0">
                  <c:v>1</c:v>
                </c:pt>
                <c:pt idx="1">
                  <c:v>1</c:v>
                </c:pt>
                <c:pt idx="2">
                  <c:v>5</c:v>
                </c:pt>
                <c:pt idx="3">
                  <c:v>6</c:v>
                </c:pt>
                <c:pt idx="4">
                  <c:v>11</c:v>
                </c:pt>
              </c:numCache>
            </c:numRef>
          </c:val>
          <c:extLst>
            <c:ext xmlns:c16="http://schemas.microsoft.com/office/drawing/2014/chart" uri="{C3380CC4-5D6E-409C-BE32-E72D297353CC}">
              <c16:uniqueId val="{0000000A-7BC5-476C-9516-C54B522651A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2304257355705"/>
          <c:y val="4.4660796931480361E-2"/>
          <c:w val="0.55690225251699166"/>
          <c:h val="0.88666643435805936"/>
        </c:manualLayout>
      </c:layout>
      <c:pieChart>
        <c:varyColors val="1"/>
        <c:ser>
          <c:idx val="0"/>
          <c:order val="0"/>
          <c:tx>
            <c:strRef>
              <c:f>Sheet1!$B$1</c:f>
              <c:strCache>
                <c:ptCount val="1"/>
                <c:pt idx="0">
                  <c:v>Participants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B14-D54C-942F-A99AEE6CF03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7EC5-B944-A49A-61F300DDC68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2B14-D54C-942F-A99AEE6CF038}"/>
              </c:ext>
            </c:extLst>
          </c:dPt>
          <c:dLbls>
            <c:dLbl>
              <c:idx val="0"/>
              <c:layout>
                <c:manualLayout>
                  <c:x val="-9.9512428279552485E-3"/>
                  <c:y val="1.56903394147812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14-D54C-942F-A99AEE6CF038}"/>
                </c:ext>
              </c:extLst>
            </c:dLbl>
            <c:dLbl>
              <c:idx val="2"/>
              <c:layout>
                <c:manualLayout>
                  <c:x val="-0.10635515845100819"/>
                  <c:y val="2.238060190869516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14-D54C-942F-A99AEE6CF0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Very Comfortable</c:v>
                </c:pt>
                <c:pt idx="1">
                  <c:v>Comfortable</c:v>
                </c:pt>
                <c:pt idx="2">
                  <c:v>Not Sure</c:v>
                </c:pt>
              </c:strCache>
            </c:strRef>
          </c:cat>
          <c:val>
            <c:numRef>
              <c:f>Sheet1!$B$2:$B$4</c:f>
              <c:numCache>
                <c:formatCode>General</c:formatCode>
                <c:ptCount val="3"/>
                <c:pt idx="0">
                  <c:v>14</c:v>
                </c:pt>
                <c:pt idx="1">
                  <c:v>7</c:v>
                </c:pt>
                <c:pt idx="2">
                  <c:v>1</c:v>
                </c:pt>
              </c:numCache>
            </c:numRef>
          </c:val>
          <c:extLst>
            <c:ext xmlns:c16="http://schemas.microsoft.com/office/drawing/2014/chart" uri="{C3380CC4-5D6E-409C-BE32-E72D297353CC}">
              <c16:uniqueId val="{00000000-2B14-D54C-942F-A99AEE6CF03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2362885116452831"/>
          <c:y val="0.91236495191055533"/>
          <c:w val="0.85839344574234433"/>
          <c:h val="8.763504808944450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2A-234C-8DD5-FF0B645C03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2A-234C-8DD5-FF0B645C03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2A-234C-8DD5-FF0B645C03C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Very Easy</c:v>
                </c:pt>
                <c:pt idx="1">
                  <c:v>Easy</c:v>
                </c:pt>
                <c:pt idx="2">
                  <c:v>Difficult</c:v>
                </c:pt>
              </c:strCache>
            </c:strRef>
          </c:cat>
          <c:val>
            <c:numRef>
              <c:f>Sheet1!$B$2:$B$4</c:f>
              <c:numCache>
                <c:formatCode>General</c:formatCode>
                <c:ptCount val="3"/>
                <c:pt idx="0">
                  <c:v>9</c:v>
                </c:pt>
                <c:pt idx="1">
                  <c:v>12</c:v>
                </c:pt>
                <c:pt idx="2">
                  <c:v>1</c:v>
                </c:pt>
              </c:numCache>
            </c:numRef>
          </c:val>
          <c:extLst>
            <c:ext xmlns:c16="http://schemas.microsoft.com/office/drawing/2014/chart" uri="{C3380CC4-5D6E-409C-BE32-E72D297353CC}">
              <c16:uniqueId val="{00000000-B110-174E-8EE1-D741D7DB11E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9602042984874652"/>
          <c:y val="0.78384728815389937"/>
          <c:w val="0.52364030884031476"/>
          <c:h val="0.1181766684030749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40-6C42-B458-B9F2D125BE4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40-6C42-B458-B9F2D125BE4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40-6C42-B458-B9F2D125BE4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Very Easy</c:v>
                </c:pt>
                <c:pt idx="1">
                  <c:v>Easy</c:v>
                </c:pt>
                <c:pt idx="2">
                  <c:v>Difficult</c:v>
                </c:pt>
              </c:strCache>
            </c:strRef>
          </c:cat>
          <c:val>
            <c:numRef>
              <c:f>Sheet1!$B$2:$B$4</c:f>
              <c:numCache>
                <c:formatCode>General</c:formatCode>
                <c:ptCount val="3"/>
                <c:pt idx="0">
                  <c:v>9</c:v>
                </c:pt>
                <c:pt idx="1">
                  <c:v>12</c:v>
                </c:pt>
                <c:pt idx="2">
                  <c:v>1</c:v>
                </c:pt>
              </c:numCache>
            </c:numRef>
          </c:val>
          <c:extLst>
            <c:ext xmlns:c16="http://schemas.microsoft.com/office/drawing/2014/chart" uri="{C3380CC4-5D6E-409C-BE32-E72D297353CC}">
              <c16:uniqueId val="{00000006-E840-6C42-B458-B9F2D125BE4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9602042984874652"/>
          <c:y val="0.78384728815389937"/>
          <c:w val="0.52364030884031476"/>
          <c:h val="0.1181766684030749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63D72-4E56-4381-908B-F31710FE7443}" type="doc">
      <dgm:prSet loTypeId="urn:microsoft.com/office/officeart/2005/8/layout/process1" loCatId="process" qsTypeId="urn:microsoft.com/office/officeart/2005/8/quickstyle/simple1" qsCatId="simple" csTypeId="urn:microsoft.com/office/officeart/2005/8/colors/accent1_2" csCatId="accent1" phldr="1"/>
      <dgm:spPr/>
    </dgm:pt>
    <dgm:pt modelId="{F5D18ACC-C215-4CB2-BEB1-3B067C41C793}">
      <dgm:prSet phldrT="[Text]"/>
      <dgm:spPr>
        <a:solidFill>
          <a:srgbClr val="B55386"/>
        </a:solidFill>
      </dgm:spPr>
      <dgm:t>
        <a:bodyPr/>
        <a:lstStyle/>
        <a:p>
          <a:r>
            <a:rPr lang="en-US" b="1" dirty="0">
              <a:latin typeface="+mj-lt"/>
            </a:rPr>
            <a:t>User-Centered Design Approach</a:t>
          </a:r>
        </a:p>
      </dgm:t>
    </dgm:pt>
    <dgm:pt modelId="{12737E9B-31C3-41DA-BF82-BAE3F4A898BF}" type="parTrans" cxnId="{0F201B1F-EABB-4A6E-B4E6-104CC00E781C}">
      <dgm:prSet/>
      <dgm:spPr/>
      <dgm:t>
        <a:bodyPr/>
        <a:lstStyle/>
        <a:p>
          <a:endParaRPr lang="en-US"/>
        </a:p>
      </dgm:t>
    </dgm:pt>
    <dgm:pt modelId="{E5C6C975-58AB-4FBB-92B4-CDD67BF7175F}" type="sibTrans" cxnId="{0F201B1F-EABB-4A6E-B4E6-104CC00E781C}">
      <dgm:prSet/>
      <dgm:spPr>
        <a:solidFill>
          <a:schemeClr val="bg1">
            <a:lumMod val="50000"/>
          </a:schemeClr>
        </a:solidFill>
      </dgm:spPr>
      <dgm:t>
        <a:bodyPr/>
        <a:lstStyle/>
        <a:p>
          <a:endParaRPr lang="en-US"/>
        </a:p>
      </dgm:t>
    </dgm:pt>
    <dgm:pt modelId="{267A2A2C-9CA5-4B46-ABA0-0D660A26E66A}">
      <dgm:prSet phldrT="[Text]"/>
      <dgm:spPr>
        <a:solidFill>
          <a:srgbClr val="B55386"/>
        </a:solidFill>
      </dgm:spPr>
      <dgm:t>
        <a:bodyPr/>
        <a:lstStyle/>
        <a:p>
          <a:r>
            <a:rPr lang="en-US" b="1" dirty="0">
              <a:latin typeface="+mj-lt"/>
            </a:rPr>
            <a:t>Decrease Potential Issues</a:t>
          </a:r>
        </a:p>
      </dgm:t>
    </dgm:pt>
    <dgm:pt modelId="{527882D3-1A4F-4A3F-A681-5FB8381A2B12}" type="parTrans" cxnId="{DB5078ED-4820-48B6-B443-C5AABB7458FA}">
      <dgm:prSet/>
      <dgm:spPr/>
      <dgm:t>
        <a:bodyPr/>
        <a:lstStyle/>
        <a:p>
          <a:endParaRPr lang="en-US"/>
        </a:p>
      </dgm:t>
    </dgm:pt>
    <dgm:pt modelId="{08D82A64-80D9-4CF6-89BF-F2BC37FF26D6}" type="sibTrans" cxnId="{DB5078ED-4820-48B6-B443-C5AABB7458FA}">
      <dgm:prSet/>
      <dgm:spPr>
        <a:solidFill>
          <a:schemeClr val="bg1">
            <a:lumMod val="50000"/>
          </a:schemeClr>
        </a:solidFill>
      </dgm:spPr>
      <dgm:t>
        <a:bodyPr/>
        <a:lstStyle/>
        <a:p>
          <a:endParaRPr lang="en-US"/>
        </a:p>
      </dgm:t>
    </dgm:pt>
    <dgm:pt modelId="{D3586A1F-9C26-4344-B361-E027E7891E61}">
      <dgm:prSet phldrT="[Text]"/>
      <dgm:spPr>
        <a:solidFill>
          <a:srgbClr val="B55386"/>
        </a:solidFill>
      </dgm:spPr>
      <dgm:t>
        <a:bodyPr/>
        <a:lstStyle/>
        <a:p>
          <a:r>
            <a:rPr lang="en-US" b="1" dirty="0">
              <a:latin typeface="+mj-lt"/>
            </a:rPr>
            <a:t>Optimize User’s Experience</a:t>
          </a:r>
        </a:p>
      </dgm:t>
    </dgm:pt>
    <dgm:pt modelId="{3360EF79-4895-4833-8019-64B6B1B984D9}" type="parTrans" cxnId="{B963F5B6-11F2-45C3-B02A-FBA33BEB731F}">
      <dgm:prSet/>
      <dgm:spPr/>
      <dgm:t>
        <a:bodyPr/>
        <a:lstStyle/>
        <a:p>
          <a:endParaRPr lang="en-US"/>
        </a:p>
      </dgm:t>
    </dgm:pt>
    <dgm:pt modelId="{23EC91C1-C608-4ABB-8A1B-4DC6F2636C55}" type="sibTrans" cxnId="{B963F5B6-11F2-45C3-B02A-FBA33BEB731F}">
      <dgm:prSet/>
      <dgm:spPr/>
      <dgm:t>
        <a:bodyPr/>
        <a:lstStyle/>
        <a:p>
          <a:endParaRPr lang="en-US"/>
        </a:p>
      </dgm:t>
    </dgm:pt>
    <dgm:pt modelId="{CD42CA1C-D268-BC41-B621-E898AD2C1420}">
      <dgm:prSet phldrT="[Text]"/>
      <dgm:spPr>
        <a:solidFill>
          <a:srgbClr val="B55386"/>
        </a:solidFill>
      </dgm:spPr>
      <dgm:t>
        <a:bodyPr/>
        <a:lstStyle/>
        <a:p>
          <a:r>
            <a:rPr lang="en-US" b="1" dirty="0">
              <a:latin typeface="+mj-lt"/>
            </a:rPr>
            <a:t>Improve Trial Outcomes</a:t>
          </a:r>
        </a:p>
      </dgm:t>
    </dgm:pt>
    <dgm:pt modelId="{63CCBFC6-EB52-7249-9ECC-0238AB575A2D}" type="parTrans" cxnId="{2D338F37-E29B-BE42-AAB2-EEEA3EDFE60C}">
      <dgm:prSet/>
      <dgm:spPr/>
      <dgm:t>
        <a:bodyPr/>
        <a:lstStyle/>
        <a:p>
          <a:endParaRPr lang="en-US"/>
        </a:p>
      </dgm:t>
    </dgm:pt>
    <dgm:pt modelId="{C7C1A642-B904-7E43-B377-ED01B8045E40}" type="sibTrans" cxnId="{2D338F37-E29B-BE42-AAB2-EEEA3EDFE60C}">
      <dgm:prSet/>
      <dgm:spPr/>
      <dgm:t>
        <a:bodyPr/>
        <a:lstStyle/>
        <a:p>
          <a:endParaRPr lang="en-US"/>
        </a:p>
      </dgm:t>
    </dgm:pt>
    <dgm:pt modelId="{84E5F7D0-B0FE-4345-90B0-BD97500C1857}" type="pres">
      <dgm:prSet presAssocID="{9F163D72-4E56-4381-908B-F31710FE7443}" presName="Name0" presStyleCnt="0">
        <dgm:presLayoutVars>
          <dgm:dir/>
          <dgm:resizeHandles val="exact"/>
        </dgm:presLayoutVars>
      </dgm:prSet>
      <dgm:spPr/>
    </dgm:pt>
    <dgm:pt modelId="{49302255-0BD5-4400-B90E-BDEF7D0F3486}" type="pres">
      <dgm:prSet presAssocID="{F5D18ACC-C215-4CB2-BEB1-3B067C41C793}" presName="node" presStyleLbl="node1" presStyleIdx="0" presStyleCnt="4" custScaleX="118337">
        <dgm:presLayoutVars>
          <dgm:bulletEnabled val="1"/>
        </dgm:presLayoutVars>
      </dgm:prSet>
      <dgm:spPr/>
      <dgm:t>
        <a:bodyPr/>
        <a:lstStyle/>
        <a:p>
          <a:endParaRPr lang="en-US"/>
        </a:p>
      </dgm:t>
    </dgm:pt>
    <dgm:pt modelId="{A404F975-56AC-4595-8FBC-B921CB0033BF}" type="pres">
      <dgm:prSet presAssocID="{E5C6C975-58AB-4FBB-92B4-CDD67BF7175F}" presName="sibTrans" presStyleLbl="sibTrans2D1" presStyleIdx="0" presStyleCnt="3"/>
      <dgm:spPr/>
      <dgm:t>
        <a:bodyPr/>
        <a:lstStyle/>
        <a:p>
          <a:endParaRPr lang="en-US"/>
        </a:p>
      </dgm:t>
    </dgm:pt>
    <dgm:pt modelId="{8865E41A-860A-4B16-82B8-FAFD441AB985}" type="pres">
      <dgm:prSet presAssocID="{E5C6C975-58AB-4FBB-92B4-CDD67BF7175F}" presName="connectorText" presStyleLbl="sibTrans2D1" presStyleIdx="0" presStyleCnt="3"/>
      <dgm:spPr/>
      <dgm:t>
        <a:bodyPr/>
        <a:lstStyle/>
        <a:p>
          <a:endParaRPr lang="en-US"/>
        </a:p>
      </dgm:t>
    </dgm:pt>
    <dgm:pt modelId="{EDF105D7-7213-470A-B4A7-DC36B4AD6DC6}" type="pres">
      <dgm:prSet presAssocID="{267A2A2C-9CA5-4B46-ABA0-0D660A26E66A}" presName="node" presStyleLbl="node1" presStyleIdx="1" presStyleCnt="4" custScaleX="112823">
        <dgm:presLayoutVars>
          <dgm:bulletEnabled val="1"/>
        </dgm:presLayoutVars>
      </dgm:prSet>
      <dgm:spPr/>
      <dgm:t>
        <a:bodyPr/>
        <a:lstStyle/>
        <a:p>
          <a:endParaRPr lang="en-US"/>
        </a:p>
      </dgm:t>
    </dgm:pt>
    <dgm:pt modelId="{0E16B0C8-5BDE-48FC-BC1F-242653D6211C}" type="pres">
      <dgm:prSet presAssocID="{08D82A64-80D9-4CF6-89BF-F2BC37FF26D6}" presName="sibTrans" presStyleLbl="sibTrans2D1" presStyleIdx="1" presStyleCnt="3"/>
      <dgm:spPr/>
      <dgm:t>
        <a:bodyPr/>
        <a:lstStyle/>
        <a:p>
          <a:endParaRPr lang="en-US"/>
        </a:p>
      </dgm:t>
    </dgm:pt>
    <dgm:pt modelId="{3481FF9D-982B-4530-9CBE-207C77894435}" type="pres">
      <dgm:prSet presAssocID="{08D82A64-80D9-4CF6-89BF-F2BC37FF26D6}" presName="connectorText" presStyleLbl="sibTrans2D1" presStyleIdx="1" presStyleCnt="3"/>
      <dgm:spPr/>
      <dgm:t>
        <a:bodyPr/>
        <a:lstStyle/>
        <a:p>
          <a:endParaRPr lang="en-US"/>
        </a:p>
      </dgm:t>
    </dgm:pt>
    <dgm:pt modelId="{A9C53480-ED73-43E2-9204-A606ED178C83}" type="pres">
      <dgm:prSet presAssocID="{D3586A1F-9C26-4344-B361-E027E7891E61}" presName="node" presStyleLbl="node1" presStyleIdx="2" presStyleCnt="4" custScaleX="114460">
        <dgm:presLayoutVars>
          <dgm:bulletEnabled val="1"/>
        </dgm:presLayoutVars>
      </dgm:prSet>
      <dgm:spPr/>
      <dgm:t>
        <a:bodyPr/>
        <a:lstStyle/>
        <a:p>
          <a:endParaRPr lang="en-US"/>
        </a:p>
      </dgm:t>
    </dgm:pt>
    <dgm:pt modelId="{2E52D10E-0C65-AD4D-9482-A7FA3808737E}" type="pres">
      <dgm:prSet presAssocID="{23EC91C1-C608-4ABB-8A1B-4DC6F2636C55}" presName="sibTrans" presStyleLbl="sibTrans2D1" presStyleIdx="2" presStyleCnt="3"/>
      <dgm:spPr/>
      <dgm:t>
        <a:bodyPr/>
        <a:lstStyle/>
        <a:p>
          <a:endParaRPr lang="en-US"/>
        </a:p>
      </dgm:t>
    </dgm:pt>
    <dgm:pt modelId="{37CD243C-F0EA-7848-9F41-9ADEDC4B81FE}" type="pres">
      <dgm:prSet presAssocID="{23EC91C1-C608-4ABB-8A1B-4DC6F2636C55}" presName="connectorText" presStyleLbl="sibTrans2D1" presStyleIdx="2" presStyleCnt="3"/>
      <dgm:spPr/>
      <dgm:t>
        <a:bodyPr/>
        <a:lstStyle/>
        <a:p>
          <a:endParaRPr lang="en-US"/>
        </a:p>
      </dgm:t>
    </dgm:pt>
    <dgm:pt modelId="{4B219D45-8CA1-E749-8643-482B3D1D9680}" type="pres">
      <dgm:prSet presAssocID="{CD42CA1C-D268-BC41-B621-E898AD2C1420}" presName="node" presStyleLbl="node1" presStyleIdx="3" presStyleCnt="4">
        <dgm:presLayoutVars>
          <dgm:bulletEnabled val="1"/>
        </dgm:presLayoutVars>
      </dgm:prSet>
      <dgm:spPr/>
      <dgm:t>
        <a:bodyPr/>
        <a:lstStyle/>
        <a:p>
          <a:endParaRPr lang="en-US"/>
        </a:p>
      </dgm:t>
    </dgm:pt>
  </dgm:ptLst>
  <dgm:cxnLst>
    <dgm:cxn modelId="{2D338F37-E29B-BE42-AAB2-EEEA3EDFE60C}" srcId="{9F163D72-4E56-4381-908B-F31710FE7443}" destId="{CD42CA1C-D268-BC41-B621-E898AD2C1420}" srcOrd="3" destOrd="0" parTransId="{63CCBFC6-EB52-7249-9ECC-0238AB575A2D}" sibTransId="{C7C1A642-B904-7E43-B377-ED01B8045E40}"/>
    <dgm:cxn modelId="{F379297C-14D0-4C82-86B4-79BFA21D2248}" type="presOf" srcId="{F5D18ACC-C215-4CB2-BEB1-3B067C41C793}" destId="{49302255-0BD5-4400-B90E-BDEF7D0F3486}" srcOrd="0" destOrd="0" presId="urn:microsoft.com/office/officeart/2005/8/layout/process1"/>
    <dgm:cxn modelId="{14588F65-C3DF-4D90-A2F2-B092B330263A}" type="presOf" srcId="{E5C6C975-58AB-4FBB-92B4-CDD67BF7175F}" destId="{A404F975-56AC-4595-8FBC-B921CB0033BF}" srcOrd="0" destOrd="0" presId="urn:microsoft.com/office/officeart/2005/8/layout/process1"/>
    <dgm:cxn modelId="{57FE9D84-3BB2-924D-984F-20F567D0E532}" type="presOf" srcId="{CD42CA1C-D268-BC41-B621-E898AD2C1420}" destId="{4B219D45-8CA1-E749-8643-482B3D1D9680}" srcOrd="0" destOrd="0" presId="urn:microsoft.com/office/officeart/2005/8/layout/process1"/>
    <dgm:cxn modelId="{BFCA3397-035F-4762-9250-A046E48235F2}" type="presOf" srcId="{9F163D72-4E56-4381-908B-F31710FE7443}" destId="{84E5F7D0-B0FE-4345-90B0-BD97500C1857}" srcOrd="0" destOrd="0" presId="urn:microsoft.com/office/officeart/2005/8/layout/process1"/>
    <dgm:cxn modelId="{A2527565-F7BF-4F1F-B0F9-CC32E2E14A62}" type="presOf" srcId="{E5C6C975-58AB-4FBB-92B4-CDD67BF7175F}" destId="{8865E41A-860A-4B16-82B8-FAFD441AB985}" srcOrd="1" destOrd="0" presId="urn:microsoft.com/office/officeart/2005/8/layout/process1"/>
    <dgm:cxn modelId="{9ED64DC2-16AB-41E2-9220-FE70E794FB68}" type="presOf" srcId="{08D82A64-80D9-4CF6-89BF-F2BC37FF26D6}" destId="{0E16B0C8-5BDE-48FC-BC1F-242653D6211C}" srcOrd="0" destOrd="0" presId="urn:microsoft.com/office/officeart/2005/8/layout/process1"/>
    <dgm:cxn modelId="{DB5078ED-4820-48B6-B443-C5AABB7458FA}" srcId="{9F163D72-4E56-4381-908B-F31710FE7443}" destId="{267A2A2C-9CA5-4B46-ABA0-0D660A26E66A}" srcOrd="1" destOrd="0" parTransId="{527882D3-1A4F-4A3F-A681-5FB8381A2B12}" sibTransId="{08D82A64-80D9-4CF6-89BF-F2BC37FF26D6}"/>
    <dgm:cxn modelId="{B963F5B6-11F2-45C3-B02A-FBA33BEB731F}" srcId="{9F163D72-4E56-4381-908B-F31710FE7443}" destId="{D3586A1F-9C26-4344-B361-E027E7891E61}" srcOrd="2" destOrd="0" parTransId="{3360EF79-4895-4833-8019-64B6B1B984D9}" sibTransId="{23EC91C1-C608-4ABB-8A1B-4DC6F2636C55}"/>
    <dgm:cxn modelId="{0F201B1F-EABB-4A6E-B4E6-104CC00E781C}" srcId="{9F163D72-4E56-4381-908B-F31710FE7443}" destId="{F5D18ACC-C215-4CB2-BEB1-3B067C41C793}" srcOrd="0" destOrd="0" parTransId="{12737E9B-31C3-41DA-BF82-BAE3F4A898BF}" sibTransId="{E5C6C975-58AB-4FBB-92B4-CDD67BF7175F}"/>
    <dgm:cxn modelId="{D393759F-E67D-4013-989E-417143141F9E}" type="presOf" srcId="{267A2A2C-9CA5-4B46-ABA0-0D660A26E66A}" destId="{EDF105D7-7213-470A-B4A7-DC36B4AD6DC6}" srcOrd="0" destOrd="0" presId="urn:microsoft.com/office/officeart/2005/8/layout/process1"/>
    <dgm:cxn modelId="{B31A43CC-106A-3446-8422-52EDFA58A258}" type="presOf" srcId="{23EC91C1-C608-4ABB-8A1B-4DC6F2636C55}" destId="{2E52D10E-0C65-AD4D-9482-A7FA3808737E}" srcOrd="0" destOrd="0" presId="urn:microsoft.com/office/officeart/2005/8/layout/process1"/>
    <dgm:cxn modelId="{5E6EA06D-8E8C-45ED-878B-402DB1EDCF6F}" type="presOf" srcId="{08D82A64-80D9-4CF6-89BF-F2BC37FF26D6}" destId="{3481FF9D-982B-4530-9CBE-207C77894435}" srcOrd="1" destOrd="0" presId="urn:microsoft.com/office/officeart/2005/8/layout/process1"/>
    <dgm:cxn modelId="{D5631F1E-76BD-894B-AB17-A04237BFCE05}" type="presOf" srcId="{23EC91C1-C608-4ABB-8A1B-4DC6F2636C55}" destId="{37CD243C-F0EA-7848-9F41-9ADEDC4B81FE}" srcOrd="1" destOrd="0" presId="urn:microsoft.com/office/officeart/2005/8/layout/process1"/>
    <dgm:cxn modelId="{FD14AA59-A239-40C9-ACDD-540130DFCA68}" type="presOf" srcId="{D3586A1F-9C26-4344-B361-E027E7891E61}" destId="{A9C53480-ED73-43E2-9204-A606ED178C83}" srcOrd="0" destOrd="0" presId="urn:microsoft.com/office/officeart/2005/8/layout/process1"/>
    <dgm:cxn modelId="{FF535BF4-C2B7-480C-9473-D7A5E9689C50}" type="presParOf" srcId="{84E5F7D0-B0FE-4345-90B0-BD97500C1857}" destId="{49302255-0BD5-4400-B90E-BDEF7D0F3486}" srcOrd="0" destOrd="0" presId="urn:microsoft.com/office/officeart/2005/8/layout/process1"/>
    <dgm:cxn modelId="{D56AC045-F999-4A14-BBEC-426024DF8C51}" type="presParOf" srcId="{84E5F7D0-B0FE-4345-90B0-BD97500C1857}" destId="{A404F975-56AC-4595-8FBC-B921CB0033BF}" srcOrd="1" destOrd="0" presId="urn:microsoft.com/office/officeart/2005/8/layout/process1"/>
    <dgm:cxn modelId="{E860A804-237D-48EB-A866-88E3E2740E8D}" type="presParOf" srcId="{A404F975-56AC-4595-8FBC-B921CB0033BF}" destId="{8865E41A-860A-4B16-82B8-FAFD441AB985}" srcOrd="0" destOrd="0" presId="urn:microsoft.com/office/officeart/2005/8/layout/process1"/>
    <dgm:cxn modelId="{F2749A24-01BC-4CD1-AC0C-AE52817D4B82}" type="presParOf" srcId="{84E5F7D0-B0FE-4345-90B0-BD97500C1857}" destId="{EDF105D7-7213-470A-B4A7-DC36B4AD6DC6}" srcOrd="2" destOrd="0" presId="urn:microsoft.com/office/officeart/2005/8/layout/process1"/>
    <dgm:cxn modelId="{876BDD52-BDD3-4835-9701-6EE13CC12393}" type="presParOf" srcId="{84E5F7D0-B0FE-4345-90B0-BD97500C1857}" destId="{0E16B0C8-5BDE-48FC-BC1F-242653D6211C}" srcOrd="3" destOrd="0" presId="urn:microsoft.com/office/officeart/2005/8/layout/process1"/>
    <dgm:cxn modelId="{A448A28A-1890-4F98-9919-586F25BF4FBA}" type="presParOf" srcId="{0E16B0C8-5BDE-48FC-BC1F-242653D6211C}" destId="{3481FF9D-982B-4530-9CBE-207C77894435}" srcOrd="0" destOrd="0" presId="urn:microsoft.com/office/officeart/2005/8/layout/process1"/>
    <dgm:cxn modelId="{EFA77468-7CF1-446B-A4F0-6A4D673E8B1E}" type="presParOf" srcId="{84E5F7D0-B0FE-4345-90B0-BD97500C1857}" destId="{A9C53480-ED73-43E2-9204-A606ED178C83}" srcOrd="4" destOrd="0" presId="urn:microsoft.com/office/officeart/2005/8/layout/process1"/>
    <dgm:cxn modelId="{2E6D7114-27FF-674D-B3EE-C09B91197518}" type="presParOf" srcId="{84E5F7D0-B0FE-4345-90B0-BD97500C1857}" destId="{2E52D10E-0C65-AD4D-9482-A7FA3808737E}" srcOrd="5" destOrd="0" presId="urn:microsoft.com/office/officeart/2005/8/layout/process1"/>
    <dgm:cxn modelId="{7C9C91B8-B5EC-CE4C-8B2B-78550D8A1DF1}" type="presParOf" srcId="{2E52D10E-0C65-AD4D-9482-A7FA3808737E}" destId="{37CD243C-F0EA-7848-9F41-9ADEDC4B81FE}" srcOrd="0" destOrd="0" presId="urn:microsoft.com/office/officeart/2005/8/layout/process1"/>
    <dgm:cxn modelId="{91A06AD0-1405-C946-8D59-D6798D2B4740}" type="presParOf" srcId="{84E5F7D0-B0FE-4345-90B0-BD97500C1857}" destId="{4B219D45-8CA1-E749-8643-482B3D1D968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02255-0BD5-4400-B90E-BDEF7D0F3486}">
      <dsp:nvSpPr>
        <dsp:cNvPr id="0" name=""/>
        <dsp:cNvSpPr/>
      </dsp:nvSpPr>
      <dsp:spPr>
        <a:xfrm>
          <a:off x="1124" y="539628"/>
          <a:ext cx="2114531" cy="1072123"/>
        </a:xfrm>
        <a:prstGeom prst="roundRect">
          <a:avLst>
            <a:gd name="adj" fmla="val 10000"/>
          </a:avLst>
        </a:prstGeom>
        <a:solidFill>
          <a:srgbClr val="B553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mj-lt"/>
            </a:rPr>
            <a:t>User-Centered Design Approach</a:t>
          </a:r>
        </a:p>
      </dsp:txBody>
      <dsp:txXfrm>
        <a:off x="32525" y="571029"/>
        <a:ext cx="2051729" cy="1009321"/>
      </dsp:txXfrm>
    </dsp:sp>
    <dsp:sp modelId="{A404F975-56AC-4595-8FBC-B921CB0033BF}">
      <dsp:nvSpPr>
        <dsp:cNvPr id="0" name=""/>
        <dsp:cNvSpPr/>
      </dsp:nvSpPr>
      <dsp:spPr>
        <a:xfrm>
          <a:off x="2294342" y="854117"/>
          <a:ext cx="378816" cy="44314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294342" y="942746"/>
        <a:ext cx="265171" cy="265886"/>
      </dsp:txXfrm>
    </dsp:sp>
    <dsp:sp modelId="{EDF105D7-7213-470A-B4A7-DC36B4AD6DC6}">
      <dsp:nvSpPr>
        <dsp:cNvPr id="0" name=""/>
        <dsp:cNvSpPr/>
      </dsp:nvSpPr>
      <dsp:spPr>
        <a:xfrm>
          <a:off x="2830404" y="539628"/>
          <a:ext cx="2016003" cy="1072123"/>
        </a:xfrm>
        <a:prstGeom prst="roundRect">
          <a:avLst>
            <a:gd name="adj" fmla="val 10000"/>
          </a:avLst>
        </a:prstGeom>
        <a:solidFill>
          <a:srgbClr val="B553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mj-lt"/>
            </a:rPr>
            <a:t>Decrease Potential Issues</a:t>
          </a:r>
        </a:p>
      </dsp:txBody>
      <dsp:txXfrm>
        <a:off x="2861805" y="571029"/>
        <a:ext cx="1953201" cy="1009321"/>
      </dsp:txXfrm>
    </dsp:sp>
    <dsp:sp modelId="{0E16B0C8-5BDE-48FC-BC1F-242653D6211C}">
      <dsp:nvSpPr>
        <dsp:cNvPr id="0" name=""/>
        <dsp:cNvSpPr/>
      </dsp:nvSpPr>
      <dsp:spPr>
        <a:xfrm>
          <a:off x="5025095" y="854117"/>
          <a:ext cx="378816" cy="44314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025095" y="942746"/>
        <a:ext cx="265171" cy="265886"/>
      </dsp:txXfrm>
    </dsp:sp>
    <dsp:sp modelId="{A9C53480-ED73-43E2-9204-A606ED178C83}">
      <dsp:nvSpPr>
        <dsp:cNvPr id="0" name=""/>
        <dsp:cNvSpPr/>
      </dsp:nvSpPr>
      <dsp:spPr>
        <a:xfrm>
          <a:off x="5561156" y="539628"/>
          <a:ext cx="2045254" cy="1072123"/>
        </a:xfrm>
        <a:prstGeom prst="roundRect">
          <a:avLst>
            <a:gd name="adj" fmla="val 10000"/>
          </a:avLst>
        </a:prstGeom>
        <a:solidFill>
          <a:srgbClr val="B553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mj-lt"/>
            </a:rPr>
            <a:t>Optimize User’s Experience</a:t>
          </a:r>
        </a:p>
      </dsp:txBody>
      <dsp:txXfrm>
        <a:off x="5592557" y="571029"/>
        <a:ext cx="1982452" cy="1009321"/>
      </dsp:txXfrm>
    </dsp:sp>
    <dsp:sp modelId="{2E52D10E-0C65-AD4D-9482-A7FA3808737E}">
      <dsp:nvSpPr>
        <dsp:cNvPr id="0" name=""/>
        <dsp:cNvSpPr/>
      </dsp:nvSpPr>
      <dsp:spPr>
        <a:xfrm>
          <a:off x="7785098" y="854117"/>
          <a:ext cx="378816" cy="443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785098" y="942746"/>
        <a:ext cx="265171" cy="265886"/>
      </dsp:txXfrm>
    </dsp:sp>
    <dsp:sp modelId="{4B219D45-8CA1-E749-8643-482B3D1D9680}">
      <dsp:nvSpPr>
        <dsp:cNvPr id="0" name=""/>
        <dsp:cNvSpPr/>
      </dsp:nvSpPr>
      <dsp:spPr>
        <a:xfrm>
          <a:off x="8321160" y="539628"/>
          <a:ext cx="1786872" cy="1072123"/>
        </a:xfrm>
        <a:prstGeom prst="roundRect">
          <a:avLst>
            <a:gd name="adj" fmla="val 10000"/>
          </a:avLst>
        </a:prstGeom>
        <a:solidFill>
          <a:srgbClr val="B553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mj-lt"/>
            </a:rPr>
            <a:t>Improve Trial Outcomes</a:t>
          </a:r>
        </a:p>
      </dsp:txBody>
      <dsp:txXfrm>
        <a:off x="8352561" y="571029"/>
        <a:ext cx="1724070" cy="10093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77A11-2602-486E-BE54-52146401C952}" type="datetimeFigureOut">
              <a:rPr lang="en-US" smtClean="0"/>
              <a:t>5/6/2022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BA7C4-1801-48CE-9EF1-6C308DCA9825}" type="slidenum">
              <a:rPr lang="en-US" smtClean="0"/>
              <a:t>‹#›</a:t>
            </a:fld>
            <a:endParaRPr lang="en-US"/>
          </a:p>
        </p:txBody>
      </p:sp>
    </p:spTree>
    <p:extLst>
      <p:ext uri="{BB962C8B-B14F-4D97-AF65-F5344CB8AC3E}">
        <p14:creationId xmlns:p14="http://schemas.microsoft.com/office/powerpoint/2010/main" val="125097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A7C4-1801-48CE-9EF1-6C308DCA9825}" type="slidenum">
              <a:rPr lang="en-US" smtClean="0"/>
              <a:t>1</a:t>
            </a:fld>
            <a:endParaRPr lang="en-US"/>
          </a:p>
        </p:txBody>
      </p:sp>
    </p:spTree>
    <p:extLst>
      <p:ext uri="{BB962C8B-B14F-4D97-AF65-F5344CB8AC3E}">
        <p14:creationId xmlns:p14="http://schemas.microsoft.com/office/powerpoint/2010/main" val="410836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CBA7C4-1801-48CE-9EF1-6C308DCA9825}" type="slidenum">
              <a:rPr lang="en-US" smtClean="0"/>
              <a:t>10</a:t>
            </a:fld>
            <a:endParaRPr lang="en-US"/>
          </a:p>
        </p:txBody>
      </p:sp>
    </p:spTree>
    <p:extLst>
      <p:ext uri="{BB962C8B-B14F-4D97-AF65-F5344CB8AC3E}">
        <p14:creationId xmlns:p14="http://schemas.microsoft.com/office/powerpoint/2010/main" val="389462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A7C4-1801-48CE-9EF1-6C308DCA9825}" type="slidenum">
              <a:rPr lang="en-US" smtClean="0"/>
              <a:t>11</a:t>
            </a:fld>
            <a:endParaRPr lang="en-US"/>
          </a:p>
        </p:txBody>
      </p:sp>
    </p:spTree>
    <p:extLst>
      <p:ext uri="{BB962C8B-B14F-4D97-AF65-F5344CB8AC3E}">
        <p14:creationId xmlns:p14="http://schemas.microsoft.com/office/powerpoint/2010/main" val="4181709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A7C4-1801-48CE-9EF1-6C308DCA9825}" type="slidenum">
              <a:rPr lang="en-US" smtClean="0"/>
              <a:t>12</a:t>
            </a:fld>
            <a:endParaRPr lang="en-US"/>
          </a:p>
        </p:txBody>
      </p:sp>
    </p:spTree>
    <p:extLst>
      <p:ext uri="{BB962C8B-B14F-4D97-AF65-F5344CB8AC3E}">
        <p14:creationId xmlns:p14="http://schemas.microsoft.com/office/powerpoint/2010/main" val="2681829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CBA7C4-1801-48CE-9EF1-6C308DCA9825}" type="slidenum">
              <a:rPr lang="en-US" smtClean="0"/>
              <a:t>13</a:t>
            </a:fld>
            <a:endParaRPr lang="en-US"/>
          </a:p>
        </p:txBody>
      </p:sp>
    </p:spTree>
    <p:extLst>
      <p:ext uri="{BB962C8B-B14F-4D97-AF65-F5344CB8AC3E}">
        <p14:creationId xmlns:p14="http://schemas.microsoft.com/office/powerpoint/2010/main" val="1950280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76CBA7C4-1801-48CE-9EF1-6C308DCA9825}" type="slidenum">
              <a:rPr lang="en-US" smtClean="0"/>
              <a:t>14</a:t>
            </a:fld>
            <a:endParaRPr lang="en-US"/>
          </a:p>
        </p:txBody>
      </p:sp>
    </p:spTree>
    <p:extLst>
      <p:ext uri="{BB962C8B-B14F-4D97-AF65-F5344CB8AC3E}">
        <p14:creationId xmlns:p14="http://schemas.microsoft.com/office/powerpoint/2010/main" val="409288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CBA7C4-1801-48CE-9EF1-6C308DCA9825}" type="slidenum">
              <a:rPr lang="en-US" smtClean="0"/>
              <a:t>16</a:t>
            </a:fld>
            <a:endParaRPr lang="en-US"/>
          </a:p>
        </p:txBody>
      </p:sp>
    </p:spTree>
    <p:extLst>
      <p:ext uri="{BB962C8B-B14F-4D97-AF65-F5344CB8AC3E}">
        <p14:creationId xmlns:p14="http://schemas.microsoft.com/office/powerpoint/2010/main" val="863055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CBA7C4-1801-48CE-9EF1-6C308DCA9825}" type="slidenum">
              <a:rPr lang="en-US" smtClean="0"/>
              <a:t>17</a:t>
            </a:fld>
            <a:endParaRPr lang="en-US"/>
          </a:p>
        </p:txBody>
      </p:sp>
    </p:spTree>
    <p:extLst>
      <p:ext uri="{BB962C8B-B14F-4D97-AF65-F5344CB8AC3E}">
        <p14:creationId xmlns:p14="http://schemas.microsoft.com/office/powerpoint/2010/main" val="1455288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Calibri"/>
                <a:ea typeface="Calibri" panose="020F0502020204030204" pitchFamily="34" charset="0"/>
                <a:cs typeface="Calibri"/>
              </a:rPr>
              <a:t>Insert in this slide or in a wrap-up slide: </a:t>
            </a:r>
            <a:r>
              <a:rPr lang="en-US" sz="1200" dirty="0">
                <a:effectLst/>
                <a:latin typeface="Calibri"/>
                <a:ea typeface="Calibri" panose="020F0502020204030204" pitchFamily="34" charset="0"/>
                <a:cs typeface="Calibri"/>
              </a:rPr>
              <a:t>“Developers/researchers have the ethical responsibility to ensure claims made about a device are accurate” (Gold et al, 2018)</a:t>
            </a:r>
          </a:p>
          <a:p>
            <a:endParaRPr lang="en-US" dirty="0"/>
          </a:p>
        </p:txBody>
      </p:sp>
      <p:sp>
        <p:nvSpPr>
          <p:cNvPr id="4" name="Slide Number Placeholder 3"/>
          <p:cNvSpPr>
            <a:spLocks noGrp="1"/>
          </p:cNvSpPr>
          <p:nvPr>
            <p:ph type="sldNum" sz="quarter" idx="5"/>
          </p:nvPr>
        </p:nvSpPr>
        <p:spPr/>
        <p:txBody>
          <a:bodyPr/>
          <a:lstStyle/>
          <a:p>
            <a:fld id="{76CBA7C4-1801-48CE-9EF1-6C308DCA9825}" type="slidenum">
              <a:rPr lang="en-US" smtClean="0"/>
              <a:t>18</a:t>
            </a:fld>
            <a:endParaRPr lang="en-US"/>
          </a:p>
        </p:txBody>
      </p:sp>
    </p:spTree>
    <p:extLst>
      <p:ext uri="{BB962C8B-B14F-4D97-AF65-F5344CB8AC3E}">
        <p14:creationId xmlns:p14="http://schemas.microsoft.com/office/powerpoint/2010/main" val="2018738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CBA7C4-1801-48CE-9EF1-6C308DCA9825}" type="slidenum">
              <a:rPr lang="en-US" smtClean="0"/>
              <a:t>19</a:t>
            </a:fld>
            <a:endParaRPr lang="en-US"/>
          </a:p>
        </p:txBody>
      </p:sp>
    </p:spTree>
    <p:extLst>
      <p:ext uri="{BB962C8B-B14F-4D97-AF65-F5344CB8AC3E}">
        <p14:creationId xmlns:p14="http://schemas.microsoft.com/office/powerpoint/2010/main" val="1451200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Example: Jen </a:t>
            </a:r>
          </a:p>
        </p:txBody>
      </p:sp>
      <p:sp>
        <p:nvSpPr>
          <p:cNvPr id="4" name="Slide Number Placeholder 3"/>
          <p:cNvSpPr>
            <a:spLocks noGrp="1"/>
          </p:cNvSpPr>
          <p:nvPr>
            <p:ph type="sldNum" sz="quarter" idx="5"/>
          </p:nvPr>
        </p:nvSpPr>
        <p:spPr/>
        <p:txBody>
          <a:bodyPr/>
          <a:lstStyle/>
          <a:p>
            <a:fld id="{76CBA7C4-1801-48CE-9EF1-6C308DCA9825}" type="slidenum">
              <a:rPr lang="en-US" smtClean="0"/>
              <a:t>20</a:t>
            </a:fld>
            <a:endParaRPr lang="en-US"/>
          </a:p>
        </p:txBody>
      </p:sp>
    </p:spTree>
    <p:extLst>
      <p:ext uri="{BB962C8B-B14F-4D97-AF65-F5344CB8AC3E}">
        <p14:creationId xmlns:p14="http://schemas.microsoft.com/office/powerpoint/2010/main" val="295785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A7C4-1801-48CE-9EF1-6C308DCA9825}" type="slidenum">
              <a:rPr lang="en-US" smtClean="0"/>
              <a:t>2</a:t>
            </a:fld>
            <a:endParaRPr lang="en-US"/>
          </a:p>
        </p:txBody>
      </p:sp>
    </p:spTree>
    <p:extLst>
      <p:ext uri="{BB962C8B-B14F-4D97-AF65-F5344CB8AC3E}">
        <p14:creationId xmlns:p14="http://schemas.microsoft.com/office/powerpoint/2010/main" val="2772804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CBA7C4-1801-48CE-9EF1-6C308DCA9825}" type="slidenum">
              <a:rPr lang="en-US" smtClean="0"/>
              <a:t>21</a:t>
            </a:fld>
            <a:endParaRPr lang="en-US"/>
          </a:p>
        </p:txBody>
      </p:sp>
    </p:spTree>
    <p:extLst>
      <p:ext uri="{BB962C8B-B14F-4D97-AF65-F5344CB8AC3E}">
        <p14:creationId xmlns:p14="http://schemas.microsoft.com/office/powerpoint/2010/main" val="478569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A7C4-1801-48CE-9EF1-6C308DCA9825}" type="slidenum">
              <a:rPr lang="en-US" smtClean="0"/>
              <a:t>23</a:t>
            </a:fld>
            <a:endParaRPr lang="en-US"/>
          </a:p>
        </p:txBody>
      </p:sp>
    </p:spTree>
    <p:extLst>
      <p:ext uri="{BB962C8B-B14F-4D97-AF65-F5344CB8AC3E}">
        <p14:creationId xmlns:p14="http://schemas.microsoft.com/office/powerpoint/2010/main" val="1573115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CBA7C4-1801-48CE-9EF1-6C308DCA9825}" type="slidenum">
              <a:rPr lang="en-US" smtClean="0"/>
              <a:t>24</a:t>
            </a:fld>
            <a:endParaRPr lang="en-US"/>
          </a:p>
        </p:txBody>
      </p:sp>
    </p:spTree>
    <p:extLst>
      <p:ext uri="{BB962C8B-B14F-4D97-AF65-F5344CB8AC3E}">
        <p14:creationId xmlns:p14="http://schemas.microsoft.com/office/powerpoint/2010/main" val="2592107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D7A4C17-6A8D-4598-972C-305A4479D9B1}" type="slidenum">
              <a:rPr lang="en-US" smtClean="0"/>
              <a:t>25</a:t>
            </a:fld>
            <a:endParaRPr lang="en-US"/>
          </a:p>
        </p:txBody>
      </p:sp>
    </p:spTree>
    <p:extLst>
      <p:ext uri="{BB962C8B-B14F-4D97-AF65-F5344CB8AC3E}">
        <p14:creationId xmlns:p14="http://schemas.microsoft.com/office/powerpoint/2010/main" val="1591810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A7C4-1801-48CE-9EF1-6C308DCA9825}" type="slidenum">
              <a:rPr lang="en-US" smtClean="0"/>
              <a:t>26</a:t>
            </a:fld>
            <a:endParaRPr lang="en-US"/>
          </a:p>
        </p:txBody>
      </p:sp>
    </p:spTree>
    <p:extLst>
      <p:ext uri="{BB962C8B-B14F-4D97-AF65-F5344CB8AC3E}">
        <p14:creationId xmlns:p14="http://schemas.microsoft.com/office/powerpoint/2010/main" val="3784291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A7C4-1801-48CE-9EF1-6C308DCA9825}" type="slidenum">
              <a:rPr lang="en-US" smtClean="0"/>
              <a:t>27</a:t>
            </a:fld>
            <a:endParaRPr lang="en-US"/>
          </a:p>
        </p:txBody>
      </p:sp>
    </p:spTree>
    <p:extLst>
      <p:ext uri="{BB962C8B-B14F-4D97-AF65-F5344CB8AC3E}">
        <p14:creationId xmlns:p14="http://schemas.microsoft.com/office/powerpoint/2010/main" val="3197826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A7C4-1801-48CE-9EF1-6C308DCA9825}" type="slidenum">
              <a:rPr lang="en-US" smtClean="0"/>
              <a:t>29</a:t>
            </a:fld>
            <a:endParaRPr lang="en-US"/>
          </a:p>
        </p:txBody>
      </p:sp>
    </p:spTree>
    <p:extLst>
      <p:ext uri="{BB962C8B-B14F-4D97-AF65-F5344CB8AC3E}">
        <p14:creationId xmlns:p14="http://schemas.microsoft.com/office/powerpoint/2010/main" val="3848151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A7C4-1801-48CE-9EF1-6C308DCA9825}" type="slidenum">
              <a:rPr lang="en-US" smtClean="0"/>
              <a:t>3</a:t>
            </a:fld>
            <a:endParaRPr lang="en-US"/>
          </a:p>
        </p:txBody>
      </p:sp>
    </p:spTree>
    <p:extLst>
      <p:ext uri="{BB962C8B-B14F-4D97-AF65-F5344CB8AC3E}">
        <p14:creationId xmlns:p14="http://schemas.microsoft.com/office/powerpoint/2010/main" val="151859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BA7C4-1801-48CE-9EF1-6C308DCA9825}" type="slidenum">
              <a:rPr lang="en-US" smtClean="0"/>
              <a:t>4</a:t>
            </a:fld>
            <a:endParaRPr lang="en-US"/>
          </a:p>
        </p:txBody>
      </p:sp>
    </p:spTree>
    <p:extLst>
      <p:ext uri="{BB962C8B-B14F-4D97-AF65-F5344CB8AC3E}">
        <p14:creationId xmlns:p14="http://schemas.microsoft.com/office/powerpoint/2010/main" val="229216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spcAft>
                <a:spcPts val="600"/>
              </a:spcAft>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76CBA7C4-1801-48CE-9EF1-6C308DCA9825}" type="slidenum">
              <a:rPr lang="en-US" smtClean="0"/>
              <a:t>5</a:t>
            </a:fld>
            <a:endParaRPr lang="en-US"/>
          </a:p>
        </p:txBody>
      </p:sp>
    </p:spTree>
    <p:extLst>
      <p:ext uri="{BB962C8B-B14F-4D97-AF65-F5344CB8AC3E}">
        <p14:creationId xmlns:p14="http://schemas.microsoft.com/office/powerpoint/2010/main" val="66826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spcAft>
                <a:spcPts val="600"/>
              </a:spcAft>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76CBA7C4-1801-48CE-9EF1-6C308DCA9825}" type="slidenum">
              <a:rPr lang="en-US" smtClean="0"/>
              <a:t>6</a:t>
            </a:fld>
            <a:endParaRPr lang="en-US"/>
          </a:p>
        </p:txBody>
      </p:sp>
    </p:spTree>
    <p:extLst>
      <p:ext uri="{BB962C8B-B14F-4D97-AF65-F5344CB8AC3E}">
        <p14:creationId xmlns:p14="http://schemas.microsoft.com/office/powerpoint/2010/main" val="365870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Hall, E. (2019). </a:t>
            </a:r>
            <a:r>
              <a:rPr lang="en-US" i="1" dirty="0">
                <a:effectLst/>
              </a:rPr>
              <a:t>Just Enough Research</a:t>
            </a:r>
            <a:r>
              <a:rPr lang="en-US" dirty="0">
                <a:effectLst/>
              </a:rPr>
              <a:t>. </a:t>
            </a:r>
            <a:r>
              <a:rPr lang="en-US" i="1" dirty="0">
                <a:effectLst/>
              </a:rPr>
              <a:t>PDF Drive</a:t>
            </a:r>
            <a:r>
              <a:rPr lang="en-US" dirty="0">
                <a:effectLst/>
              </a:rPr>
              <a:t>. A Book Apart. https://www.pdfdrive.com/just-enough-research-e162912660.html. </a:t>
            </a:r>
          </a:p>
          <a:p>
            <a:endParaRPr lang="en-US" dirty="0"/>
          </a:p>
        </p:txBody>
      </p:sp>
      <p:sp>
        <p:nvSpPr>
          <p:cNvPr id="4" name="Slide Number Placeholder 3"/>
          <p:cNvSpPr>
            <a:spLocks noGrp="1"/>
          </p:cNvSpPr>
          <p:nvPr>
            <p:ph type="sldNum" sz="quarter" idx="5"/>
          </p:nvPr>
        </p:nvSpPr>
        <p:spPr/>
        <p:txBody>
          <a:bodyPr/>
          <a:lstStyle/>
          <a:p>
            <a:fld id="{76CBA7C4-1801-48CE-9EF1-6C308DCA9825}" type="slidenum">
              <a:rPr lang="en-US" smtClean="0"/>
              <a:t>7</a:t>
            </a:fld>
            <a:endParaRPr lang="en-US"/>
          </a:p>
        </p:txBody>
      </p:sp>
    </p:spTree>
    <p:extLst>
      <p:ext uri="{BB962C8B-B14F-4D97-AF65-F5344CB8AC3E}">
        <p14:creationId xmlns:p14="http://schemas.microsoft.com/office/powerpoint/2010/main" val="397710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CBA7C4-1801-48CE-9EF1-6C308DCA9825}" type="slidenum">
              <a:rPr lang="en-US" smtClean="0"/>
              <a:t>8</a:t>
            </a:fld>
            <a:endParaRPr lang="en-US"/>
          </a:p>
        </p:txBody>
      </p:sp>
    </p:spTree>
    <p:extLst>
      <p:ext uri="{BB962C8B-B14F-4D97-AF65-F5344CB8AC3E}">
        <p14:creationId xmlns:p14="http://schemas.microsoft.com/office/powerpoint/2010/main" val="2914864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CBA7C4-1801-48CE-9EF1-6C308DCA9825}" type="slidenum">
              <a:rPr lang="en-US" smtClean="0"/>
              <a:t>9</a:t>
            </a:fld>
            <a:endParaRPr lang="en-US"/>
          </a:p>
        </p:txBody>
      </p:sp>
    </p:spTree>
    <p:extLst>
      <p:ext uri="{BB962C8B-B14F-4D97-AF65-F5344CB8AC3E}">
        <p14:creationId xmlns:p14="http://schemas.microsoft.com/office/powerpoint/2010/main" val="4096096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7F98-EDEA-46BF-ACE3-9981CA7C53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58D61E-C2CA-44CB-9A98-EEF5B7D076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327148-5264-425F-A306-9BD7A2643C25}"/>
              </a:ext>
            </a:extLst>
          </p:cNvPr>
          <p:cNvSpPr>
            <a:spLocks noGrp="1"/>
          </p:cNvSpPr>
          <p:nvPr>
            <p:ph type="dt" sz="half" idx="10"/>
          </p:nvPr>
        </p:nvSpPr>
        <p:spPr/>
        <p:txBody>
          <a:bodyPr/>
          <a:lstStyle/>
          <a:p>
            <a:fld id="{25B690D4-DE34-444B-AB1B-BE8E6EDA8CCF}" type="datetimeFigureOut">
              <a:rPr lang="en-US" smtClean="0"/>
              <a:t>5/6/2022</a:t>
            </a:fld>
            <a:endParaRPr lang="en-US"/>
          </a:p>
        </p:txBody>
      </p:sp>
      <p:sp>
        <p:nvSpPr>
          <p:cNvPr id="5" name="Footer Placeholder 4">
            <a:extLst>
              <a:ext uri="{FF2B5EF4-FFF2-40B4-BE49-F238E27FC236}">
                <a16:creationId xmlns:a16="http://schemas.microsoft.com/office/drawing/2014/main" id="{8B128DE4-8DFB-4845-A101-279031517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C74B1-F0EA-4D77-894E-2282C3A8B51C}"/>
              </a:ext>
            </a:extLst>
          </p:cNvPr>
          <p:cNvSpPr>
            <a:spLocks noGrp="1"/>
          </p:cNvSpPr>
          <p:nvPr>
            <p:ph type="sldNum" sz="quarter" idx="12"/>
          </p:nvPr>
        </p:nvSpPr>
        <p:spPr/>
        <p:txBody>
          <a:bodyPr/>
          <a:lstStyle/>
          <a:p>
            <a:fld id="{ACC2782E-1955-4C75-9FE9-36723D5E6300}" type="slidenum">
              <a:rPr lang="en-US" smtClean="0"/>
              <a:t>‹#›</a:t>
            </a:fld>
            <a:endParaRPr lang="en-US"/>
          </a:p>
        </p:txBody>
      </p:sp>
    </p:spTree>
    <p:extLst>
      <p:ext uri="{BB962C8B-B14F-4D97-AF65-F5344CB8AC3E}">
        <p14:creationId xmlns:p14="http://schemas.microsoft.com/office/powerpoint/2010/main" val="306558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1CB4-9A54-4F15-8C5D-B28EEA5E12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CB17A2-7B79-4BF9-B902-BE1562ADFA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651D2-B539-4142-92AE-DF0E6A64D0B3}"/>
              </a:ext>
            </a:extLst>
          </p:cNvPr>
          <p:cNvSpPr>
            <a:spLocks noGrp="1"/>
          </p:cNvSpPr>
          <p:nvPr>
            <p:ph type="dt" sz="half" idx="10"/>
          </p:nvPr>
        </p:nvSpPr>
        <p:spPr/>
        <p:txBody>
          <a:bodyPr/>
          <a:lstStyle/>
          <a:p>
            <a:fld id="{25B690D4-DE34-444B-AB1B-BE8E6EDA8CCF}" type="datetimeFigureOut">
              <a:rPr lang="en-US" smtClean="0"/>
              <a:t>5/6/2022</a:t>
            </a:fld>
            <a:endParaRPr lang="en-US"/>
          </a:p>
        </p:txBody>
      </p:sp>
      <p:sp>
        <p:nvSpPr>
          <p:cNvPr id="5" name="Footer Placeholder 4">
            <a:extLst>
              <a:ext uri="{FF2B5EF4-FFF2-40B4-BE49-F238E27FC236}">
                <a16:creationId xmlns:a16="http://schemas.microsoft.com/office/drawing/2014/main" id="{E0B25471-6852-47C8-B69C-B0C107D2A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531A8-6F3E-46E3-9A32-AEF6D43C844B}"/>
              </a:ext>
            </a:extLst>
          </p:cNvPr>
          <p:cNvSpPr>
            <a:spLocks noGrp="1"/>
          </p:cNvSpPr>
          <p:nvPr>
            <p:ph type="sldNum" sz="quarter" idx="12"/>
          </p:nvPr>
        </p:nvSpPr>
        <p:spPr/>
        <p:txBody>
          <a:bodyPr/>
          <a:lstStyle/>
          <a:p>
            <a:fld id="{ACC2782E-1955-4C75-9FE9-36723D5E6300}" type="slidenum">
              <a:rPr lang="en-US" smtClean="0"/>
              <a:t>‹#›</a:t>
            </a:fld>
            <a:endParaRPr lang="en-US"/>
          </a:p>
        </p:txBody>
      </p:sp>
    </p:spTree>
    <p:extLst>
      <p:ext uri="{BB962C8B-B14F-4D97-AF65-F5344CB8AC3E}">
        <p14:creationId xmlns:p14="http://schemas.microsoft.com/office/powerpoint/2010/main" val="345434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939A8F-9BDF-4999-BD64-A00F0DB803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03457B-A2C1-4404-B911-76328F7E07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F6C3A-EB61-4FB9-8F24-E5FDFC41BA6B}"/>
              </a:ext>
            </a:extLst>
          </p:cNvPr>
          <p:cNvSpPr>
            <a:spLocks noGrp="1"/>
          </p:cNvSpPr>
          <p:nvPr>
            <p:ph type="dt" sz="half" idx="10"/>
          </p:nvPr>
        </p:nvSpPr>
        <p:spPr/>
        <p:txBody>
          <a:bodyPr/>
          <a:lstStyle/>
          <a:p>
            <a:fld id="{25B690D4-DE34-444B-AB1B-BE8E6EDA8CCF}" type="datetimeFigureOut">
              <a:rPr lang="en-US" smtClean="0"/>
              <a:t>5/6/2022</a:t>
            </a:fld>
            <a:endParaRPr lang="en-US"/>
          </a:p>
        </p:txBody>
      </p:sp>
      <p:sp>
        <p:nvSpPr>
          <p:cNvPr id="5" name="Footer Placeholder 4">
            <a:extLst>
              <a:ext uri="{FF2B5EF4-FFF2-40B4-BE49-F238E27FC236}">
                <a16:creationId xmlns:a16="http://schemas.microsoft.com/office/drawing/2014/main" id="{BBC3CBB1-8147-40F3-A9C7-C86360304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171AD-B48A-4AA3-9CCE-C382473CDB1E}"/>
              </a:ext>
            </a:extLst>
          </p:cNvPr>
          <p:cNvSpPr>
            <a:spLocks noGrp="1"/>
          </p:cNvSpPr>
          <p:nvPr>
            <p:ph type="sldNum" sz="quarter" idx="12"/>
          </p:nvPr>
        </p:nvSpPr>
        <p:spPr/>
        <p:txBody>
          <a:bodyPr/>
          <a:lstStyle/>
          <a:p>
            <a:fld id="{ACC2782E-1955-4C75-9FE9-36723D5E6300}" type="slidenum">
              <a:rPr lang="en-US" smtClean="0"/>
              <a:t>‹#›</a:t>
            </a:fld>
            <a:endParaRPr lang="en-US"/>
          </a:p>
        </p:txBody>
      </p:sp>
    </p:spTree>
    <p:extLst>
      <p:ext uri="{BB962C8B-B14F-4D97-AF65-F5344CB8AC3E}">
        <p14:creationId xmlns:p14="http://schemas.microsoft.com/office/powerpoint/2010/main" val="1857443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Content Slide - Insert Char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538480" y="372904"/>
            <a:ext cx="10088880" cy="1006475"/>
          </a:xfrm>
        </p:spPr>
        <p:txBody>
          <a:bodyPr>
            <a:normAutofit/>
          </a:bodyPr>
          <a:lstStyle>
            <a:lvl1pPr>
              <a:defRPr sz="3500">
                <a:solidFill>
                  <a:srgbClr val="002060"/>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a:t>Click to edit Master title style</a:t>
            </a:r>
            <a:endParaRPr lang="en-US" dirty="0"/>
          </a:p>
        </p:txBody>
      </p:sp>
      <p:sp>
        <p:nvSpPr>
          <p:cNvPr id="8" name="Chart Placeholder 7"/>
          <p:cNvSpPr>
            <a:spLocks noGrp="1"/>
          </p:cNvSpPr>
          <p:nvPr>
            <p:ph type="chart" sz="quarter" idx="10"/>
          </p:nvPr>
        </p:nvSpPr>
        <p:spPr>
          <a:xfrm>
            <a:off x="517524" y="1635760"/>
            <a:ext cx="10973435" cy="4104641"/>
          </a:xfrm>
        </p:spPr>
        <p:txBody>
          <a:bodyPr/>
          <a:lstStyle/>
          <a:p>
            <a:r>
              <a:rPr lang="en-US"/>
              <a:t>Click icon to add chart</a:t>
            </a:r>
          </a:p>
        </p:txBody>
      </p:sp>
      <p:sp>
        <p:nvSpPr>
          <p:cNvPr id="6" name="Rounded Rectangle 5"/>
          <p:cNvSpPr/>
          <p:nvPr userDrawn="1"/>
        </p:nvSpPr>
        <p:spPr>
          <a:xfrm>
            <a:off x="10684509" y="5660304"/>
            <a:ext cx="1452282" cy="1129553"/>
          </a:xfrm>
          <a:prstGeom prst="roundRect">
            <a:avLst/>
          </a:prstGeom>
          <a:solidFill>
            <a:srgbClr val="EF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2522" y="6223473"/>
            <a:ext cx="1902081" cy="600276"/>
          </a:xfrm>
          <a:prstGeom prst="rect">
            <a:avLst/>
          </a:prstGeom>
        </p:spPr>
      </p:pic>
    </p:spTree>
    <p:extLst>
      <p:ext uri="{BB962C8B-B14F-4D97-AF65-F5344CB8AC3E}">
        <p14:creationId xmlns:p14="http://schemas.microsoft.com/office/powerpoint/2010/main" val="235801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CB17-70B1-4A1B-AA2E-725995E9E0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70291-9C47-47AF-ACDF-052D26B99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404A9-A761-42B9-8726-0396D59E17BC}"/>
              </a:ext>
            </a:extLst>
          </p:cNvPr>
          <p:cNvSpPr>
            <a:spLocks noGrp="1"/>
          </p:cNvSpPr>
          <p:nvPr>
            <p:ph type="dt" sz="half" idx="10"/>
          </p:nvPr>
        </p:nvSpPr>
        <p:spPr/>
        <p:txBody>
          <a:bodyPr/>
          <a:lstStyle/>
          <a:p>
            <a:fld id="{25B690D4-DE34-444B-AB1B-BE8E6EDA8CCF}" type="datetimeFigureOut">
              <a:rPr lang="en-US" smtClean="0"/>
              <a:t>5/6/2022</a:t>
            </a:fld>
            <a:endParaRPr lang="en-US"/>
          </a:p>
        </p:txBody>
      </p:sp>
      <p:sp>
        <p:nvSpPr>
          <p:cNvPr id="5" name="Footer Placeholder 4">
            <a:extLst>
              <a:ext uri="{FF2B5EF4-FFF2-40B4-BE49-F238E27FC236}">
                <a16:creationId xmlns:a16="http://schemas.microsoft.com/office/drawing/2014/main" id="{F018DAA5-C55F-494F-AD5C-7FB0E0104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3AD40-60C0-4BF5-9572-DDC2A509E32D}"/>
              </a:ext>
            </a:extLst>
          </p:cNvPr>
          <p:cNvSpPr>
            <a:spLocks noGrp="1"/>
          </p:cNvSpPr>
          <p:nvPr>
            <p:ph type="sldNum" sz="quarter" idx="12"/>
          </p:nvPr>
        </p:nvSpPr>
        <p:spPr/>
        <p:txBody>
          <a:bodyPr/>
          <a:lstStyle/>
          <a:p>
            <a:fld id="{ACC2782E-1955-4C75-9FE9-36723D5E6300}" type="slidenum">
              <a:rPr lang="en-US" smtClean="0"/>
              <a:t>‹#›</a:t>
            </a:fld>
            <a:endParaRPr lang="en-US"/>
          </a:p>
        </p:txBody>
      </p:sp>
    </p:spTree>
    <p:extLst>
      <p:ext uri="{BB962C8B-B14F-4D97-AF65-F5344CB8AC3E}">
        <p14:creationId xmlns:p14="http://schemas.microsoft.com/office/powerpoint/2010/main" val="12630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7D8DC-1CB1-41F5-8368-306F910CFB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D20DB0-26DF-436F-A92F-77D0716A35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E31542-56EB-4F0B-AE8F-0FCE1F0B65B9}"/>
              </a:ext>
            </a:extLst>
          </p:cNvPr>
          <p:cNvSpPr>
            <a:spLocks noGrp="1"/>
          </p:cNvSpPr>
          <p:nvPr>
            <p:ph type="dt" sz="half" idx="10"/>
          </p:nvPr>
        </p:nvSpPr>
        <p:spPr/>
        <p:txBody>
          <a:bodyPr/>
          <a:lstStyle/>
          <a:p>
            <a:fld id="{25B690D4-DE34-444B-AB1B-BE8E6EDA8CCF}" type="datetimeFigureOut">
              <a:rPr lang="en-US" smtClean="0"/>
              <a:t>5/6/2022</a:t>
            </a:fld>
            <a:endParaRPr lang="en-US"/>
          </a:p>
        </p:txBody>
      </p:sp>
      <p:sp>
        <p:nvSpPr>
          <p:cNvPr id="5" name="Footer Placeholder 4">
            <a:extLst>
              <a:ext uri="{FF2B5EF4-FFF2-40B4-BE49-F238E27FC236}">
                <a16:creationId xmlns:a16="http://schemas.microsoft.com/office/drawing/2014/main" id="{849A96B9-3867-4669-9123-D83F4164D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623D7-4657-4563-BB44-EFF2FF9A41F0}"/>
              </a:ext>
            </a:extLst>
          </p:cNvPr>
          <p:cNvSpPr>
            <a:spLocks noGrp="1"/>
          </p:cNvSpPr>
          <p:nvPr>
            <p:ph type="sldNum" sz="quarter" idx="12"/>
          </p:nvPr>
        </p:nvSpPr>
        <p:spPr/>
        <p:txBody>
          <a:bodyPr/>
          <a:lstStyle/>
          <a:p>
            <a:fld id="{ACC2782E-1955-4C75-9FE9-36723D5E6300}" type="slidenum">
              <a:rPr lang="en-US" smtClean="0"/>
              <a:t>‹#›</a:t>
            </a:fld>
            <a:endParaRPr lang="en-US"/>
          </a:p>
        </p:txBody>
      </p:sp>
    </p:spTree>
    <p:extLst>
      <p:ext uri="{BB962C8B-B14F-4D97-AF65-F5344CB8AC3E}">
        <p14:creationId xmlns:p14="http://schemas.microsoft.com/office/powerpoint/2010/main" val="278534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59D7-6623-4010-B3F3-2FDDCDF00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9D644-9FD1-40F0-965C-EB0DED5019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DC97A9-6ADD-49DC-A79E-7E9ABED40C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5DB2B4-0F7E-407D-A9C7-2844AB298050}"/>
              </a:ext>
            </a:extLst>
          </p:cNvPr>
          <p:cNvSpPr>
            <a:spLocks noGrp="1"/>
          </p:cNvSpPr>
          <p:nvPr>
            <p:ph type="dt" sz="half" idx="10"/>
          </p:nvPr>
        </p:nvSpPr>
        <p:spPr/>
        <p:txBody>
          <a:bodyPr/>
          <a:lstStyle/>
          <a:p>
            <a:fld id="{25B690D4-DE34-444B-AB1B-BE8E6EDA8CCF}" type="datetimeFigureOut">
              <a:rPr lang="en-US" smtClean="0"/>
              <a:t>5/6/2022</a:t>
            </a:fld>
            <a:endParaRPr lang="en-US"/>
          </a:p>
        </p:txBody>
      </p:sp>
      <p:sp>
        <p:nvSpPr>
          <p:cNvPr id="6" name="Footer Placeholder 5">
            <a:extLst>
              <a:ext uri="{FF2B5EF4-FFF2-40B4-BE49-F238E27FC236}">
                <a16:creationId xmlns:a16="http://schemas.microsoft.com/office/drawing/2014/main" id="{4FD434E0-656D-4E35-9678-3875BBE960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D9D602-3BB8-4751-ACB7-BEC490BE1068}"/>
              </a:ext>
            </a:extLst>
          </p:cNvPr>
          <p:cNvSpPr>
            <a:spLocks noGrp="1"/>
          </p:cNvSpPr>
          <p:nvPr>
            <p:ph type="sldNum" sz="quarter" idx="12"/>
          </p:nvPr>
        </p:nvSpPr>
        <p:spPr/>
        <p:txBody>
          <a:bodyPr/>
          <a:lstStyle/>
          <a:p>
            <a:fld id="{ACC2782E-1955-4C75-9FE9-36723D5E6300}" type="slidenum">
              <a:rPr lang="en-US" smtClean="0"/>
              <a:t>‹#›</a:t>
            </a:fld>
            <a:endParaRPr lang="en-US"/>
          </a:p>
        </p:txBody>
      </p:sp>
    </p:spTree>
    <p:extLst>
      <p:ext uri="{BB962C8B-B14F-4D97-AF65-F5344CB8AC3E}">
        <p14:creationId xmlns:p14="http://schemas.microsoft.com/office/powerpoint/2010/main" val="396004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A4DF-CDFC-467D-AEF8-4774B9598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833865-339D-4C3B-9D2A-411A44961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8DF15-DB96-4805-A426-B66D08FE55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F5FB5F-0D87-44EE-96BE-E03A95CA8C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EB447-07BF-469D-8342-838C4D6801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DD6BEF-29E1-4384-90D6-DD03E9F7182F}"/>
              </a:ext>
            </a:extLst>
          </p:cNvPr>
          <p:cNvSpPr>
            <a:spLocks noGrp="1"/>
          </p:cNvSpPr>
          <p:nvPr>
            <p:ph type="dt" sz="half" idx="10"/>
          </p:nvPr>
        </p:nvSpPr>
        <p:spPr/>
        <p:txBody>
          <a:bodyPr/>
          <a:lstStyle/>
          <a:p>
            <a:fld id="{25B690D4-DE34-444B-AB1B-BE8E6EDA8CCF}" type="datetimeFigureOut">
              <a:rPr lang="en-US" smtClean="0"/>
              <a:t>5/6/2022</a:t>
            </a:fld>
            <a:endParaRPr lang="en-US"/>
          </a:p>
        </p:txBody>
      </p:sp>
      <p:sp>
        <p:nvSpPr>
          <p:cNvPr id="8" name="Footer Placeholder 7">
            <a:extLst>
              <a:ext uri="{FF2B5EF4-FFF2-40B4-BE49-F238E27FC236}">
                <a16:creationId xmlns:a16="http://schemas.microsoft.com/office/drawing/2014/main" id="{DFA92B47-66CA-4B2A-83C1-BAD8563DB9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31B09F-222E-47B5-86C8-A6533A30EEED}"/>
              </a:ext>
            </a:extLst>
          </p:cNvPr>
          <p:cNvSpPr>
            <a:spLocks noGrp="1"/>
          </p:cNvSpPr>
          <p:nvPr>
            <p:ph type="sldNum" sz="quarter" idx="12"/>
          </p:nvPr>
        </p:nvSpPr>
        <p:spPr/>
        <p:txBody>
          <a:bodyPr/>
          <a:lstStyle/>
          <a:p>
            <a:fld id="{ACC2782E-1955-4C75-9FE9-36723D5E6300}" type="slidenum">
              <a:rPr lang="en-US" smtClean="0"/>
              <a:t>‹#›</a:t>
            </a:fld>
            <a:endParaRPr lang="en-US"/>
          </a:p>
        </p:txBody>
      </p:sp>
    </p:spTree>
    <p:extLst>
      <p:ext uri="{BB962C8B-B14F-4D97-AF65-F5344CB8AC3E}">
        <p14:creationId xmlns:p14="http://schemas.microsoft.com/office/powerpoint/2010/main" val="112723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5D2F-8709-4E9D-8C7A-3FE0992A78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6FB851-56E9-4A4C-829D-951D06995F5A}"/>
              </a:ext>
            </a:extLst>
          </p:cNvPr>
          <p:cNvSpPr>
            <a:spLocks noGrp="1"/>
          </p:cNvSpPr>
          <p:nvPr>
            <p:ph type="dt" sz="half" idx="10"/>
          </p:nvPr>
        </p:nvSpPr>
        <p:spPr/>
        <p:txBody>
          <a:bodyPr/>
          <a:lstStyle/>
          <a:p>
            <a:fld id="{25B690D4-DE34-444B-AB1B-BE8E6EDA8CCF}" type="datetimeFigureOut">
              <a:rPr lang="en-US" smtClean="0"/>
              <a:t>5/6/2022</a:t>
            </a:fld>
            <a:endParaRPr lang="en-US"/>
          </a:p>
        </p:txBody>
      </p:sp>
      <p:sp>
        <p:nvSpPr>
          <p:cNvPr id="4" name="Footer Placeholder 3">
            <a:extLst>
              <a:ext uri="{FF2B5EF4-FFF2-40B4-BE49-F238E27FC236}">
                <a16:creationId xmlns:a16="http://schemas.microsoft.com/office/drawing/2014/main" id="{EB21A0D2-9663-4972-AE69-403ACADBA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DBEB0B-1691-4B15-9C24-7C8BA1211A76}"/>
              </a:ext>
            </a:extLst>
          </p:cNvPr>
          <p:cNvSpPr>
            <a:spLocks noGrp="1"/>
          </p:cNvSpPr>
          <p:nvPr>
            <p:ph type="sldNum" sz="quarter" idx="12"/>
          </p:nvPr>
        </p:nvSpPr>
        <p:spPr/>
        <p:txBody>
          <a:bodyPr/>
          <a:lstStyle/>
          <a:p>
            <a:fld id="{ACC2782E-1955-4C75-9FE9-36723D5E6300}" type="slidenum">
              <a:rPr lang="en-US" smtClean="0"/>
              <a:t>‹#›</a:t>
            </a:fld>
            <a:endParaRPr lang="en-US"/>
          </a:p>
        </p:txBody>
      </p:sp>
    </p:spTree>
    <p:extLst>
      <p:ext uri="{BB962C8B-B14F-4D97-AF65-F5344CB8AC3E}">
        <p14:creationId xmlns:p14="http://schemas.microsoft.com/office/powerpoint/2010/main" val="389872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0906E-90AD-4445-AC7D-384EB9C9FAF3}"/>
              </a:ext>
            </a:extLst>
          </p:cNvPr>
          <p:cNvSpPr>
            <a:spLocks noGrp="1"/>
          </p:cNvSpPr>
          <p:nvPr>
            <p:ph type="dt" sz="half" idx="10"/>
          </p:nvPr>
        </p:nvSpPr>
        <p:spPr/>
        <p:txBody>
          <a:bodyPr/>
          <a:lstStyle/>
          <a:p>
            <a:fld id="{25B690D4-DE34-444B-AB1B-BE8E6EDA8CCF}" type="datetimeFigureOut">
              <a:rPr lang="en-US" smtClean="0"/>
              <a:t>5/6/2022</a:t>
            </a:fld>
            <a:endParaRPr lang="en-US"/>
          </a:p>
        </p:txBody>
      </p:sp>
      <p:sp>
        <p:nvSpPr>
          <p:cNvPr id="3" name="Footer Placeholder 2">
            <a:extLst>
              <a:ext uri="{FF2B5EF4-FFF2-40B4-BE49-F238E27FC236}">
                <a16:creationId xmlns:a16="http://schemas.microsoft.com/office/drawing/2014/main" id="{25CF4BBF-C40F-44C4-8C46-56596880A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CA0673-EFE3-4F68-A166-1D5FD09F1653}"/>
              </a:ext>
            </a:extLst>
          </p:cNvPr>
          <p:cNvSpPr>
            <a:spLocks noGrp="1"/>
          </p:cNvSpPr>
          <p:nvPr>
            <p:ph type="sldNum" sz="quarter" idx="12"/>
          </p:nvPr>
        </p:nvSpPr>
        <p:spPr/>
        <p:txBody>
          <a:bodyPr/>
          <a:lstStyle/>
          <a:p>
            <a:fld id="{ACC2782E-1955-4C75-9FE9-36723D5E6300}" type="slidenum">
              <a:rPr lang="en-US" smtClean="0"/>
              <a:t>‹#›</a:t>
            </a:fld>
            <a:endParaRPr lang="en-US"/>
          </a:p>
        </p:txBody>
      </p:sp>
    </p:spTree>
    <p:extLst>
      <p:ext uri="{BB962C8B-B14F-4D97-AF65-F5344CB8AC3E}">
        <p14:creationId xmlns:p14="http://schemas.microsoft.com/office/powerpoint/2010/main" val="214798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F966-8273-4B41-B795-4E3C79D87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48632E-62C3-4517-830A-9B011AD0DE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0BFFE7-6806-4B9D-B4D3-CFE9D8A97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233D7B-B92A-4208-A963-A749E280F834}"/>
              </a:ext>
            </a:extLst>
          </p:cNvPr>
          <p:cNvSpPr>
            <a:spLocks noGrp="1"/>
          </p:cNvSpPr>
          <p:nvPr>
            <p:ph type="dt" sz="half" idx="10"/>
          </p:nvPr>
        </p:nvSpPr>
        <p:spPr/>
        <p:txBody>
          <a:bodyPr/>
          <a:lstStyle/>
          <a:p>
            <a:fld id="{25B690D4-DE34-444B-AB1B-BE8E6EDA8CCF}" type="datetimeFigureOut">
              <a:rPr lang="en-US" smtClean="0"/>
              <a:t>5/6/2022</a:t>
            </a:fld>
            <a:endParaRPr lang="en-US"/>
          </a:p>
        </p:txBody>
      </p:sp>
      <p:sp>
        <p:nvSpPr>
          <p:cNvPr id="6" name="Footer Placeholder 5">
            <a:extLst>
              <a:ext uri="{FF2B5EF4-FFF2-40B4-BE49-F238E27FC236}">
                <a16:creationId xmlns:a16="http://schemas.microsoft.com/office/drawing/2014/main" id="{CAA0D034-8C9B-4D53-BA25-60F289D2D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22B5D-DAB4-47AA-AD83-5F4F4F802E2E}"/>
              </a:ext>
            </a:extLst>
          </p:cNvPr>
          <p:cNvSpPr>
            <a:spLocks noGrp="1"/>
          </p:cNvSpPr>
          <p:nvPr>
            <p:ph type="sldNum" sz="quarter" idx="12"/>
          </p:nvPr>
        </p:nvSpPr>
        <p:spPr/>
        <p:txBody>
          <a:bodyPr/>
          <a:lstStyle/>
          <a:p>
            <a:fld id="{ACC2782E-1955-4C75-9FE9-36723D5E6300}" type="slidenum">
              <a:rPr lang="en-US" smtClean="0"/>
              <a:t>‹#›</a:t>
            </a:fld>
            <a:endParaRPr lang="en-US"/>
          </a:p>
        </p:txBody>
      </p:sp>
    </p:spTree>
    <p:extLst>
      <p:ext uri="{BB962C8B-B14F-4D97-AF65-F5344CB8AC3E}">
        <p14:creationId xmlns:p14="http://schemas.microsoft.com/office/powerpoint/2010/main" val="16639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E591-D274-4F96-A577-6BA27F3A9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E4D777-2681-47F9-B908-28BE79733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9B3348-EB63-47D9-ABDA-08CBB80D5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C7738-E52D-4802-A280-AD7224D353B9}"/>
              </a:ext>
            </a:extLst>
          </p:cNvPr>
          <p:cNvSpPr>
            <a:spLocks noGrp="1"/>
          </p:cNvSpPr>
          <p:nvPr>
            <p:ph type="dt" sz="half" idx="10"/>
          </p:nvPr>
        </p:nvSpPr>
        <p:spPr/>
        <p:txBody>
          <a:bodyPr/>
          <a:lstStyle/>
          <a:p>
            <a:fld id="{25B690D4-DE34-444B-AB1B-BE8E6EDA8CCF}" type="datetimeFigureOut">
              <a:rPr lang="en-US" smtClean="0"/>
              <a:t>5/6/2022</a:t>
            </a:fld>
            <a:endParaRPr lang="en-US"/>
          </a:p>
        </p:txBody>
      </p:sp>
      <p:sp>
        <p:nvSpPr>
          <p:cNvPr id="6" name="Footer Placeholder 5">
            <a:extLst>
              <a:ext uri="{FF2B5EF4-FFF2-40B4-BE49-F238E27FC236}">
                <a16:creationId xmlns:a16="http://schemas.microsoft.com/office/drawing/2014/main" id="{EAE11D35-202E-4D99-85FB-23C9741518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41CF9-6BFF-473A-9807-3FA33C789092}"/>
              </a:ext>
            </a:extLst>
          </p:cNvPr>
          <p:cNvSpPr>
            <a:spLocks noGrp="1"/>
          </p:cNvSpPr>
          <p:nvPr>
            <p:ph type="sldNum" sz="quarter" idx="12"/>
          </p:nvPr>
        </p:nvSpPr>
        <p:spPr/>
        <p:txBody>
          <a:bodyPr/>
          <a:lstStyle/>
          <a:p>
            <a:fld id="{ACC2782E-1955-4C75-9FE9-36723D5E6300}" type="slidenum">
              <a:rPr lang="en-US" smtClean="0"/>
              <a:t>‹#›</a:t>
            </a:fld>
            <a:endParaRPr lang="en-US"/>
          </a:p>
        </p:txBody>
      </p:sp>
    </p:spTree>
    <p:extLst>
      <p:ext uri="{BB962C8B-B14F-4D97-AF65-F5344CB8AC3E}">
        <p14:creationId xmlns:p14="http://schemas.microsoft.com/office/powerpoint/2010/main" val="148528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1CADEA-2069-4D3B-AD5F-1513E5DA7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F5894E-56C4-466A-81D2-C4E3C509E9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D9918-F545-45D8-94EE-094351F1FF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690D4-DE34-444B-AB1B-BE8E6EDA8CCF}" type="datetimeFigureOut">
              <a:rPr lang="en-US" smtClean="0"/>
              <a:t>5/6/2022</a:t>
            </a:fld>
            <a:endParaRPr lang="en-US"/>
          </a:p>
        </p:txBody>
      </p:sp>
      <p:sp>
        <p:nvSpPr>
          <p:cNvPr id="5" name="Footer Placeholder 4">
            <a:extLst>
              <a:ext uri="{FF2B5EF4-FFF2-40B4-BE49-F238E27FC236}">
                <a16:creationId xmlns:a16="http://schemas.microsoft.com/office/drawing/2014/main" id="{4F8CCFD5-0A29-42D4-9D8F-BD40FA9641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F5D85A-D413-497A-88C3-484D77F95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2782E-1955-4C75-9FE9-36723D5E6300}" type="slidenum">
              <a:rPr lang="en-US" smtClean="0"/>
              <a:t>‹#›</a:t>
            </a:fld>
            <a:endParaRPr lang="en-US"/>
          </a:p>
        </p:txBody>
      </p:sp>
    </p:spTree>
    <p:extLst>
      <p:ext uri="{BB962C8B-B14F-4D97-AF65-F5344CB8AC3E}">
        <p14:creationId xmlns:p14="http://schemas.microsoft.com/office/powerpoint/2010/main" val="2374567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mrkt366stephenakhterov.wordpress.com/2015/09/12/trust-in-the-workplace-blog-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palass.org/meetings-events/permission-signs-talks-and-poste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millerly@ohs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ecuresense.ca/understanding-gdpr-means-cyber-securit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journalofethics.ama-assn.org/article/effective-ways-communicate-risk-and-benefit/2013-0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onsumeraffairs.com/news/older-adults-considering-the-idea-of-living-apart-together-with-new-partners-021017.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nicepng.com/ourpic/u2q8o0w7i1i1e6o0_wingtip-community-graphic-interdisciplinary-team/" TargetMode="Externa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hyperlink" Target="https://www.ohsu.edu/oregon-center-for-aging-and-technology/stella" TargetMode="External"/><Relationship Id="rId3" Type="http://schemas.openxmlformats.org/officeDocument/2006/relationships/image" Target="../media/image24.png"/><Relationship Id="rId7"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ohsu.edu/oregon-center-for-aging-and-technology/readyr-study"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ohsu.edu/oregon-center-for-aging-and-technology/orcastrait-roybal-center"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agentestudio.com/blog/user-centered-design-examples"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189306-04D9-4982-9EBE-938B344A11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102C4642-2AB4-49A1-89D9-3E5C01E99D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2EAAEF9-78E9-4B67-93B4-CD09F75703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69931" y="-1536286"/>
            <a:ext cx="6135300" cy="6135298"/>
          </a:xfrm>
          <a:custGeom>
            <a:avLst/>
            <a:gdLst>
              <a:gd name="connsiteX0" fmla="*/ 0 w 6135300"/>
              <a:gd name="connsiteY0" fmla="*/ 3971712 h 6135298"/>
              <a:gd name="connsiteX1" fmla="*/ 3971712 w 6135300"/>
              <a:gd name="connsiteY1" fmla="*/ 0 h 6135298"/>
              <a:gd name="connsiteX2" fmla="*/ 6135300 w 6135300"/>
              <a:gd name="connsiteY2" fmla="*/ 0 h 6135298"/>
              <a:gd name="connsiteX3" fmla="*/ 6135300 w 6135300"/>
              <a:gd name="connsiteY3" fmla="*/ 6135298 h 6135298"/>
              <a:gd name="connsiteX4" fmla="*/ 0 w 6135300"/>
              <a:gd name="connsiteY4" fmla="*/ 6135298 h 613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6135298">
                <a:moveTo>
                  <a:pt x="0" y="3971712"/>
                </a:moveTo>
                <a:lnTo>
                  <a:pt x="3971712" y="0"/>
                </a:lnTo>
                <a:lnTo>
                  <a:pt x="6135300" y="0"/>
                </a:lnTo>
                <a:lnTo>
                  <a:pt x="6135300" y="6135298"/>
                </a:lnTo>
                <a:lnTo>
                  <a:pt x="0" y="6135298"/>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2CE23D09-8BA3-4FEE-892D-ACE847DC0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5707F116-8EC0-4822-9067-186AC8C96E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Freeform: Shape 18">
            <a:extLst>
              <a:ext uri="{FF2B5EF4-FFF2-40B4-BE49-F238E27FC236}">
                <a16:creationId xmlns:a16="http://schemas.microsoft.com/office/drawing/2014/main" id="{6BFBE7AA-40DE-4FE5-B385-5CA874501B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6 w 5353835"/>
              <a:gd name="connsiteY0" fmla="*/ 5273742 h 5353835"/>
              <a:gd name="connsiteX1" fmla="*/ 4927602 w 5353835"/>
              <a:gd name="connsiteY1" fmla="*/ 5273742 h 5353835"/>
              <a:gd name="connsiteX2" fmla="*/ 4847509 w 5353835"/>
              <a:gd name="connsiteY2" fmla="*/ 5353835 h 5353835"/>
              <a:gd name="connsiteX3" fmla="*/ 770599 w 5353835"/>
              <a:gd name="connsiteY3" fmla="*/ 5353835 h 5353835"/>
              <a:gd name="connsiteX4" fmla="*/ 422575 w 5353835"/>
              <a:gd name="connsiteY4" fmla="*/ 80093 h 5353835"/>
              <a:gd name="connsiteX5" fmla="*/ 502668 w 5353835"/>
              <a:gd name="connsiteY5" fmla="*/ 0 h 5353835"/>
              <a:gd name="connsiteX6" fmla="*/ 5353835 w 5353835"/>
              <a:gd name="connsiteY6" fmla="*/ 0 h 5353835"/>
              <a:gd name="connsiteX7" fmla="*/ 5353835 w 5353835"/>
              <a:gd name="connsiteY7" fmla="*/ 4847509 h 5353835"/>
              <a:gd name="connsiteX8" fmla="*/ 5273742 w 5353835"/>
              <a:gd name="connsiteY8" fmla="*/ 4927602 h 5353835"/>
              <a:gd name="connsiteX9" fmla="*/ 5273742 w 5353835"/>
              <a:gd name="connsiteY9" fmla="*/ 80093 h 5353835"/>
              <a:gd name="connsiteX10" fmla="*/ 0 w 5353835"/>
              <a:gd name="connsiteY10" fmla="*/ 502667 h 5353835"/>
              <a:gd name="connsiteX11" fmla="*/ 80093 w 5353835"/>
              <a:gd name="connsiteY11" fmla="*/ 422574 h 5353835"/>
              <a:gd name="connsiteX12" fmla="*/ 80093 w 5353835"/>
              <a:gd name="connsiteY12" fmla="*/ 4663329 h 5353835"/>
              <a:gd name="connsiteX13" fmla="*/ 0 w 5353835"/>
              <a:gd name="connsiteY13" fmla="*/ 4583236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6" y="5273742"/>
                </a:moveTo>
                <a:lnTo>
                  <a:pt x="4927602" y="5273742"/>
                </a:lnTo>
                <a:lnTo>
                  <a:pt x="4847509" y="5353835"/>
                </a:lnTo>
                <a:lnTo>
                  <a:pt x="770599" y="5353835"/>
                </a:lnTo>
                <a:close/>
                <a:moveTo>
                  <a:pt x="422575" y="80093"/>
                </a:moveTo>
                <a:lnTo>
                  <a:pt x="502668" y="0"/>
                </a:lnTo>
                <a:lnTo>
                  <a:pt x="5353835" y="0"/>
                </a:lnTo>
                <a:lnTo>
                  <a:pt x="5353835" y="4847509"/>
                </a:lnTo>
                <a:lnTo>
                  <a:pt x="5273742" y="4927602"/>
                </a:lnTo>
                <a:lnTo>
                  <a:pt x="5273742" y="80093"/>
                </a:lnTo>
                <a:close/>
                <a:moveTo>
                  <a:pt x="0" y="502667"/>
                </a:moveTo>
                <a:lnTo>
                  <a:pt x="80093" y="422574"/>
                </a:lnTo>
                <a:lnTo>
                  <a:pt x="80093" y="4663329"/>
                </a:lnTo>
                <a:lnTo>
                  <a:pt x="0" y="45832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extBox 3">
            <a:extLst>
              <a:ext uri="{FF2B5EF4-FFF2-40B4-BE49-F238E27FC236}">
                <a16:creationId xmlns:a16="http://schemas.microsoft.com/office/drawing/2014/main" id="{317F03DE-7466-4C52-9576-9B96A0F49EF2}"/>
              </a:ext>
            </a:extLst>
          </p:cNvPr>
          <p:cNvSpPr txBox="1"/>
          <p:nvPr/>
        </p:nvSpPr>
        <p:spPr>
          <a:xfrm>
            <a:off x="921075" y="2314609"/>
            <a:ext cx="4639521" cy="2695736"/>
          </a:xfrm>
          <a:prstGeom prst="rect">
            <a:avLst/>
          </a:prstGeom>
          <a:noFill/>
        </p:spPr>
        <p:txBody>
          <a:bodyPr vert="horz" lIns="91440" tIns="45720" rIns="91440" bIns="45720" rtlCol="0" anchor="ctr">
            <a:normAutofit/>
          </a:bodyPr>
          <a:lstStyle/>
          <a:p>
            <a:pPr algn="ctr">
              <a:spcBef>
                <a:spcPct val="0"/>
              </a:spcBef>
              <a:spcAft>
                <a:spcPts val="1200"/>
              </a:spcAft>
            </a:pPr>
            <a:r>
              <a:rPr lang="en-US" sz="2800" dirty="0">
                <a:solidFill>
                  <a:srgbClr val="080808"/>
                </a:solidFill>
                <a:latin typeface="Calibri Light" panose="020F0302020204030204" pitchFamily="34" charset="0"/>
                <a:ea typeface="+mj-ea"/>
                <a:cs typeface="Calibri Light" panose="020F0302020204030204" pitchFamily="34" charset="0"/>
              </a:rPr>
              <a:t>Remote Passive Assessment in Caregiving Research:</a:t>
            </a:r>
          </a:p>
          <a:p>
            <a:pPr algn="ctr">
              <a:spcBef>
                <a:spcPct val="0"/>
              </a:spcBef>
              <a:spcAft>
                <a:spcPts val="1200"/>
              </a:spcAft>
            </a:pPr>
            <a:r>
              <a:rPr lang="en-US" sz="2800" dirty="0">
                <a:solidFill>
                  <a:srgbClr val="080808"/>
                </a:solidFill>
                <a:latin typeface="Calibri" panose="020F0502020204030204" pitchFamily="34" charset="0"/>
                <a:ea typeface="+mj-ea"/>
                <a:cs typeface="Calibri" panose="020F0502020204030204" pitchFamily="34" charset="0"/>
              </a:rPr>
              <a:t>User-Centered Design Issues and Opportunities </a:t>
            </a:r>
            <a:endParaRPr lang="en-US" sz="2800" kern="1200" dirty="0">
              <a:solidFill>
                <a:srgbClr val="080808"/>
              </a:solidFill>
              <a:latin typeface="Calibri" panose="020F0502020204030204" pitchFamily="34" charset="0"/>
              <a:ea typeface="+mj-ea"/>
              <a:cs typeface="Calibri" panose="020F0502020204030204" pitchFamily="34" charset="0"/>
            </a:endParaRPr>
          </a:p>
        </p:txBody>
      </p:sp>
      <p:sp>
        <p:nvSpPr>
          <p:cNvPr id="21" name="Isosceles Triangle 20">
            <a:extLst>
              <a:ext uri="{FF2B5EF4-FFF2-40B4-BE49-F238E27FC236}">
                <a16:creationId xmlns:a16="http://schemas.microsoft.com/office/drawing/2014/main" id="{41ACE746-85D5-45EE-8944-61B542B39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26569" y="0"/>
            <a:ext cx="3216074" cy="160803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00BB3E03-CC38-4FA6-9A99-701C62D05A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6059" y="4738109"/>
            <a:ext cx="4239780" cy="2119891"/>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0252AF23-991E-4506-AA00-95519947C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694" y="5349302"/>
            <a:ext cx="939351" cy="11697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C813BC4-4BDF-45E4-A19E-E3C18363DBFE}"/>
              </a:ext>
            </a:extLst>
          </p:cNvPr>
          <p:cNvPicPr>
            <a:picLocks noChangeAspect="1"/>
          </p:cNvPicPr>
          <p:nvPr/>
        </p:nvPicPr>
        <p:blipFill>
          <a:blip r:embed="rId4"/>
          <a:stretch>
            <a:fillRect/>
          </a:stretch>
        </p:blipFill>
        <p:spPr>
          <a:xfrm>
            <a:off x="7806082" y="3918053"/>
            <a:ext cx="4516387" cy="1431249"/>
          </a:xfrm>
          <a:prstGeom prst="rect">
            <a:avLst/>
          </a:prstGeom>
        </p:spPr>
      </p:pic>
    </p:spTree>
    <p:extLst>
      <p:ext uri="{BB962C8B-B14F-4D97-AF65-F5344CB8AC3E}">
        <p14:creationId xmlns:p14="http://schemas.microsoft.com/office/powerpoint/2010/main" val="4116168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297797-5C89-4791-8204-AB071FA1FB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8DDA09-9DE3-4AC2-95D0-D24EE011E331}"/>
              </a:ext>
            </a:extLst>
          </p:cNvPr>
          <p:cNvSpPr>
            <a:spLocks noGrp="1"/>
          </p:cNvSpPr>
          <p:nvPr>
            <p:ph type="title"/>
          </p:nvPr>
        </p:nvSpPr>
        <p:spPr>
          <a:xfrm>
            <a:off x="6999299" y="327945"/>
            <a:ext cx="4943564" cy="842247"/>
          </a:xfrm>
        </p:spPr>
        <p:txBody>
          <a:bodyPr>
            <a:normAutofit/>
          </a:bodyPr>
          <a:lstStyle/>
          <a:p>
            <a:pPr algn="ctr"/>
            <a:r>
              <a:rPr lang="en-US" sz="3600" b="1" dirty="0"/>
              <a:t>Who are the Users?</a:t>
            </a:r>
          </a:p>
        </p:txBody>
      </p:sp>
      <p:sp>
        <p:nvSpPr>
          <p:cNvPr id="10" name="Freeform: Shape 9">
            <a:extLst>
              <a:ext uri="{FF2B5EF4-FFF2-40B4-BE49-F238E27FC236}">
                <a16:creationId xmlns:a16="http://schemas.microsoft.com/office/drawing/2014/main" id="{569BBA9B-8F4E-4D2B-BEFA-41A4754433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851012D1-8033-40B1-9EC0-91390FFC74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291F021-C45C-4D44-A2B8-A789E386C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FC0F382-B606-4854-B38C-C6BB494BF367}"/>
              </a:ext>
            </a:extLst>
          </p:cNvPr>
          <p:cNvSpPr txBox="1"/>
          <p:nvPr/>
        </p:nvSpPr>
        <p:spPr>
          <a:xfrm>
            <a:off x="7534276" y="1224345"/>
            <a:ext cx="4437162" cy="276998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latin typeface="+mj-lt"/>
              </a:rPr>
              <a:t>Participants and their families</a:t>
            </a:r>
          </a:p>
          <a:p>
            <a:pPr marL="285750" indent="-285750">
              <a:spcAft>
                <a:spcPts val="1200"/>
              </a:spcAft>
              <a:buFont typeface="Arial" panose="020B0604020202020204" pitchFamily="34" charset="0"/>
              <a:buChar char="•"/>
            </a:pPr>
            <a:r>
              <a:rPr lang="en-US" sz="2400" dirty="0">
                <a:latin typeface="+mj-lt"/>
              </a:rPr>
              <a:t>Research technicians (i.e., install &amp; maintain sensors)</a:t>
            </a:r>
          </a:p>
          <a:p>
            <a:pPr marL="285750" indent="-285750">
              <a:spcAft>
                <a:spcPts val="1200"/>
              </a:spcAft>
              <a:buFont typeface="Arial" panose="020B0604020202020204" pitchFamily="34" charset="0"/>
              <a:buChar char="•"/>
            </a:pPr>
            <a:r>
              <a:rPr lang="en-US" sz="2400" dirty="0">
                <a:latin typeface="+mj-lt"/>
              </a:rPr>
              <a:t>Other study team members</a:t>
            </a:r>
          </a:p>
          <a:p>
            <a:pPr marL="285750" indent="-285750">
              <a:spcAft>
                <a:spcPts val="1200"/>
              </a:spcAft>
              <a:buFont typeface="Arial" panose="020B0604020202020204" pitchFamily="34" charset="0"/>
              <a:buChar char="•"/>
            </a:pPr>
            <a:r>
              <a:rPr lang="en-US" sz="2400" dirty="0">
                <a:latin typeface="+mj-lt"/>
              </a:rPr>
              <a:t>Clinicians or other care providers, if involved</a:t>
            </a:r>
          </a:p>
        </p:txBody>
      </p:sp>
      <p:pic>
        <p:nvPicPr>
          <p:cNvPr id="3" name="Picture 3" descr="A picture containing person, indoor, wall&#10;&#10;Description automatically generated">
            <a:extLst>
              <a:ext uri="{FF2B5EF4-FFF2-40B4-BE49-F238E27FC236}">
                <a16:creationId xmlns:a16="http://schemas.microsoft.com/office/drawing/2014/main" id="{F40002F6-104F-484F-A636-3C3E5D93E98F}"/>
              </a:ext>
            </a:extLst>
          </p:cNvPr>
          <p:cNvPicPr>
            <a:picLocks noChangeAspect="1"/>
          </p:cNvPicPr>
          <p:nvPr/>
        </p:nvPicPr>
        <p:blipFill>
          <a:blip r:embed="rId3"/>
          <a:stretch>
            <a:fillRect/>
          </a:stretch>
        </p:blipFill>
        <p:spPr>
          <a:xfrm>
            <a:off x="3634302" y="2980263"/>
            <a:ext cx="4324094" cy="3733074"/>
          </a:xfrm>
          <a:prstGeom prst="rect">
            <a:avLst/>
          </a:prstGeom>
        </p:spPr>
      </p:pic>
      <p:sp>
        <p:nvSpPr>
          <p:cNvPr id="4" name="TextBox 3">
            <a:extLst>
              <a:ext uri="{FF2B5EF4-FFF2-40B4-BE49-F238E27FC236}">
                <a16:creationId xmlns:a16="http://schemas.microsoft.com/office/drawing/2014/main" id="{880BDE26-D1E4-49A7-B55F-631551A89F5D}"/>
              </a:ext>
            </a:extLst>
          </p:cNvPr>
          <p:cNvSpPr txBox="1"/>
          <p:nvPr/>
        </p:nvSpPr>
        <p:spPr>
          <a:xfrm>
            <a:off x="1717166" y="4744742"/>
            <a:ext cx="1481001" cy="369332"/>
          </a:xfrm>
          <a:prstGeom prst="rect">
            <a:avLst/>
          </a:prstGeom>
          <a:noFill/>
        </p:spPr>
        <p:txBody>
          <a:bodyPr wrap="square" rtlCol="0">
            <a:spAutoFit/>
          </a:bodyPr>
          <a:lstStyle/>
          <a:p>
            <a:pPr algn="ctr"/>
            <a:r>
              <a:rPr lang="en-US" dirty="0">
                <a:latin typeface="+mj-lt"/>
              </a:rPr>
              <a:t>Participants</a:t>
            </a:r>
          </a:p>
        </p:txBody>
      </p:sp>
      <p:sp>
        <p:nvSpPr>
          <p:cNvPr id="13" name="TextBox 12">
            <a:extLst>
              <a:ext uri="{FF2B5EF4-FFF2-40B4-BE49-F238E27FC236}">
                <a16:creationId xmlns:a16="http://schemas.microsoft.com/office/drawing/2014/main" id="{49F84F52-71B3-4966-8DB0-033ECA4E63B4}"/>
              </a:ext>
            </a:extLst>
          </p:cNvPr>
          <p:cNvSpPr txBox="1"/>
          <p:nvPr/>
        </p:nvSpPr>
        <p:spPr>
          <a:xfrm rot="17991112">
            <a:off x="6585392" y="5714193"/>
            <a:ext cx="1993433" cy="338554"/>
          </a:xfrm>
          <a:prstGeom prst="rect">
            <a:avLst/>
          </a:prstGeom>
          <a:noFill/>
        </p:spPr>
        <p:txBody>
          <a:bodyPr wrap="square" rtlCol="0">
            <a:spAutoFit/>
          </a:bodyPr>
          <a:lstStyle/>
          <a:p>
            <a:pPr algn="ctr"/>
            <a:r>
              <a:rPr lang="en-US" sz="1600" dirty="0">
                <a:latin typeface="+mj-lt"/>
              </a:rPr>
              <a:t>Research Technicians</a:t>
            </a:r>
          </a:p>
        </p:txBody>
      </p:sp>
      <p:grpSp>
        <p:nvGrpSpPr>
          <p:cNvPr id="9" name="Group 8">
            <a:extLst>
              <a:ext uri="{FF2B5EF4-FFF2-40B4-BE49-F238E27FC236}">
                <a16:creationId xmlns:a16="http://schemas.microsoft.com/office/drawing/2014/main" id="{C56A3A5B-BCD4-4978-A65E-9EB60852CF49}"/>
              </a:ext>
            </a:extLst>
          </p:cNvPr>
          <p:cNvGrpSpPr/>
          <p:nvPr/>
        </p:nvGrpSpPr>
        <p:grpSpPr>
          <a:xfrm>
            <a:off x="249136" y="923465"/>
            <a:ext cx="4613468" cy="4057715"/>
            <a:chOff x="559114" y="1667904"/>
            <a:chExt cx="4613468" cy="4057715"/>
          </a:xfrm>
        </p:grpSpPr>
        <p:pic>
          <p:nvPicPr>
            <p:cNvPr id="5" name="Picture 4">
              <a:extLst>
                <a:ext uri="{FF2B5EF4-FFF2-40B4-BE49-F238E27FC236}">
                  <a16:creationId xmlns:a16="http://schemas.microsoft.com/office/drawing/2014/main" id="{E3202F38-B501-4318-8632-21DFAE3779F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281" b="40614" l="22969" r="32188">
                          <a14:foregroundMark x1="25313" y1="17632" x2="23250" y2="26491"/>
                          <a14:foregroundMark x1="23250" y1="26491" x2="23188" y2="30000"/>
                          <a14:foregroundMark x1="23188" y1="30000" x2="25125" y2="39211"/>
                          <a14:foregroundMark x1="25125" y1="39211" x2="25469" y2="40088"/>
                          <a14:foregroundMark x1="25594" y1="18596" x2="25688" y2="30175"/>
                          <a14:foregroundMark x1="26063" y1="31491" x2="26563" y2="19825"/>
                          <a14:foregroundMark x1="26563" y1="19825" x2="26438" y2="18070"/>
                          <a14:foregroundMark x1="23344" y1="26053" x2="23906" y2="29298"/>
                          <a14:foregroundMark x1="23906" y1="29298" x2="23188" y2="29123"/>
                          <a14:foregroundMark x1="25188" y1="40088" x2="23281" y2="29035"/>
                          <a14:foregroundMark x1="23156" y1="30263" x2="24406" y2="36842"/>
                          <a14:foregroundMark x1="24406" y1="36842" x2="25281" y2="39386"/>
                          <a14:foregroundMark x1="25281" y1="39386" x2="25281" y2="39561"/>
                          <a14:foregroundMark x1="24188" y1="35877" x2="25219" y2="40088"/>
                          <a14:foregroundMark x1="23125" y1="30088" x2="23250" y2="26491"/>
                          <a14:foregroundMark x1="23250" y1="26491" x2="23781" y2="24649"/>
                          <a14:foregroundMark x1="23125" y1="27193" x2="23125" y2="29825"/>
                          <a14:foregroundMark x1="23063" y1="30263" x2="23188" y2="26667"/>
                          <a14:foregroundMark x1="23188" y1="26667" x2="23219" y2="26491"/>
                          <a14:foregroundMark x1="23063" y1="26930" x2="23531" y2="25877"/>
                          <a14:foregroundMark x1="22969" y1="27105" x2="23000" y2="30702"/>
                          <a14:foregroundMark x1="23000" y1="30702" x2="23063" y2="31228"/>
                          <a14:foregroundMark x1="22969" y1="30965" x2="25313" y2="39912"/>
                          <a14:foregroundMark x1="26750" y1="17719" x2="28063" y2="17456"/>
                          <a14:foregroundMark x1="28063" y1="17456" x2="29375" y2="17544"/>
                          <a14:foregroundMark x1="29375" y1="17544" x2="29844" y2="17456"/>
                          <a14:foregroundMark x1="29938" y1="18158" x2="31656" y2="27719"/>
                          <a14:foregroundMark x1="31656" y1="27719" x2="31750" y2="30789"/>
                          <a14:foregroundMark x1="31719" y1="31316" x2="32188" y2="28860"/>
                          <a14:foregroundMark x1="30302" y1="38509" x2="29938" y2="40263"/>
                          <a14:foregroundMark x1="31156" y1="34386" x2="30302" y2="38509"/>
                          <a14:foregroundMark x1="31374" y1="33333" x2="31156" y2="34386"/>
                          <a14:foregroundMark x1="31556" y1="32456" x2="31374" y2="33333"/>
                          <a14:foregroundMark x1="29906" y1="40263" x2="25594" y2="40351"/>
                          <a14:foregroundMark x1="25219" y1="40614" x2="26625" y2="40526"/>
                          <a14:foregroundMark x1="26625" y1="40526" x2="28313" y2="40614"/>
                          <a14:backgroundMark x1="31688" y1="32281" x2="31688" y2="32281"/>
                          <a14:backgroundMark x1="31656" y1="32281" x2="31656" y2="32281"/>
                          <a14:backgroundMark x1="31594" y1="32456" x2="31594" y2="32456"/>
                          <a14:backgroundMark x1="31594" y1="32632" x2="31594" y2="32632"/>
                          <a14:backgroundMark x1="31469" y1="33070" x2="31469" y2="33070"/>
                          <a14:backgroundMark x1="31406" y1="33333" x2="31406" y2="33333"/>
                          <a14:backgroundMark x1="31375" y1="33596" x2="31375" y2="33596"/>
                          <a14:backgroundMark x1="31250" y1="34035" x2="31250" y2="34035"/>
                          <a14:backgroundMark x1="31250" y1="34386" x2="31250" y2="34386"/>
                          <a14:backgroundMark x1="31750" y1="31754" x2="31750" y2="31754"/>
                          <a14:backgroundMark x1="30344" y1="38509" x2="30344" y2="38509"/>
                        </a14:backgroundRemoval>
                      </a14:imgEffect>
                    </a14:imgLayer>
                  </a14:imgProps>
                </a:ext>
              </a:extLst>
            </a:blip>
            <a:srcRect l="22778" t="17482" r="67500" b="59306"/>
            <a:stretch/>
          </p:blipFill>
          <p:spPr>
            <a:xfrm>
              <a:off x="559114" y="1667904"/>
              <a:ext cx="4613468" cy="3923792"/>
            </a:xfrm>
            <a:prstGeom prst="rect">
              <a:avLst/>
            </a:prstGeom>
          </p:spPr>
        </p:pic>
        <p:sp>
          <p:nvSpPr>
            <p:cNvPr id="7" name="Rectangle 6">
              <a:extLst>
                <a:ext uri="{FF2B5EF4-FFF2-40B4-BE49-F238E27FC236}">
                  <a16:creationId xmlns:a16="http://schemas.microsoft.com/office/drawing/2014/main" id="{D2C12280-3845-4039-BC3C-7F89CE80E3D1}"/>
                </a:ext>
              </a:extLst>
            </p:cNvPr>
            <p:cNvSpPr/>
            <p:nvPr/>
          </p:nvSpPr>
          <p:spPr>
            <a:xfrm rot="1805649">
              <a:off x="4457317" y="3453088"/>
              <a:ext cx="73100" cy="2272531"/>
            </a:xfrm>
            <a:prstGeom prst="rect">
              <a:avLst/>
            </a:prstGeom>
            <a:solidFill>
              <a:srgbClr val="F9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Graphic 21" descr="Target Audience">
            <a:extLst>
              <a:ext uri="{FF2B5EF4-FFF2-40B4-BE49-F238E27FC236}">
                <a16:creationId xmlns:a16="http://schemas.microsoft.com/office/drawing/2014/main" id="{A254643D-84DF-874D-84A6-A570909537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738130" y="565794"/>
            <a:ext cx="2187107" cy="2187107"/>
          </a:xfrm>
          <a:prstGeom prst="rect">
            <a:avLst/>
          </a:prstGeom>
        </p:spPr>
      </p:pic>
    </p:spTree>
    <p:extLst>
      <p:ext uri="{BB962C8B-B14F-4D97-AF65-F5344CB8AC3E}">
        <p14:creationId xmlns:p14="http://schemas.microsoft.com/office/powerpoint/2010/main" val="115712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4B63-127E-4EF4-B7FE-E4D0024805B3}"/>
              </a:ext>
            </a:extLst>
          </p:cNvPr>
          <p:cNvSpPr>
            <a:spLocks noGrp="1"/>
          </p:cNvSpPr>
          <p:nvPr>
            <p:ph type="title"/>
          </p:nvPr>
        </p:nvSpPr>
        <p:spPr>
          <a:xfrm>
            <a:off x="643467" y="321734"/>
            <a:ext cx="10905066" cy="1135737"/>
          </a:xfrm>
        </p:spPr>
        <p:txBody>
          <a:bodyPr>
            <a:normAutofit/>
          </a:bodyPr>
          <a:lstStyle/>
          <a:p>
            <a:r>
              <a:rPr lang="en-US" sz="4000" b="1" dirty="0"/>
              <a:t>Module Overview</a:t>
            </a:r>
          </a:p>
        </p:txBody>
      </p:sp>
      <p:sp>
        <p:nvSpPr>
          <p:cNvPr id="3" name="Content Placeholder 2">
            <a:extLst>
              <a:ext uri="{FF2B5EF4-FFF2-40B4-BE49-F238E27FC236}">
                <a16:creationId xmlns:a16="http://schemas.microsoft.com/office/drawing/2014/main" id="{79B8F322-4BC6-4DDC-9668-8D4C48ABC3F3}"/>
              </a:ext>
            </a:extLst>
          </p:cNvPr>
          <p:cNvSpPr>
            <a:spLocks noGrp="1"/>
          </p:cNvSpPr>
          <p:nvPr>
            <p:ph idx="1"/>
          </p:nvPr>
        </p:nvSpPr>
        <p:spPr>
          <a:xfrm>
            <a:off x="1844715" y="1457471"/>
            <a:ext cx="8430786" cy="4393982"/>
          </a:xfrm>
        </p:spPr>
        <p:txBody>
          <a:bodyPr vert="horz" lIns="91440" tIns="45720" rIns="91440" bIns="45720" rtlCol="0" anchor="t">
            <a:normAutofit/>
          </a:bodyPr>
          <a:lstStyle/>
          <a:p>
            <a:pPr marL="0" indent="0">
              <a:spcAft>
                <a:spcPts val="1200"/>
              </a:spcAft>
              <a:buNone/>
            </a:pPr>
            <a:r>
              <a:rPr lang="en-US" sz="3200" dirty="0">
                <a:solidFill>
                  <a:schemeClr val="bg1">
                    <a:lumMod val="50000"/>
                  </a:schemeClr>
                </a:solidFill>
                <a:latin typeface="+mj-lt"/>
                <a:ea typeface="+mn-lt"/>
                <a:cs typeface="+mn-lt"/>
              </a:rPr>
              <a:t>User-Centered Design </a:t>
            </a:r>
          </a:p>
          <a:p>
            <a:pPr marL="0" indent="0">
              <a:spcAft>
                <a:spcPts val="1200"/>
              </a:spcAft>
              <a:buNone/>
            </a:pPr>
            <a:r>
              <a:rPr lang="en-US" sz="3200" dirty="0">
                <a:solidFill>
                  <a:schemeClr val="bg1">
                    <a:lumMod val="50000"/>
                  </a:schemeClr>
                </a:solidFill>
                <a:latin typeface="+mj-lt"/>
              </a:rPr>
              <a:t>ORCATECH's In-Home Sensing Platform </a:t>
            </a:r>
            <a:endParaRPr lang="en-US" sz="3200" dirty="0">
              <a:solidFill>
                <a:schemeClr val="bg1">
                  <a:lumMod val="50000"/>
                </a:schemeClr>
              </a:solidFill>
              <a:latin typeface="+mj-lt"/>
              <a:cs typeface="Calibri"/>
            </a:endParaRPr>
          </a:p>
          <a:p>
            <a:pPr marL="0" indent="0">
              <a:buNone/>
            </a:pPr>
            <a:r>
              <a:rPr lang="en-US" sz="3200" b="1" dirty="0">
                <a:latin typeface="+mj-lt"/>
                <a:cs typeface="Calibri"/>
              </a:rPr>
              <a:t>User Issues to Address:</a:t>
            </a:r>
          </a:p>
          <a:p>
            <a:pPr lvl="1"/>
            <a:r>
              <a:rPr lang="en-US" sz="3200" b="1" dirty="0">
                <a:latin typeface="+mj-lt"/>
              </a:rPr>
              <a:t>Setting User Expectations</a:t>
            </a:r>
          </a:p>
          <a:p>
            <a:pPr lvl="1"/>
            <a:r>
              <a:rPr lang="en-US" sz="3200" b="1" dirty="0" err="1">
                <a:latin typeface="+mj-lt"/>
              </a:rPr>
              <a:t>Overtrust</a:t>
            </a:r>
            <a:r>
              <a:rPr lang="en-US" sz="3200" b="1" dirty="0">
                <a:latin typeface="+mj-lt"/>
              </a:rPr>
              <a:t> &amp; </a:t>
            </a:r>
            <a:r>
              <a:rPr lang="en-US" sz="3200" b="1" dirty="0" err="1">
                <a:latin typeface="+mj-lt"/>
              </a:rPr>
              <a:t>Undertrust</a:t>
            </a:r>
            <a:endParaRPr lang="en-US" sz="3200" b="1" dirty="0">
              <a:latin typeface="+mj-lt"/>
              <a:cs typeface="Calibri"/>
            </a:endParaRPr>
          </a:p>
          <a:p>
            <a:pPr lvl="1">
              <a:spcAft>
                <a:spcPts val="1200"/>
              </a:spcAft>
            </a:pPr>
            <a:r>
              <a:rPr lang="en-US" sz="3200" b="1" dirty="0">
                <a:latin typeface="+mj-lt"/>
              </a:rPr>
              <a:t>Privacy &amp; Confidentiality</a:t>
            </a:r>
          </a:p>
          <a:p>
            <a:pPr marL="0" lvl="0" indent="0">
              <a:buNone/>
            </a:pPr>
            <a:r>
              <a:rPr lang="en-US" sz="3200" dirty="0">
                <a:solidFill>
                  <a:schemeClr val="bg1">
                    <a:lumMod val="50000"/>
                  </a:schemeClr>
                </a:solidFill>
                <a:latin typeface="Calibri Light" panose="020F0302020204030204"/>
                <a:ea typeface="+mn-lt"/>
                <a:cs typeface="Calibri" panose="020F0502020204030204"/>
              </a:rPr>
              <a:t>Dementia Caregiving Research Applications</a:t>
            </a:r>
          </a:p>
        </p:txBody>
      </p:sp>
    </p:spTree>
    <p:extLst>
      <p:ext uri="{BB962C8B-B14F-4D97-AF65-F5344CB8AC3E}">
        <p14:creationId xmlns:p14="http://schemas.microsoft.com/office/powerpoint/2010/main" val="377126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5">
            <a:extLst>
              <a:ext uri="{FF2B5EF4-FFF2-40B4-BE49-F238E27FC236}">
                <a16:creationId xmlns:a16="http://schemas.microsoft.com/office/drawing/2014/main" id="{12FB12AE-71D1-47FD-9AC3-EE2C074245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7">
            <a:extLst>
              <a:ext uri="{FF2B5EF4-FFF2-40B4-BE49-F238E27FC236}">
                <a16:creationId xmlns:a16="http://schemas.microsoft.com/office/drawing/2014/main" id="{64853C7E-3CBA-4464-865F-6044D94B1B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19">
            <a:extLst>
              <a:ext uri="{FF2B5EF4-FFF2-40B4-BE49-F238E27FC236}">
                <a16:creationId xmlns:a16="http://schemas.microsoft.com/office/drawing/2014/main" id="{55EFEC59-B929-4851-9DEF-9106F27979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1">
            <a:extLst>
              <a:ext uri="{FF2B5EF4-FFF2-40B4-BE49-F238E27FC236}">
                <a16:creationId xmlns:a16="http://schemas.microsoft.com/office/drawing/2014/main" id="{6C132392-D5FF-4588-8FA1-5BAD77BF64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3">
            <a:extLst>
              <a:ext uri="{FF2B5EF4-FFF2-40B4-BE49-F238E27FC236}">
                <a16:creationId xmlns:a16="http://schemas.microsoft.com/office/drawing/2014/main" id="{C7EAC045-695C-4E73-9B7C-AFD6FB22DA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404A7A3A-BEAE-4BC6-A163-5D0E5F8C46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2ED3B7D-405D-4DFA-8608-B6DE74671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Rounded Corners 11">
            <a:extLst>
              <a:ext uri="{FF2B5EF4-FFF2-40B4-BE49-F238E27FC236}">
                <a16:creationId xmlns:a16="http://schemas.microsoft.com/office/drawing/2014/main" id="{9D6D5C40-F335-48F4-AA76-829E631C62C9}"/>
              </a:ext>
            </a:extLst>
          </p:cNvPr>
          <p:cNvSpPr/>
          <p:nvPr/>
        </p:nvSpPr>
        <p:spPr>
          <a:xfrm>
            <a:off x="1014326" y="2690462"/>
            <a:ext cx="3157172" cy="32864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DB088677-A6D2-4DC5-A59E-8A81720BC2A4}"/>
              </a:ext>
            </a:extLst>
          </p:cNvPr>
          <p:cNvSpPr/>
          <p:nvPr/>
        </p:nvSpPr>
        <p:spPr>
          <a:xfrm>
            <a:off x="4487329" y="2690462"/>
            <a:ext cx="3157172" cy="32864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642169F9-62EA-442F-AD76-14829BC34BCA}"/>
              </a:ext>
            </a:extLst>
          </p:cNvPr>
          <p:cNvSpPr/>
          <p:nvPr/>
        </p:nvSpPr>
        <p:spPr>
          <a:xfrm>
            <a:off x="7960332" y="2690462"/>
            <a:ext cx="3157172" cy="32864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5AA8868-E70E-4D90-A149-0C655871D645}"/>
              </a:ext>
            </a:extLst>
          </p:cNvPr>
          <p:cNvSpPr txBox="1"/>
          <p:nvPr/>
        </p:nvSpPr>
        <p:spPr>
          <a:xfrm>
            <a:off x="1452143" y="2693470"/>
            <a:ext cx="2300384" cy="584775"/>
          </a:xfrm>
          <a:prstGeom prst="rect">
            <a:avLst/>
          </a:prstGeom>
          <a:noFill/>
        </p:spPr>
        <p:txBody>
          <a:bodyPr wrap="square" lIns="91440" tIns="45720" rIns="91440" bIns="45720" rtlCol="0" anchor="t">
            <a:spAutoFit/>
          </a:bodyPr>
          <a:lstStyle/>
          <a:p>
            <a:pPr algn="ctr"/>
            <a:r>
              <a:rPr lang="en-US" sz="3200" b="1" dirty="0">
                <a:solidFill>
                  <a:schemeClr val="bg1"/>
                </a:solidFill>
                <a:latin typeface="+mj-lt"/>
              </a:rPr>
              <a:t>NEEDS</a:t>
            </a:r>
          </a:p>
        </p:txBody>
      </p:sp>
      <p:sp>
        <p:nvSpPr>
          <p:cNvPr id="34" name="TextBox 33">
            <a:extLst>
              <a:ext uri="{FF2B5EF4-FFF2-40B4-BE49-F238E27FC236}">
                <a16:creationId xmlns:a16="http://schemas.microsoft.com/office/drawing/2014/main" id="{3AF9662D-C937-4040-A12C-BB3DD368EFA8}"/>
              </a:ext>
            </a:extLst>
          </p:cNvPr>
          <p:cNvSpPr txBox="1"/>
          <p:nvPr/>
        </p:nvSpPr>
        <p:spPr>
          <a:xfrm>
            <a:off x="4772530" y="2699816"/>
            <a:ext cx="2586767" cy="584775"/>
          </a:xfrm>
          <a:prstGeom prst="rect">
            <a:avLst/>
          </a:prstGeom>
          <a:noFill/>
        </p:spPr>
        <p:txBody>
          <a:bodyPr wrap="square" lIns="91440" tIns="45720" rIns="91440" bIns="45720" rtlCol="0" anchor="t">
            <a:spAutoFit/>
          </a:bodyPr>
          <a:lstStyle/>
          <a:p>
            <a:pPr algn="ctr"/>
            <a:r>
              <a:rPr lang="en-US" sz="3200" b="1" dirty="0">
                <a:solidFill>
                  <a:schemeClr val="bg1"/>
                </a:solidFill>
                <a:latin typeface="+mj-lt"/>
              </a:rPr>
              <a:t>PREFERENCES</a:t>
            </a:r>
          </a:p>
        </p:txBody>
      </p:sp>
      <p:sp>
        <p:nvSpPr>
          <p:cNvPr id="35" name="TextBox 34">
            <a:extLst>
              <a:ext uri="{FF2B5EF4-FFF2-40B4-BE49-F238E27FC236}">
                <a16:creationId xmlns:a16="http://schemas.microsoft.com/office/drawing/2014/main" id="{A6C198AE-D18E-4B1D-BD15-80EAD8A0F8DA}"/>
              </a:ext>
            </a:extLst>
          </p:cNvPr>
          <p:cNvSpPr txBox="1"/>
          <p:nvPr/>
        </p:nvSpPr>
        <p:spPr>
          <a:xfrm>
            <a:off x="8439473" y="2702282"/>
            <a:ext cx="2300384" cy="584775"/>
          </a:xfrm>
          <a:prstGeom prst="rect">
            <a:avLst/>
          </a:prstGeom>
          <a:noFill/>
        </p:spPr>
        <p:txBody>
          <a:bodyPr wrap="square" lIns="91440" tIns="45720" rIns="91440" bIns="45720" rtlCol="0" anchor="t">
            <a:spAutoFit/>
          </a:bodyPr>
          <a:lstStyle/>
          <a:p>
            <a:pPr algn="ctr"/>
            <a:r>
              <a:rPr lang="en-US" sz="3200" b="1" dirty="0">
                <a:solidFill>
                  <a:schemeClr val="bg1"/>
                </a:solidFill>
                <a:latin typeface="+mj-lt"/>
              </a:rPr>
              <a:t>ABILITIES</a:t>
            </a:r>
          </a:p>
        </p:txBody>
      </p:sp>
      <p:sp>
        <p:nvSpPr>
          <p:cNvPr id="36" name="TextBox 35">
            <a:extLst>
              <a:ext uri="{FF2B5EF4-FFF2-40B4-BE49-F238E27FC236}">
                <a16:creationId xmlns:a16="http://schemas.microsoft.com/office/drawing/2014/main" id="{FE43BE4F-534E-47F4-B5FF-FFF43897B449}"/>
              </a:ext>
            </a:extLst>
          </p:cNvPr>
          <p:cNvSpPr txBox="1"/>
          <p:nvPr/>
        </p:nvSpPr>
        <p:spPr>
          <a:xfrm>
            <a:off x="1157516" y="3202193"/>
            <a:ext cx="2889638" cy="3139321"/>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2400" dirty="0">
                <a:solidFill>
                  <a:srgbClr val="FFFFFF"/>
                </a:solidFill>
                <a:latin typeface="+mj-lt"/>
              </a:rPr>
              <a:t>Fit within user’s normal routines</a:t>
            </a:r>
          </a:p>
          <a:p>
            <a:pPr marL="285750" indent="-285750">
              <a:spcAft>
                <a:spcPts val="1200"/>
              </a:spcAft>
              <a:buFont typeface="Arial" panose="020B0604020202020204" pitchFamily="34" charset="0"/>
              <a:buChar char="•"/>
            </a:pPr>
            <a:r>
              <a:rPr lang="en-US" sz="2400" dirty="0">
                <a:solidFill>
                  <a:srgbClr val="FFFFFF"/>
                </a:solidFill>
                <a:latin typeface="+mj-lt"/>
              </a:rPr>
              <a:t>Reliability</a:t>
            </a:r>
          </a:p>
          <a:p>
            <a:pPr marL="285750" indent="-285750">
              <a:spcAft>
                <a:spcPts val="1200"/>
              </a:spcAft>
              <a:buFont typeface="Arial" panose="020B0604020202020204" pitchFamily="34" charset="0"/>
              <a:buChar char="•"/>
            </a:pPr>
            <a:r>
              <a:rPr lang="en-US" sz="2400" dirty="0">
                <a:solidFill>
                  <a:srgbClr val="FFFFFF"/>
                </a:solidFill>
                <a:latin typeface="+mj-lt"/>
              </a:rPr>
              <a:t>Privacy</a:t>
            </a:r>
          </a:p>
          <a:p>
            <a:pPr marL="285750" indent="-285750">
              <a:buFont typeface="Arial" panose="020B0604020202020204" pitchFamily="34" charset="0"/>
              <a:buChar char="•"/>
            </a:pPr>
            <a:r>
              <a:rPr lang="en-US" sz="2400" dirty="0">
                <a:solidFill>
                  <a:srgbClr val="FFFFFF"/>
                </a:solidFill>
                <a:latin typeface="+mj-lt"/>
              </a:rPr>
              <a:t>Safety</a:t>
            </a:r>
          </a:p>
          <a:p>
            <a:endParaRPr lang="en-US" sz="2400" dirty="0">
              <a:solidFill>
                <a:srgbClr val="FFFFFF"/>
              </a:solidFill>
              <a:latin typeface="+mj-lt"/>
            </a:endParaRPr>
          </a:p>
          <a:p>
            <a:pPr marL="285750" indent="-285750">
              <a:buFont typeface="Arial" panose="020B0604020202020204" pitchFamily="34" charset="0"/>
              <a:buChar char="•"/>
            </a:pPr>
            <a:endParaRPr lang="en-US" sz="2400" dirty="0">
              <a:solidFill>
                <a:srgbClr val="FFFFFF"/>
              </a:solidFill>
              <a:latin typeface="+mj-lt"/>
            </a:endParaRPr>
          </a:p>
        </p:txBody>
      </p:sp>
      <p:sp>
        <p:nvSpPr>
          <p:cNvPr id="37" name="TextBox 36">
            <a:extLst>
              <a:ext uri="{FF2B5EF4-FFF2-40B4-BE49-F238E27FC236}">
                <a16:creationId xmlns:a16="http://schemas.microsoft.com/office/drawing/2014/main" id="{7D8943DF-26E1-49CB-A477-E99A11CD5E7A}"/>
              </a:ext>
            </a:extLst>
          </p:cNvPr>
          <p:cNvSpPr txBox="1"/>
          <p:nvPr/>
        </p:nvSpPr>
        <p:spPr>
          <a:xfrm>
            <a:off x="4601145" y="3202732"/>
            <a:ext cx="2916621" cy="2985433"/>
          </a:xfrm>
          <a:prstGeom prst="rect">
            <a:avLst/>
          </a:prstGeom>
          <a:noFill/>
        </p:spPr>
        <p:txBody>
          <a:bodyPr wrap="square">
            <a:spAutoFit/>
          </a:bodyPr>
          <a:lstStyle/>
          <a:p>
            <a:pPr marL="231775" indent="-231775">
              <a:spcAft>
                <a:spcPts val="1200"/>
              </a:spcAft>
              <a:buFont typeface="Arial" panose="020B0604020202020204" pitchFamily="34" charset="0"/>
              <a:buChar char="•"/>
            </a:pPr>
            <a:r>
              <a:rPr lang="en-US" sz="2400" dirty="0">
                <a:solidFill>
                  <a:srgbClr val="FFFFFF"/>
                </a:solidFill>
                <a:latin typeface="+mj-lt"/>
              </a:rPr>
              <a:t>Low profile of in-home sensors </a:t>
            </a:r>
          </a:p>
          <a:p>
            <a:pPr marL="231775" indent="-231775">
              <a:spcAft>
                <a:spcPts val="1200"/>
              </a:spcAft>
              <a:buFont typeface="Arial" panose="020B0604020202020204" pitchFamily="34" charset="0"/>
              <a:buChar char="•"/>
            </a:pPr>
            <a:r>
              <a:rPr lang="en-US" sz="2400" dirty="0">
                <a:solidFill>
                  <a:srgbClr val="FFFFFF"/>
                </a:solidFill>
                <a:latin typeface="+mj-lt"/>
              </a:rPr>
              <a:t>Seeing one’s own data</a:t>
            </a:r>
          </a:p>
          <a:p>
            <a:pPr marL="231775" indent="-231775">
              <a:buFont typeface="Arial" panose="020B0604020202020204" pitchFamily="34" charset="0"/>
              <a:buChar char="•"/>
            </a:pPr>
            <a:r>
              <a:rPr lang="en-US" sz="2400" dirty="0">
                <a:solidFill>
                  <a:srgbClr val="FFFFFF"/>
                </a:solidFill>
                <a:latin typeface="+mj-lt"/>
              </a:rPr>
              <a:t>Transparency about function of sensors</a:t>
            </a:r>
          </a:p>
          <a:p>
            <a:r>
              <a:rPr lang="en-US" sz="2400" dirty="0">
                <a:solidFill>
                  <a:srgbClr val="FFFFFF"/>
                </a:solidFill>
                <a:latin typeface="+mj-lt"/>
              </a:rPr>
              <a:t> 	</a:t>
            </a:r>
          </a:p>
        </p:txBody>
      </p:sp>
      <p:sp>
        <p:nvSpPr>
          <p:cNvPr id="38" name="TextBox 37">
            <a:extLst>
              <a:ext uri="{FF2B5EF4-FFF2-40B4-BE49-F238E27FC236}">
                <a16:creationId xmlns:a16="http://schemas.microsoft.com/office/drawing/2014/main" id="{843726B3-7005-489C-9E1F-9DD2451B465F}"/>
              </a:ext>
            </a:extLst>
          </p:cNvPr>
          <p:cNvSpPr txBox="1"/>
          <p:nvPr/>
        </p:nvSpPr>
        <p:spPr>
          <a:xfrm>
            <a:off x="8081545" y="3187909"/>
            <a:ext cx="2889638" cy="2462213"/>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2400" dirty="0">
                <a:solidFill>
                  <a:srgbClr val="FFFFFF"/>
                </a:solidFill>
                <a:latin typeface="Calibri Light" panose="020F0302020204030204" pitchFamily="34" charset="0"/>
                <a:cs typeface="Calibri Light" panose="020F0302020204030204" pitchFamily="34" charset="0"/>
              </a:rPr>
              <a:t>Aim for simplicity/ ease of use</a:t>
            </a:r>
          </a:p>
          <a:p>
            <a:pPr marL="285750" indent="-285750">
              <a:buFont typeface="Arial" panose="020B0604020202020204" pitchFamily="34" charset="0"/>
              <a:buChar char="•"/>
            </a:pPr>
            <a:r>
              <a:rPr lang="en-US" sz="2400" dirty="0">
                <a:solidFill>
                  <a:srgbClr val="FFFFFF"/>
                </a:solidFill>
                <a:latin typeface="Calibri Light" panose="020F0302020204030204" pitchFamily="34" charset="0"/>
                <a:cs typeface="Calibri Light" panose="020F0302020204030204" pitchFamily="34" charset="0"/>
              </a:rPr>
              <a:t>Minimal training requirements accommodate most users</a:t>
            </a:r>
          </a:p>
        </p:txBody>
      </p:sp>
      <p:sp>
        <p:nvSpPr>
          <p:cNvPr id="19" name="TextBox 18">
            <a:extLst>
              <a:ext uri="{FF2B5EF4-FFF2-40B4-BE49-F238E27FC236}">
                <a16:creationId xmlns:a16="http://schemas.microsoft.com/office/drawing/2014/main" id="{24247362-48C4-E74A-9EDF-80B532591EFA}"/>
              </a:ext>
            </a:extLst>
          </p:cNvPr>
          <p:cNvSpPr txBox="1"/>
          <p:nvPr/>
        </p:nvSpPr>
        <p:spPr>
          <a:xfrm>
            <a:off x="670705" y="339096"/>
            <a:ext cx="10802158" cy="662261"/>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3600" b="1" dirty="0">
                <a:latin typeface="+mj-lt"/>
                <a:ea typeface="+mj-ea"/>
                <a:cs typeface="+mj-cs"/>
              </a:rPr>
              <a:t>Setting User Expectations</a:t>
            </a:r>
            <a:endParaRPr lang="en-US" sz="3600" b="1" kern="1200" dirty="0">
              <a:solidFill>
                <a:schemeClr val="tx1"/>
              </a:solidFill>
              <a:latin typeface="+mj-lt"/>
              <a:ea typeface="+mj-ea"/>
              <a:cs typeface="+mj-cs"/>
            </a:endParaRPr>
          </a:p>
        </p:txBody>
      </p:sp>
      <p:sp>
        <p:nvSpPr>
          <p:cNvPr id="2" name="TextBox 1">
            <a:extLst>
              <a:ext uri="{FF2B5EF4-FFF2-40B4-BE49-F238E27FC236}">
                <a16:creationId xmlns:a16="http://schemas.microsoft.com/office/drawing/2014/main" id="{7542FE35-DEF8-C24B-984A-B3E3ECF499DC}"/>
              </a:ext>
            </a:extLst>
          </p:cNvPr>
          <p:cNvSpPr txBox="1"/>
          <p:nvPr/>
        </p:nvSpPr>
        <p:spPr>
          <a:xfrm>
            <a:off x="790057" y="1100141"/>
            <a:ext cx="10802157" cy="135421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Participants’ needs, preferences, and abilities impact expectations of technology </a:t>
            </a:r>
          </a:p>
          <a:p>
            <a:pPr marL="285750" indent="-285750">
              <a:buFont typeface="Arial" panose="020B0604020202020204" pitchFamily="34" charset="0"/>
              <a:buChar char="•"/>
            </a:pPr>
            <a:r>
              <a:rPr lang="en-US" sz="2400" dirty="0"/>
              <a:t>Some users will have unique needs, preferences, and abilities, but most users have the following for the sensors and technology:</a:t>
            </a:r>
          </a:p>
        </p:txBody>
      </p:sp>
    </p:spTree>
    <p:extLst>
      <p:ext uri="{BB962C8B-B14F-4D97-AF65-F5344CB8AC3E}">
        <p14:creationId xmlns:p14="http://schemas.microsoft.com/office/powerpoint/2010/main" val="1716457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1D7EC4-8A0C-4052-8B57-196C860B15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404A7A3A-BEAE-4BC6-A163-5D0E5F8C46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flipH="1">
            <a:off x="-964439" y="5591066"/>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12ED3B7D-405D-4DFA-8608-B6DE74671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06432" y="5273670"/>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 name="Group 14">
            <a:extLst>
              <a:ext uri="{FF2B5EF4-FFF2-40B4-BE49-F238E27FC236}">
                <a16:creationId xmlns:a16="http://schemas.microsoft.com/office/drawing/2014/main" id="{4AE9E3B2-BC34-46EF-BE18-7E72877824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V="1">
            <a:off x="11523591" y="2655724"/>
            <a:ext cx="668410" cy="1345385"/>
            <a:chOff x="11523591" y="2655724"/>
            <a:chExt cx="668410" cy="1345385"/>
          </a:xfrm>
        </p:grpSpPr>
        <p:sp>
          <p:nvSpPr>
            <p:cNvPr id="16" name="Freeform: Shape 15">
              <a:extLst>
                <a:ext uri="{FF2B5EF4-FFF2-40B4-BE49-F238E27FC236}">
                  <a16:creationId xmlns:a16="http://schemas.microsoft.com/office/drawing/2014/main" id="{64853C7E-3CBA-4464-865F-6044D94B1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185103"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55EFEC59-B929-4851-9DEF-9106F27979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690383"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6C132392-D5FF-4588-8FA1-5BAD77BF64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1047828"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7EAC045-695C-4E73-9B7C-AFD6FB22DA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1131130"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D8758B7-7E62-4376-BB76-6482145FF577}"/>
              </a:ext>
            </a:extLst>
          </p:cNvPr>
          <p:cNvSpPr txBox="1"/>
          <p:nvPr/>
        </p:nvSpPr>
        <p:spPr>
          <a:xfrm>
            <a:off x="1048371" y="1419341"/>
            <a:ext cx="5157942" cy="4785926"/>
          </a:xfrm>
          <a:prstGeom prst="rect">
            <a:avLst/>
          </a:prstGeom>
          <a:noFill/>
        </p:spPr>
        <p:txBody>
          <a:bodyPr wrap="square" lIns="91440" tIns="45720" rIns="91440" bIns="45720" anchor="t">
            <a:spAutoFit/>
          </a:bodyPr>
          <a:lstStyle/>
          <a:p>
            <a:pPr>
              <a:spcAft>
                <a:spcPts val="600"/>
              </a:spcAft>
            </a:pPr>
            <a:r>
              <a:rPr lang="en-US" sz="2000" dirty="0">
                <a:latin typeface="+mj-lt"/>
              </a:rPr>
              <a:t>ORCATECH Examples: </a:t>
            </a:r>
          </a:p>
          <a:p>
            <a:pPr marL="285750" indent="-285750">
              <a:spcAft>
                <a:spcPts val="1200"/>
              </a:spcAft>
              <a:buFont typeface="Arial" panose="020B0604020202020204" pitchFamily="34" charset="0"/>
              <a:buChar char="•"/>
            </a:pPr>
            <a:r>
              <a:rPr lang="en-US" sz="2000" dirty="0"/>
              <a:t>“Some participants with many daily medications find that switching their normal routine to the new electronic pillbox can be hard” </a:t>
            </a:r>
            <a:r>
              <a:rPr lang="en-US" sz="2000" dirty="0">
                <a:latin typeface="+mj-lt"/>
              </a:rPr>
              <a:t>– ORCATECH Team Member</a:t>
            </a:r>
            <a:endParaRPr lang="en-US" sz="2000" dirty="0">
              <a:latin typeface="+mj-lt"/>
              <a:cs typeface="Calibri Light"/>
            </a:endParaRPr>
          </a:p>
          <a:p>
            <a:pPr marL="285750" indent="-285750">
              <a:buFont typeface="Arial" panose="020B0604020202020204" pitchFamily="34" charset="0"/>
              <a:buChar char="•"/>
            </a:pPr>
            <a:r>
              <a:rPr lang="en-US" sz="2000" b="1" dirty="0">
                <a:latin typeface="+mj-lt"/>
              </a:rPr>
              <a:t>“We always reassure several times in writing and in person that sensors don’t record sound or pictures.” </a:t>
            </a:r>
          </a:p>
          <a:p>
            <a:pPr>
              <a:spcAft>
                <a:spcPts val="1200"/>
              </a:spcAft>
            </a:pPr>
            <a:r>
              <a:rPr lang="en-US" sz="2000" dirty="0">
                <a:latin typeface="+mj-lt"/>
              </a:rPr>
              <a:t>     – ORCATECH Team Member</a:t>
            </a:r>
          </a:p>
          <a:p>
            <a:pPr marL="342900" indent="-342900">
              <a:buFont typeface="Arial" panose="020B0604020202020204" pitchFamily="34" charset="0"/>
              <a:buChar char="•"/>
            </a:pPr>
            <a:r>
              <a:rPr lang="en-US" sz="2000" b="1" dirty="0">
                <a:latin typeface="+mj-lt"/>
                <a:cs typeface="Calibri Light"/>
              </a:rPr>
              <a:t>“It’s tough when family members want to be able to check on their relative with the sensors and that’s just not the purpose.” </a:t>
            </a:r>
          </a:p>
          <a:p>
            <a:r>
              <a:rPr lang="en-US" sz="2000" dirty="0">
                <a:latin typeface="+mj-lt"/>
                <a:cs typeface="Calibri Light"/>
              </a:rPr>
              <a:t>      – ORCATECH Team Member</a:t>
            </a:r>
          </a:p>
          <a:p>
            <a:endParaRPr lang="en-US" sz="2000" dirty="0">
              <a:latin typeface="+mj-lt"/>
            </a:endParaRPr>
          </a:p>
        </p:txBody>
      </p:sp>
      <p:sp>
        <p:nvSpPr>
          <p:cNvPr id="23" name="TextBox 22">
            <a:extLst>
              <a:ext uri="{FF2B5EF4-FFF2-40B4-BE49-F238E27FC236}">
                <a16:creationId xmlns:a16="http://schemas.microsoft.com/office/drawing/2014/main" id="{FDEEE574-C62E-4253-B5FC-2D540BD37160}"/>
              </a:ext>
            </a:extLst>
          </p:cNvPr>
          <p:cNvSpPr txBox="1"/>
          <p:nvPr/>
        </p:nvSpPr>
        <p:spPr>
          <a:xfrm>
            <a:off x="647593" y="568543"/>
            <a:ext cx="10770127" cy="584775"/>
          </a:xfrm>
          <a:prstGeom prst="rect">
            <a:avLst/>
          </a:prstGeom>
          <a:noFill/>
        </p:spPr>
        <p:txBody>
          <a:bodyPr wrap="square" rtlCol="0">
            <a:spAutoFit/>
          </a:bodyPr>
          <a:lstStyle/>
          <a:p>
            <a:r>
              <a:rPr lang="en-US" sz="3200" b="1" dirty="0">
                <a:latin typeface="+mj-lt"/>
              </a:rPr>
              <a:t>Focus on Needs: Fit with Routines, Privacy and Safety  </a:t>
            </a:r>
          </a:p>
        </p:txBody>
      </p:sp>
      <p:sp>
        <p:nvSpPr>
          <p:cNvPr id="2" name="TextBox 1">
            <a:extLst>
              <a:ext uri="{FF2B5EF4-FFF2-40B4-BE49-F238E27FC236}">
                <a16:creationId xmlns:a16="http://schemas.microsoft.com/office/drawing/2014/main" id="{1A31895A-2F1D-490A-AA16-4B825CE2DBAA}"/>
              </a:ext>
            </a:extLst>
          </p:cNvPr>
          <p:cNvSpPr txBox="1"/>
          <p:nvPr/>
        </p:nvSpPr>
        <p:spPr>
          <a:xfrm>
            <a:off x="6913292" y="1419341"/>
            <a:ext cx="4504429" cy="3400931"/>
          </a:xfrm>
          <a:prstGeom prst="rect">
            <a:avLst/>
          </a:prstGeom>
          <a:noFill/>
        </p:spPr>
        <p:txBody>
          <a:bodyPr wrap="square" lIns="91440" tIns="45720" rIns="91440" bIns="45720" rtlCol="0" anchor="t">
            <a:spAutoFit/>
          </a:bodyPr>
          <a:lstStyle/>
          <a:p>
            <a:pPr>
              <a:spcAft>
                <a:spcPts val="600"/>
              </a:spcAft>
            </a:pPr>
            <a:r>
              <a:rPr lang="en-US" sz="2000" b="1" dirty="0">
                <a:latin typeface="+mj-lt"/>
              </a:rPr>
              <a:t>Strategies That Focus on Needs:</a:t>
            </a:r>
            <a:endParaRPr lang="en-US" sz="2000" b="1" dirty="0">
              <a:latin typeface="+mj-lt"/>
              <a:cs typeface="Calibri Light"/>
            </a:endParaRPr>
          </a:p>
          <a:p>
            <a:pPr marL="342900" indent="-342900">
              <a:spcAft>
                <a:spcPts val="1200"/>
              </a:spcAft>
              <a:buFont typeface="Arial" panose="020B0604020202020204" pitchFamily="34" charset="0"/>
              <a:buChar char="•"/>
            </a:pPr>
            <a:r>
              <a:rPr lang="en-US" sz="2000" dirty="0">
                <a:latin typeface="+mj-lt"/>
                <a:cs typeface="Calibri Light"/>
              </a:rPr>
              <a:t>Individualize teaching sessions to incorporate electronic pillbox into daily routine. Practice filling and removing medications.  </a:t>
            </a:r>
          </a:p>
          <a:p>
            <a:pPr marL="342900" indent="-342900">
              <a:buFont typeface="Arial" panose="020B0604020202020204" pitchFamily="34" charset="0"/>
              <a:buChar char="•"/>
            </a:pPr>
            <a:r>
              <a:rPr lang="en-US" sz="2000" dirty="0">
                <a:latin typeface="+mj-lt"/>
                <a:cs typeface="Calibri Light"/>
              </a:rPr>
              <a:t>Emphasize during the consent process that the platform is not a medical (or other safety net) alert system.  </a:t>
            </a:r>
            <a:endParaRPr lang="en-US" sz="2000" b="0" i="0" u="none" strike="noStrike" kern="1200" cap="none" spc="0" normalizeH="0" baseline="0" noProof="0" dirty="0">
              <a:ln>
                <a:noFill/>
              </a:ln>
              <a:effectLst/>
              <a:uLnTx/>
              <a:uFillTx/>
              <a:latin typeface="+mj-lt"/>
              <a:cs typeface="Calibri Light"/>
            </a:endParaRPr>
          </a:p>
          <a:p>
            <a:endParaRPr lang="en-US" sz="2000" b="0" i="0" u="none" strike="noStrike" kern="1200" cap="none" spc="0" normalizeH="0" baseline="0" noProof="0" dirty="0">
              <a:ln>
                <a:noFill/>
              </a:ln>
              <a:effectLst/>
              <a:uLnTx/>
              <a:uFillTx/>
              <a:latin typeface="+mj-lt"/>
              <a:cs typeface="Calibri Light"/>
            </a:endParaRPr>
          </a:p>
          <a:p>
            <a:pPr marL="342900" indent="-342900">
              <a:buFont typeface="Arial" panose="020B0604020202020204" pitchFamily="34" charset="0"/>
              <a:buChar char="•"/>
            </a:pPr>
            <a:endParaRPr lang="en-US" sz="2000" dirty="0">
              <a:latin typeface="+mj-lt"/>
            </a:endParaRPr>
          </a:p>
        </p:txBody>
      </p:sp>
      <p:pic>
        <p:nvPicPr>
          <p:cNvPr id="18" name="Picture 17">
            <a:extLst>
              <a:ext uri="{FF2B5EF4-FFF2-40B4-BE49-F238E27FC236}">
                <a16:creationId xmlns:a16="http://schemas.microsoft.com/office/drawing/2014/main" id="{557404DA-3972-F84F-B01B-BC3795076976}"/>
              </a:ext>
            </a:extLst>
          </p:cNvPr>
          <p:cNvPicPr>
            <a:picLocks noChangeAspect="1"/>
          </p:cNvPicPr>
          <p:nvPr/>
        </p:nvPicPr>
        <p:blipFill>
          <a:blip r:embed="rId3"/>
          <a:stretch>
            <a:fillRect/>
          </a:stretch>
        </p:blipFill>
        <p:spPr>
          <a:xfrm>
            <a:off x="7600348" y="4442623"/>
            <a:ext cx="2667771" cy="2314805"/>
          </a:xfrm>
          <a:prstGeom prst="rect">
            <a:avLst/>
          </a:prstGeom>
        </p:spPr>
      </p:pic>
    </p:spTree>
    <p:extLst>
      <p:ext uri="{BB962C8B-B14F-4D97-AF65-F5344CB8AC3E}">
        <p14:creationId xmlns:p14="http://schemas.microsoft.com/office/powerpoint/2010/main" val="12452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4A79198B-A21A-437C-8880-06DD49F24FA9}"/>
              </a:ext>
            </a:extLst>
          </p:cNvPr>
          <p:cNvSpPr txBox="1"/>
          <p:nvPr/>
        </p:nvSpPr>
        <p:spPr>
          <a:xfrm>
            <a:off x="405214" y="1730989"/>
            <a:ext cx="5111058" cy="4524315"/>
          </a:xfrm>
          <a:prstGeom prst="rect">
            <a:avLst/>
          </a:prstGeom>
          <a:noFill/>
        </p:spPr>
        <p:txBody>
          <a:bodyPr wrap="square" rtlCol="0">
            <a:spAutoFit/>
          </a:bodyPr>
          <a:lstStyle/>
          <a:p>
            <a:r>
              <a:rPr lang="en-US" sz="2400" dirty="0">
                <a:latin typeface="+mj-lt"/>
              </a:rPr>
              <a:t>Examples: </a:t>
            </a:r>
          </a:p>
          <a:p>
            <a:r>
              <a:rPr lang="en-US" sz="2400" dirty="0"/>
              <a:t>“The visibility of the infrared wall and door sensors is minimal, so they are often forgotten after a few weeks.”    </a:t>
            </a:r>
          </a:p>
          <a:p>
            <a:r>
              <a:rPr lang="en-US" sz="2400" dirty="0">
                <a:latin typeface="+mj-lt"/>
              </a:rPr>
              <a:t>   – ORCATECH Study Team Member</a:t>
            </a:r>
          </a:p>
          <a:p>
            <a:endParaRPr lang="en-US" sz="2400" dirty="0">
              <a:latin typeface="+mj-lt"/>
            </a:endParaRPr>
          </a:p>
          <a:p>
            <a:r>
              <a:rPr lang="en-US" sz="2400" dirty="0"/>
              <a:t>“The long battery life of the watches is easier for the study team, but some participants prefer watches with additional functions, like GPS or apps, and don’t mind a shorter battery life.”</a:t>
            </a:r>
          </a:p>
          <a:p>
            <a:r>
              <a:rPr lang="en-US" sz="2400" dirty="0">
                <a:latin typeface="+mj-lt"/>
              </a:rPr>
              <a:t>    – ORCATECH Study Team Member</a:t>
            </a:r>
          </a:p>
        </p:txBody>
      </p:sp>
      <p:sp>
        <p:nvSpPr>
          <p:cNvPr id="2" name="TextBox 1">
            <a:extLst>
              <a:ext uri="{FF2B5EF4-FFF2-40B4-BE49-F238E27FC236}">
                <a16:creationId xmlns:a16="http://schemas.microsoft.com/office/drawing/2014/main" id="{E4BB7367-59FA-47C9-BBE1-6E330E275768}"/>
              </a:ext>
            </a:extLst>
          </p:cNvPr>
          <p:cNvSpPr txBox="1"/>
          <p:nvPr/>
        </p:nvSpPr>
        <p:spPr>
          <a:xfrm>
            <a:off x="297077" y="657789"/>
            <a:ext cx="12192000" cy="584775"/>
          </a:xfrm>
          <a:prstGeom prst="rect">
            <a:avLst/>
          </a:prstGeom>
          <a:noFill/>
        </p:spPr>
        <p:txBody>
          <a:bodyPr wrap="square" rtlCol="0">
            <a:spAutoFit/>
          </a:bodyPr>
          <a:lstStyle/>
          <a:p>
            <a:pPr algn="ctr"/>
            <a:r>
              <a:rPr lang="en-US" sz="3200" b="1" dirty="0">
                <a:latin typeface="+mj-lt"/>
              </a:rPr>
              <a:t>Focus on Preferences: Low profile, functions vs. battery life</a:t>
            </a:r>
          </a:p>
        </p:txBody>
      </p:sp>
      <p:pic>
        <p:nvPicPr>
          <p:cNvPr id="3" name="Picture 2">
            <a:extLst>
              <a:ext uri="{FF2B5EF4-FFF2-40B4-BE49-F238E27FC236}">
                <a16:creationId xmlns:a16="http://schemas.microsoft.com/office/drawing/2014/main" id="{A244F6A3-1A22-49A0-B186-95473D4F2DC8}"/>
              </a:ext>
            </a:extLst>
          </p:cNvPr>
          <p:cNvPicPr>
            <a:picLocks noChangeAspect="1"/>
          </p:cNvPicPr>
          <p:nvPr/>
        </p:nvPicPr>
        <p:blipFill rotWithShape="1">
          <a:blip r:embed="rId3"/>
          <a:srcRect t="9200" b="4863"/>
          <a:stretch/>
        </p:blipFill>
        <p:spPr>
          <a:xfrm>
            <a:off x="5597625" y="1788052"/>
            <a:ext cx="2171007" cy="4867519"/>
          </a:xfrm>
          <a:prstGeom prst="rect">
            <a:avLst/>
          </a:prstGeom>
        </p:spPr>
      </p:pic>
      <p:sp>
        <p:nvSpPr>
          <p:cNvPr id="13" name="TextBox 12">
            <a:extLst>
              <a:ext uri="{FF2B5EF4-FFF2-40B4-BE49-F238E27FC236}">
                <a16:creationId xmlns:a16="http://schemas.microsoft.com/office/drawing/2014/main" id="{62506425-2066-6346-9D80-DC42E531C9E6}"/>
              </a:ext>
            </a:extLst>
          </p:cNvPr>
          <p:cNvSpPr txBox="1"/>
          <p:nvPr/>
        </p:nvSpPr>
        <p:spPr>
          <a:xfrm>
            <a:off x="8181231" y="1733016"/>
            <a:ext cx="3748831" cy="4708981"/>
          </a:xfrm>
          <a:prstGeom prst="rect">
            <a:avLst/>
          </a:prstGeom>
          <a:solidFill>
            <a:schemeClr val="bg1"/>
          </a:solidFill>
        </p:spPr>
        <p:txBody>
          <a:bodyPr wrap="square">
            <a:spAutoFit/>
          </a:bodyPr>
          <a:lstStyle/>
          <a:p>
            <a:r>
              <a:rPr lang="en-US" sz="2000" b="1" dirty="0"/>
              <a:t>Strategies That Focus on Preferences:</a:t>
            </a:r>
            <a:endParaRPr lang="en-US" sz="2000" dirty="0">
              <a:latin typeface="+mj-lt"/>
              <a:cs typeface="Calibri Light"/>
            </a:endParaRPr>
          </a:p>
          <a:p>
            <a:pPr marL="342900" indent="-342900">
              <a:spcAft>
                <a:spcPts val="1200"/>
              </a:spcAft>
              <a:buFont typeface="Arial" panose="020B0604020202020204" pitchFamily="34" charset="0"/>
              <a:buChar char="•"/>
            </a:pPr>
            <a:r>
              <a:rPr lang="en-US" sz="2000" dirty="0">
                <a:latin typeface="+mj-lt"/>
                <a:cs typeface="Calibri Light"/>
              </a:rPr>
              <a:t>Talk to participants about the placement of sensors so that they are least visible and not in the way of any décor </a:t>
            </a:r>
          </a:p>
          <a:p>
            <a:pPr marL="342900" indent="-342900">
              <a:spcAft>
                <a:spcPts val="1200"/>
              </a:spcAft>
              <a:buFont typeface="Arial" panose="020B0604020202020204" pitchFamily="34" charset="0"/>
              <a:buChar char="•"/>
            </a:pPr>
            <a:r>
              <a:rPr lang="en-US" sz="2000" dirty="0">
                <a:latin typeface="+mj-lt"/>
                <a:cs typeface="Calibri Light"/>
              </a:rPr>
              <a:t>Ensure understanding that sensors serve research purposes and can’t replace participants’ favorite technology</a:t>
            </a:r>
          </a:p>
          <a:p>
            <a:pPr marL="342900" indent="-342900">
              <a:buFont typeface="Arial" panose="020B0604020202020204" pitchFamily="34" charset="0"/>
              <a:buChar char="•"/>
            </a:pPr>
            <a:r>
              <a:rPr lang="en-US" sz="2000" dirty="0">
                <a:latin typeface="+mj-lt"/>
                <a:cs typeface="Calibri Light"/>
              </a:rPr>
              <a:t>Set expectations and specify the etiquette for contacting helpline when appropriate</a:t>
            </a:r>
          </a:p>
        </p:txBody>
      </p:sp>
    </p:spTree>
    <p:extLst>
      <p:ext uri="{BB962C8B-B14F-4D97-AF65-F5344CB8AC3E}">
        <p14:creationId xmlns:p14="http://schemas.microsoft.com/office/powerpoint/2010/main" val="261698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39DFCF-9247-4DE5-BB93-074BFAF07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442B652E-D499-4CDA-8F7A-60469EDBCB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84A22B8-F5B6-47C2-B88E-DADAF37913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A987C18C-164D-4263-B486-4647A98E8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E7E98B39-04C6-408B-92FD-7686287406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81C8C27-2457-421F-BDC4-7B4EA3C78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CEA13C66-82C1-44AF-972B-8F5CCA41B6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DB36437-FE59-457E-91A7-396BBD3C9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 name="Title 4">
            <a:extLst>
              <a:ext uri="{FF2B5EF4-FFF2-40B4-BE49-F238E27FC236}">
                <a16:creationId xmlns:a16="http://schemas.microsoft.com/office/drawing/2014/main" id="{19AAFDE2-39F6-4BBC-9281-9FC6E34D608F}"/>
              </a:ext>
            </a:extLst>
          </p:cNvPr>
          <p:cNvSpPr>
            <a:spLocks noGrp="1"/>
          </p:cNvSpPr>
          <p:nvPr>
            <p:ph type="ctrTitle"/>
          </p:nvPr>
        </p:nvSpPr>
        <p:spPr>
          <a:xfrm>
            <a:off x="3121639" y="1940122"/>
            <a:ext cx="6105215" cy="2499261"/>
          </a:xfrm>
          <a:noFill/>
        </p:spPr>
        <p:txBody>
          <a:bodyPr anchor="ctr">
            <a:normAutofit/>
          </a:bodyPr>
          <a:lstStyle/>
          <a:p>
            <a:r>
              <a:rPr lang="en-US" sz="2800" dirty="0">
                <a:effectLst/>
                <a:ea typeface="Calibri" panose="020F0502020204030204" pitchFamily="34" charset="0"/>
                <a:cs typeface="Times New Roman" panose="02020603050405020304" pitchFamily="18" charset="0"/>
              </a:rPr>
              <a:t>Just as it does in interpersonal relationships, </a:t>
            </a:r>
            <a:r>
              <a:rPr lang="en-US" sz="2800" b="1" i="1" dirty="0">
                <a:effectLst/>
                <a:ea typeface="Calibri" panose="020F0502020204030204" pitchFamily="34" charset="0"/>
                <a:cs typeface="Times New Roman" panose="02020603050405020304" pitchFamily="18" charset="0"/>
              </a:rPr>
              <a:t>trust </a:t>
            </a:r>
            <a:r>
              <a:rPr lang="en-US" sz="2800" dirty="0">
                <a:effectLst/>
                <a:ea typeface="Calibri" panose="020F0502020204030204" pitchFamily="34" charset="0"/>
                <a:cs typeface="Times New Roman" panose="02020603050405020304" pitchFamily="18" charset="0"/>
              </a:rPr>
              <a:t>plays a leading role in determining the willingness of humans to rely on automated systems in situations characterized by uncertainty. </a:t>
            </a:r>
            <a:endParaRPr lang="en-US" sz="4400" dirty="0">
              <a:solidFill>
                <a:srgbClr val="080808"/>
              </a:solidFill>
            </a:endParaRPr>
          </a:p>
        </p:txBody>
      </p:sp>
      <p:sp>
        <p:nvSpPr>
          <p:cNvPr id="27" name="Rectangle 26">
            <a:extLst>
              <a:ext uri="{FF2B5EF4-FFF2-40B4-BE49-F238E27FC236}">
                <a16:creationId xmlns:a16="http://schemas.microsoft.com/office/drawing/2014/main" id="{844D3693-2EFE-4667-89D5-47E2D59209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1FD796-9CD0-404D-8DF5-5274C0BCC7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4B27CF21-103B-4B5E-B792-E89B71AEDE28}"/>
              </a:ext>
            </a:extLst>
          </p:cNvPr>
          <p:cNvSpPr txBox="1"/>
          <p:nvPr/>
        </p:nvSpPr>
        <p:spPr>
          <a:xfrm>
            <a:off x="6839562" y="4157135"/>
            <a:ext cx="2375338" cy="338554"/>
          </a:xfrm>
          <a:prstGeom prst="rect">
            <a:avLst/>
          </a:prstGeom>
          <a:noFill/>
        </p:spPr>
        <p:txBody>
          <a:bodyPr wrap="square">
            <a:spAutoFit/>
          </a:bodyPr>
          <a:lstStyle/>
          <a:p>
            <a:r>
              <a:rPr lang="en-US" sz="1600" dirty="0">
                <a:effectLst/>
                <a:ea typeface="Calibri" panose="020F0502020204030204" pitchFamily="34" charset="0"/>
                <a:cs typeface="Times New Roman" panose="02020603050405020304" pitchFamily="18" charset="0"/>
              </a:rPr>
              <a:t>(Hoff &amp; Bashir, 2015)</a:t>
            </a:r>
            <a:endParaRPr lang="en-US" sz="1600" dirty="0"/>
          </a:p>
        </p:txBody>
      </p:sp>
    </p:spTree>
    <p:extLst>
      <p:ext uri="{BB962C8B-B14F-4D97-AF65-F5344CB8AC3E}">
        <p14:creationId xmlns:p14="http://schemas.microsoft.com/office/powerpoint/2010/main" val="251109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20">
            <a:extLst>
              <a:ext uri="{FF2B5EF4-FFF2-40B4-BE49-F238E27FC236}">
                <a16:creationId xmlns:a16="http://schemas.microsoft.com/office/drawing/2014/main" id="{6C4AD152-BA8B-4303-9BAE-C46532E4500E}"/>
              </a:ext>
            </a:extLst>
          </p:cNvPr>
          <p:cNvSpPr>
            <a:spLocks noGrp="1"/>
          </p:cNvSpPr>
          <p:nvPr>
            <p:ph type="title"/>
          </p:nvPr>
        </p:nvSpPr>
        <p:spPr>
          <a:xfrm>
            <a:off x="-5" y="680837"/>
            <a:ext cx="12192001" cy="603485"/>
          </a:xfrm>
        </p:spPr>
        <p:txBody>
          <a:bodyPr anchor="t">
            <a:normAutofit/>
          </a:bodyPr>
          <a:lstStyle/>
          <a:p>
            <a:pPr algn="ctr"/>
            <a:r>
              <a:rPr lang="en-US" sz="3600" b="1" dirty="0" err="1"/>
              <a:t>Overtrust</a:t>
            </a:r>
            <a:r>
              <a:rPr lang="en-US" sz="3600" b="1" dirty="0"/>
              <a:t> &amp; </a:t>
            </a:r>
            <a:r>
              <a:rPr lang="en-US" sz="3600" b="1" dirty="0" err="1"/>
              <a:t>Undertrust</a:t>
            </a:r>
            <a:endParaRPr lang="en-US" sz="3600" b="1" dirty="0"/>
          </a:p>
        </p:txBody>
      </p:sp>
      <p:sp>
        <p:nvSpPr>
          <p:cNvPr id="46" name="Freeform: Shape 45">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Rectangle 47">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Content Placeholder 21">
            <a:extLst>
              <a:ext uri="{FF2B5EF4-FFF2-40B4-BE49-F238E27FC236}">
                <a16:creationId xmlns:a16="http://schemas.microsoft.com/office/drawing/2014/main" id="{BF27A384-69AC-47BD-8FAD-AB3C37FD58B9}"/>
              </a:ext>
            </a:extLst>
          </p:cNvPr>
          <p:cNvSpPr>
            <a:spLocks noGrp="1"/>
          </p:cNvSpPr>
          <p:nvPr>
            <p:ph idx="1"/>
          </p:nvPr>
        </p:nvSpPr>
        <p:spPr>
          <a:xfrm>
            <a:off x="631299" y="1740725"/>
            <a:ext cx="6280673" cy="4436437"/>
          </a:xfrm>
        </p:spPr>
        <p:txBody>
          <a:bodyPr vert="horz" lIns="91440" tIns="45720" rIns="91440" bIns="45720" rtlCol="0" anchor="t">
            <a:normAutofit/>
          </a:bodyPr>
          <a:lstStyle/>
          <a:p>
            <a:pPr>
              <a:spcAft>
                <a:spcPts val="1200"/>
              </a:spcAft>
            </a:pPr>
            <a:r>
              <a:rPr lang="en-US" sz="2400" dirty="0">
                <a:latin typeface="Lato Light" panose="020F0302020204030203" pitchFamily="34" charset="77"/>
              </a:rPr>
              <a:t>Goal: Perceived function of technology is as high as or as similar as possible to actual function </a:t>
            </a:r>
          </a:p>
          <a:p>
            <a:pPr>
              <a:spcAft>
                <a:spcPts val="1200"/>
              </a:spcAft>
            </a:pPr>
            <a:r>
              <a:rPr lang="en-US" sz="2400" dirty="0">
                <a:latin typeface="Lato Light" panose="020F0302020204030203" pitchFamily="34" charset="77"/>
              </a:rPr>
              <a:t>Connection with technology is akin to a relationship between two humans; trust must be built in and actively repaired by technology </a:t>
            </a:r>
            <a:r>
              <a:rPr lang="en-US" sz="1700" dirty="0"/>
              <a:t>(de Visser, Pak &amp; Shaw, 2018)</a:t>
            </a:r>
          </a:p>
          <a:p>
            <a:pPr>
              <a:spcAft>
                <a:spcPts val="1200"/>
              </a:spcAft>
            </a:pPr>
            <a:r>
              <a:rPr lang="en-US" sz="2400" dirty="0">
                <a:latin typeface="Lato Light" panose="020F0302020204030203" pitchFamily="34" charset="77"/>
              </a:rPr>
              <a:t>“Accidents can occur when users misuse technology by </a:t>
            </a:r>
            <a:r>
              <a:rPr lang="en-US" sz="2400" dirty="0" err="1">
                <a:latin typeface="Lato Light" panose="020F0302020204030203" pitchFamily="34" charset="77"/>
              </a:rPr>
              <a:t>overtrusting</a:t>
            </a:r>
            <a:r>
              <a:rPr lang="en-US" sz="2400" dirty="0">
                <a:latin typeface="Lato Light" panose="020F0302020204030203" pitchFamily="34" charset="77"/>
              </a:rPr>
              <a:t> it, or disuse technology as a result of </a:t>
            </a:r>
            <a:r>
              <a:rPr lang="en-US" sz="2400" dirty="0" err="1">
                <a:latin typeface="Lato Light" panose="020F0302020204030203" pitchFamily="34" charset="77"/>
              </a:rPr>
              <a:t>undertrusting</a:t>
            </a:r>
            <a:r>
              <a:rPr lang="en-US" sz="2400" dirty="0">
                <a:latin typeface="Lato Light" panose="020F0302020204030203" pitchFamily="34" charset="77"/>
              </a:rPr>
              <a:t> it” </a:t>
            </a:r>
            <a:r>
              <a:rPr lang="en-US" sz="1600" dirty="0"/>
              <a:t>(Hoff &amp; Bashir, 2015)</a:t>
            </a:r>
          </a:p>
        </p:txBody>
      </p:sp>
      <p:sp>
        <p:nvSpPr>
          <p:cNvPr id="54" name="Isosceles Triangle 53">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Isosceles Triangle 55">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4" name="Group 63">
            <a:extLst>
              <a:ext uri="{FF2B5EF4-FFF2-40B4-BE49-F238E27FC236}">
                <a16:creationId xmlns:a16="http://schemas.microsoft.com/office/drawing/2014/main" id="{EFD43652-BE73-47FA-A231-C65542A6051E}"/>
              </a:ext>
            </a:extLst>
          </p:cNvPr>
          <p:cNvGrpSpPr/>
          <p:nvPr/>
        </p:nvGrpSpPr>
        <p:grpSpPr>
          <a:xfrm>
            <a:off x="7093869" y="1818479"/>
            <a:ext cx="4936205" cy="4327853"/>
            <a:chOff x="8087860" y="1567832"/>
            <a:chExt cx="3460673" cy="3113990"/>
          </a:xfrm>
        </p:grpSpPr>
        <p:cxnSp>
          <p:nvCxnSpPr>
            <p:cNvPr id="42" name="Straight Arrow Connector 41">
              <a:extLst>
                <a:ext uri="{FF2B5EF4-FFF2-40B4-BE49-F238E27FC236}">
                  <a16:creationId xmlns:a16="http://schemas.microsoft.com/office/drawing/2014/main" id="{BB3C2FE4-AD4B-4565-B1C3-89D1685F4BDD}"/>
                </a:ext>
              </a:extLst>
            </p:cNvPr>
            <p:cNvCxnSpPr>
              <a:cxnSpLocks/>
            </p:cNvCxnSpPr>
            <p:nvPr/>
          </p:nvCxnSpPr>
          <p:spPr>
            <a:xfrm>
              <a:off x="8418983" y="4223829"/>
              <a:ext cx="255565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8975864-7EF6-4D7F-91C5-09FE39FA0900}"/>
                </a:ext>
              </a:extLst>
            </p:cNvPr>
            <p:cNvCxnSpPr>
              <a:cxnSpLocks/>
            </p:cNvCxnSpPr>
            <p:nvPr/>
          </p:nvCxnSpPr>
          <p:spPr>
            <a:xfrm flipV="1">
              <a:off x="8418983" y="1567832"/>
              <a:ext cx="0" cy="26559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1C614B1-504F-40A9-BB8E-B621E46E1A7F}"/>
                </a:ext>
              </a:extLst>
            </p:cNvPr>
            <p:cNvCxnSpPr>
              <a:cxnSpLocks/>
            </p:cNvCxnSpPr>
            <p:nvPr/>
          </p:nvCxnSpPr>
          <p:spPr>
            <a:xfrm flipV="1">
              <a:off x="8418983" y="1940666"/>
              <a:ext cx="2234221" cy="22831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1B3454F-20D9-49A0-81F9-8A1354870DDD}"/>
                </a:ext>
              </a:extLst>
            </p:cNvPr>
            <p:cNvSpPr txBox="1"/>
            <p:nvPr/>
          </p:nvSpPr>
          <p:spPr>
            <a:xfrm>
              <a:off x="9014328" y="4234928"/>
              <a:ext cx="1494513" cy="300416"/>
            </a:xfrm>
            <a:prstGeom prst="rect">
              <a:avLst/>
            </a:prstGeom>
            <a:noFill/>
          </p:spPr>
          <p:txBody>
            <a:bodyPr wrap="square" rtlCol="0">
              <a:spAutoFit/>
            </a:bodyPr>
            <a:lstStyle/>
            <a:p>
              <a:r>
                <a:rPr lang="en-US" dirty="0">
                  <a:latin typeface="+mj-lt"/>
                </a:rPr>
                <a:t>Actual Function</a:t>
              </a:r>
            </a:p>
          </p:txBody>
        </p:sp>
        <p:sp>
          <p:nvSpPr>
            <p:cNvPr id="58" name="TextBox 57">
              <a:extLst>
                <a:ext uri="{FF2B5EF4-FFF2-40B4-BE49-F238E27FC236}">
                  <a16:creationId xmlns:a16="http://schemas.microsoft.com/office/drawing/2014/main" id="{A2AECB69-EF95-4B6E-9F95-361AA6A5AFBA}"/>
                </a:ext>
              </a:extLst>
            </p:cNvPr>
            <p:cNvSpPr txBox="1"/>
            <p:nvPr/>
          </p:nvSpPr>
          <p:spPr>
            <a:xfrm rot="16200000">
              <a:off x="7279737" y="2731272"/>
              <a:ext cx="1909368" cy="293121"/>
            </a:xfrm>
            <a:prstGeom prst="rect">
              <a:avLst/>
            </a:prstGeom>
            <a:noFill/>
          </p:spPr>
          <p:txBody>
            <a:bodyPr wrap="square" rtlCol="0">
              <a:spAutoFit/>
            </a:bodyPr>
            <a:lstStyle/>
            <a:p>
              <a:r>
                <a:rPr lang="en-US" dirty="0">
                  <a:latin typeface="+mj-lt"/>
                </a:rPr>
                <a:t>Perceived Function</a:t>
              </a:r>
            </a:p>
          </p:txBody>
        </p:sp>
        <p:sp>
          <p:nvSpPr>
            <p:cNvPr id="59" name="TextBox 58">
              <a:extLst>
                <a:ext uri="{FF2B5EF4-FFF2-40B4-BE49-F238E27FC236}">
                  <a16:creationId xmlns:a16="http://schemas.microsoft.com/office/drawing/2014/main" id="{A100181E-4079-4F5F-B074-4B30560CF996}"/>
                </a:ext>
              </a:extLst>
            </p:cNvPr>
            <p:cNvSpPr txBox="1"/>
            <p:nvPr/>
          </p:nvSpPr>
          <p:spPr>
            <a:xfrm>
              <a:off x="8521500" y="2281941"/>
              <a:ext cx="1494513" cy="275381"/>
            </a:xfrm>
            <a:prstGeom prst="rect">
              <a:avLst/>
            </a:prstGeom>
            <a:noFill/>
          </p:spPr>
          <p:txBody>
            <a:bodyPr wrap="square" rtlCol="0">
              <a:spAutoFit/>
            </a:bodyPr>
            <a:lstStyle/>
            <a:p>
              <a:r>
                <a:rPr lang="en-US" sz="1600" b="1" dirty="0">
                  <a:latin typeface="+mj-lt"/>
                </a:rPr>
                <a:t>Region of </a:t>
              </a:r>
              <a:r>
                <a:rPr lang="en-US" sz="1600" b="1" dirty="0" err="1">
                  <a:latin typeface="+mj-lt"/>
                </a:rPr>
                <a:t>Overtrust</a:t>
              </a:r>
              <a:endParaRPr lang="en-US" sz="1600" b="1" dirty="0">
                <a:latin typeface="+mj-lt"/>
              </a:endParaRPr>
            </a:p>
          </p:txBody>
        </p:sp>
        <p:sp>
          <p:nvSpPr>
            <p:cNvPr id="60" name="TextBox 59">
              <a:extLst>
                <a:ext uri="{FF2B5EF4-FFF2-40B4-BE49-F238E27FC236}">
                  <a16:creationId xmlns:a16="http://schemas.microsoft.com/office/drawing/2014/main" id="{F6247A3E-3EC7-4CE4-A8EF-ACFBF79C74AC}"/>
                </a:ext>
              </a:extLst>
            </p:cNvPr>
            <p:cNvSpPr txBox="1"/>
            <p:nvPr/>
          </p:nvSpPr>
          <p:spPr>
            <a:xfrm>
              <a:off x="9236076" y="3578946"/>
              <a:ext cx="1559873" cy="275381"/>
            </a:xfrm>
            <a:prstGeom prst="rect">
              <a:avLst/>
            </a:prstGeom>
            <a:noFill/>
          </p:spPr>
          <p:txBody>
            <a:bodyPr wrap="square" rtlCol="0">
              <a:spAutoFit/>
            </a:bodyPr>
            <a:lstStyle/>
            <a:p>
              <a:r>
                <a:rPr lang="en-US" sz="1600" b="1" dirty="0">
                  <a:latin typeface="+mj-lt"/>
                </a:rPr>
                <a:t>Region of </a:t>
              </a:r>
              <a:r>
                <a:rPr lang="en-US" sz="1600" b="1" dirty="0" err="1">
                  <a:latin typeface="+mj-lt"/>
                </a:rPr>
                <a:t>Undertrust</a:t>
              </a:r>
              <a:endParaRPr lang="en-US" sz="1600" b="1" dirty="0">
                <a:latin typeface="+mj-lt"/>
              </a:endParaRPr>
            </a:p>
          </p:txBody>
        </p:sp>
        <p:sp>
          <p:nvSpPr>
            <p:cNvPr id="63" name="TextBox 62">
              <a:extLst>
                <a:ext uri="{FF2B5EF4-FFF2-40B4-BE49-F238E27FC236}">
                  <a16:creationId xmlns:a16="http://schemas.microsoft.com/office/drawing/2014/main" id="{54E16506-7046-4152-BB1B-0BF3F2984E02}"/>
                </a:ext>
              </a:extLst>
            </p:cNvPr>
            <p:cNvSpPr txBox="1"/>
            <p:nvPr/>
          </p:nvSpPr>
          <p:spPr>
            <a:xfrm>
              <a:off x="9314312" y="4460369"/>
              <a:ext cx="2234221" cy="221453"/>
            </a:xfrm>
            <a:prstGeom prst="rect">
              <a:avLst/>
            </a:prstGeom>
            <a:noFill/>
          </p:spPr>
          <p:txBody>
            <a:bodyPr wrap="square" rtlCol="0">
              <a:spAutoFit/>
            </a:bodyPr>
            <a:lstStyle/>
            <a:p>
              <a:r>
                <a:rPr lang="en-US" sz="1400" dirty="0">
                  <a:latin typeface="+mj-lt"/>
                </a:rPr>
                <a:t>(adapted from </a:t>
              </a:r>
              <a:r>
                <a:rPr lang="en-US" sz="1400" dirty="0" err="1">
                  <a:latin typeface="+mj-lt"/>
                </a:rPr>
                <a:t>Kaindl</a:t>
              </a:r>
              <a:r>
                <a:rPr lang="en-US" sz="1400" dirty="0">
                  <a:latin typeface="+mj-lt"/>
                </a:rPr>
                <a:t> &amp; </a:t>
              </a:r>
              <a:r>
                <a:rPr lang="en-US" sz="1400" dirty="0" err="1">
                  <a:latin typeface="+mj-lt"/>
                </a:rPr>
                <a:t>Svetinovic</a:t>
              </a:r>
              <a:r>
                <a:rPr lang="en-US" sz="1400" dirty="0">
                  <a:latin typeface="+mj-lt"/>
                </a:rPr>
                <a:t>, 2019)</a:t>
              </a:r>
            </a:p>
          </p:txBody>
        </p:sp>
      </p:grpSp>
    </p:spTree>
    <p:extLst>
      <p:ext uri="{BB962C8B-B14F-4D97-AF65-F5344CB8AC3E}">
        <p14:creationId xmlns:p14="http://schemas.microsoft.com/office/powerpoint/2010/main" val="284134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98F63AE7-9BB9-4EDD-A750-9BD5C20DB97E}"/>
              </a:ext>
            </a:extLst>
          </p:cNvPr>
          <p:cNvSpPr txBox="1"/>
          <p:nvPr/>
        </p:nvSpPr>
        <p:spPr>
          <a:xfrm>
            <a:off x="360342" y="474204"/>
            <a:ext cx="11212533" cy="1538883"/>
          </a:xfrm>
          <a:prstGeom prst="rect">
            <a:avLst/>
          </a:prstGeom>
          <a:noFill/>
        </p:spPr>
        <p:txBody>
          <a:bodyPr wrap="square" rtlCol="0">
            <a:spAutoFit/>
          </a:bodyPr>
          <a:lstStyle/>
          <a:p>
            <a:pPr algn="ctr">
              <a:spcAft>
                <a:spcPts val="1200"/>
              </a:spcAft>
            </a:pPr>
            <a:r>
              <a:rPr lang="en-US" sz="3600" b="1" dirty="0" err="1">
                <a:latin typeface="+mj-lt"/>
              </a:rPr>
              <a:t>Overtrust</a:t>
            </a:r>
            <a:r>
              <a:rPr lang="en-US" sz="3600" b="1" dirty="0">
                <a:latin typeface="+mj-lt"/>
              </a:rPr>
              <a:t>: </a:t>
            </a:r>
            <a:r>
              <a:rPr lang="en-US" sz="3200" b="1" i="1" dirty="0">
                <a:latin typeface="+mj-lt"/>
              </a:rPr>
              <a:t>Trust that exceeds the system’s capabilities</a:t>
            </a:r>
          </a:p>
          <a:p>
            <a:r>
              <a:rPr lang="en-US" sz="2400" dirty="0">
                <a:latin typeface="+mj-lt"/>
              </a:rPr>
              <a:t>“Human-automation trust often progresses in reverse order: people commonly assume that machines are perfect, basing their initial trust on faith.” </a:t>
            </a:r>
            <a:r>
              <a:rPr lang="en-US" sz="1600" dirty="0"/>
              <a:t>(Hoff &amp; Bashir, 2015) </a:t>
            </a:r>
            <a:endParaRPr lang="en-US" sz="2800" dirty="0"/>
          </a:p>
        </p:txBody>
      </p:sp>
      <p:sp>
        <p:nvSpPr>
          <p:cNvPr id="9" name="TextBox 8">
            <a:extLst>
              <a:ext uri="{FF2B5EF4-FFF2-40B4-BE49-F238E27FC236}">
                <a16:creationId xmlns:a16="http://schemas.microsoft.com/office/drawing/2014/main" id="{0071F4FD-9E69-43CC-904A-3A9F72B20D2D}"/>
              </a:ext>
            </a:extLst>
          </p:cNvPr>
          <p:cNvSpPr txBox="1"/>
          <p:nvPr/>
        </p:nvSpPr>
        <p:spPr>
          <a:xfrm>
            <a:off x="5208334" y="2308269"/>
            <a:ext cx="6650288" cy="4189829"/>
          </a:xfrm>
          <a:prstGeom prst="rect">
            <a:avLst/>
          </a:prstGeom>
          <a:noFill/>
        </p:spPr>
        <p:txBody>
          <a:bodyPr wrap="square" lIns="91440" tIns="45720" rIns="91440" bIns="45720" rtlCol="0" anchor="t">
            <a:spAutoFit/>
          </a:bodyPr>
          <a:lstStyle/>
          <a:p>
            <a:pPr>
              <a:spcAft>
                <a:spcPts val="1200"/>
              </a:spcAft>
            </a:pPr>
            <a:r>
              <a:rPr lang="en-US" dirty="0">
                <a:latin typeface="+mj-lt"/>
              </a:rPr>
              <a:t>ORCATECH Examples:</a:t>
            </a:r>
          </a:p>
          <a:p>
            <a:pPr marL="285750" indent="-285750">
              <a:buFont typeface="Arial" panose="020B0604020202020204" pitchFamily="34" charset="0"/>
              <a:buChar char="•"/>
            </a:pPr>
            <a:r>
              <a:rPr lang="en-US" dirty="0">
                <a:latin typeface="+mj-lt"/>
              </a:rPr>
              <a:t>Some participants have indicated they believe they will be contacted if an event occurs (i.e. fall, wandering, break-in) </a:t>
            </a:r>
          </a:p>
          <a:p>
            <a:pPr marL="742950" lvl="1" indent="-285750">
              <a:buFont typeface="Arial" panose="020B0604020202020204" pitchFamily="34" charset="0"/>
              <a:buChar char="•"/>
            </a:pPr>
            <a:r>
              <a:rPr lang="en-US" dirty="0"/>
              <a:t>Reality: The sensor platform currently provides no feedback or safety "surveillance”. The study team may not review data for until months after collection.</a:t>
            </a:r>
            <a:endParaRPr lang="en-US" dirty="0">
              <a:cs typeface="Calibri Light"/>
            </a:endParaRPr>
          </a:p>
          <a:p>
            <a:pPr lvl="1"/>
            <a:endParaRPr lang="en-US" dirty="0">
              <a:latin typeface="+mj-lt"/>
            </a:endParaRPr>
          </a:p>
          <a:p>
            <a:pPr marL="285750" indent="-285750">
              <a:buFont typeface="Arial" panose="020B0604020202020204" pitchFamily="34" charset="0"/>
              <a:buChar char="•"/>
            </a:pPr>
            <a:r>
              <a:rPr lang="en-US" dirty="0">
                <a:latin typeface="+mj-lt"/>
              </a:rPr>
              <a:t>“Participants expect us (technicians) to be able to pick up any kind of error in the technology” – ORCATECH Team Member </a:t>
            </a:r>
          </a:p>
          <a:p>
            <a:pPr marL="742950" lvl="1" indent="-285750">
              <a:buFont typeface="Arial" panose="020B0604020202020204" pitchFamily="34" charset="0"/>
              <a:buChar char="•"/>
            </a:pPr>
            <a:r>
              <a:rPr lang="en-US" b="1" dirty="0">
                <a:latin typeface="+mj-lt"/>
              </a:rPr>
              <a:t>Reality: Only errors that result in an interruption of data are noticeable. Other issues (a sensor being moved or functioning poorly) could be attributed to a change in daily activities (e.g. not entering a room as often, or no longer taking medications twice daily). </a:t>
            </a:r>
          </a:p>
        </p:txBody>
      </p:sp>
      <p:pic>
        <p:nvPicPr>
          <p:cNvPr id="15" name="Picture 14" descr="A picture containing diagram&#10;&#10;Description automatically generated">
            <a:extLst>
              <a:ext uri="{FF2B5EF4-FFF2-40B4-BE49-F238E27FC236}">
                <a16:creationId xmlns:a16="http://schemas.microsoft.com/office/drawing/2014/main" id="{738A43AD-DCE9-41AF-A379-04633F73887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23700"/>
          <a:stretch/>
        </p:blipFill>
        <p:spPr>
          <a:xfrm>
            <a:off x="1124422" y="2333403"/>
            <a:ext cx="3652405" cy="3590167"/>
          </a:xfrm>
          <a:prstGeom prst="rect">
            <a:avLst/>
          </a:prstGeom>
        </p:spPr>
      </p:pic>
    </p:spTree>
    <p:extLst>
      <p:ext uri="{BB962C8B-B14F-4D97-AF65-F5344CB8AC3E}">
        <p14:creationId xmlns:p14="http://schemas.microsoft.com/office/powerpoint/2010/main" val="964696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297797-5C89-4791-8204-AB071FA1FB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A6FFDF6-7015-4559-BA60-1D49421AC658}"/>
              </a:ext>
            </a:extLst>
          </p:cNvPr>
          <p:cNvSpPr>
            <a:spLocks noGrp="1"/>
          </p:cNvSpPr>
          <p:nvPr>
            <p:ph type="title"/>
          </p:nvPr>
        </p:nvSpPr>
        <p:spPr>
          <a:xfrm>
            <a:off x="1566376" y="138657"/>
            <a:ext cx="9637320" cy="1136891"/>
          </a:xfrm>
        </p:spPr>
        <p:txBody>
          <a:bodyPr vert="horz" lIns="91440" tIns="45720" rIns="91440" bIns="45720" rtlCol="0" anchor="ctr">
            <a:normAutofit/>
          </a:bodyPr>
          <a:lstStyle/>
          <a:p>
            <a:r>
              <a:rPr lang="en-US" sz="3600" b="1" dirty="0" err="1"/>
              <a:t>Overtrust</a:t>
            </a:r>
            <a:r>
              <a:rPr lang="en-US" sz="3600" b="1" dirty="0"/>
              <a:t> vs. Therapeutic</a:t>
            </a:r>
            <a:r>
              <a:rPr lang="en-US" sz="3600" b="1" kern="1200" dirty="0">
                <a:latin typeface="+mj-lt"/>
                <a:ea typeface="+mj-ea"/>
                <a:cs typeface="+mj-cs"/>
              </a:rPr>
              <a:t> Misconception</a:t>
            </a:r>
          </a:p>
        </p:txBody>
      </p:sp>
      <p:sp>
        <p:nvSpPr>
          <p:cNvPr id="11" name="Freeform: Shape 10">
            <a:extLst>
              <a:ext uri="{FF2B5EF4-FFF2-40B4-BE49-F238E27FC236}">
                <a16:creationId xmlns:a16="http://schemas.microsoft.com/office/drawing/2014/main" id="{569BBA9B-8F4E-4D2B-BEFA-41A4754433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851012D1-8033-40B1-9EC0-91390FFC74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291F021-C45C-4D44-A2B8-A789E386C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324BE4-95EA-48B4-8010-5C19F52C65DB}"/>
              </a:ext>
            </a:extLst>
          </p:cNvPr>
          <p:cNvSpPr txBox="1"/>
          <p:nvPr/>
        </p:nvSpPr>
        <p:spPr>
          <a:xfrm>
            <a:off x="1652103" y="1067831"/>
            <a:ext cx="9935060" cy="1200329"/>
          </a:xfrm>
          <a:prstGeom prst="rect">
            <a:avLst/>
          </a:prstGeom>
          <a:solidFill>
            <a:schemeClr val="accent4">
              <a:lumMod val="40000"/>
              <a:lumOff val="60000"/>
            </a:schemeClr>
          </a:solidFill>
        </p:spPr>
        <p:txBody>
          <a:bodyPr wrap="square" lIns="91440" tIns="45720" rIns="91440" bIns="45720" rtlCol="0" anchor="t">
            <a:spAutoFit/>
          </a:bodyPr>
          <a:lstStyle/>
          <a:p>
            <a:r>
              <a:rPr lang="en-US" sz="2400" dirty="0">
                <a:latin typeface="+mj-lt"/>
              </a:rPr>
              <a:t>Similar to </a:t>
            </a:r>
            <a:r>
              <a:rPr lang="en-US" sz="2400" dirty="0" err="1">
                <a:latin typeface="+mj-lt"/>
              </a:rPr>
              <a:t>overtrust</a:t>
            </a:r>
            <a:r>
              <a:rPr lang="en-US" sz="2400" dirty="0">
                <a:latin typeface="+mj-lt"/>
              </a:rPr>
              <a:t>, </a:t>
            </a:r>
            <a:r>
              <a:rPr lang="en-US" sz="2400" b="1" dirty="0">
                <a:latin typeface="+mj-lt"/>
              </a:rPr>
              <a:t>therapeutic misconception </a:t>
            </a:r>
            <a:r>
              <a:rPr lang="en-US" sz="2400" dirty="0">
                <a:latin typeface="+mj-lt"/>
              </a:rPr>
              <a:t>occurs when participants misconstrue the purpose of clinical research and assume personal benefit or potential medical treatment</a:t>
            </a:r>
          </a:p>
        </p:txBody>
      </p:sp>
      <p:grpSp>
        <p:nvGrpSpPr>
          <p:cNvPr id="2" name="Group 1">
            <a:extLst>
              <a:ext uri="{FF2B5EF4-FFF2-40B4-BE49-F238E27FC236}">
                <a16:creationId xmlns:a16="http://schemas.microsoft.com/office/drawing/2014/main" id="{B9DAF699-4889-454A-B267-422BDFC05B5A}"/>
              </a:ext>
            </a:extLst>
          </p:cNvPr>
          <p:cNvGrpSpPr/>
          <p:nvPr/>
        </p:nvGrpSpPr>
        <p:grpSpPr>
          <a:xfrm>
            <a:off x="1652102" y="2338705"/>
            <a:ext cx="8720623" cy="4466365"/>
            <a:chOff x="5256690" y="2473060"/>
            <a:chExt cx="7007366" cy="2800990"/>
          </a:xfrm>
        </p:grpSpPr>
        <p:grpSp>
          <p:nvGrpSpPr>
            <p:cNvPr id="19" name="Group 18">
              <a:extLst>
                <a:ext uri="{FF2B5EF4-FFF2-40B4-BE49-F238E27FC236}">
                  <a16:creationId xmlns:a16="http://schemas.microsoft.com/office/drawing/2014/main" id="{76196995-D375-423C-9719-B372B9159BA9}"/>
                </a:ext>
              </a:extLst>
            </p:cNvPr>
            <p:cNvGrpSpPr/>
            <p:nvPr/>
          </p:nvGrpSpPr>
          <p:grpSpPr>
            <a:xfrm>
              <a:off x="5256690" y="2663739"/>
              <a:ext cx="6031954" cy="2610311"/>
              <a:chOff x="4043681" y="3292255"/>
              <a:chExt cx="6573520" cy="2970199"/>
            </a:xfrm>
          </p:grpSpPr>
          <p:sp>
            <p:nvSpPr>
              <p:cNvPr id="18" name="Rectangle: Folded Corner 17">
                <a:extLst>
                  <a:ext uri="{FF2B5EF4-FFF2-40B4-BE49-F238E27FC236}">
                    <a16:creationId xmlns:a16="http://schemas.microsoft.com/office/drawing/2014/main" id="{FC176549-4222-46AE-A238-52FF286402D7}"/>
                  </a:ext>
                </a:extLst>
              </p:cNvPr>
              <p:cNvSpPr/>
              <p:nvPr/>
            </p:nvSpPr>
            <p:spPr>
              <a:xfrm>
                <a:off x="4043681" y="3292255"/>
                <a:ext cx="6573520" cy="2970199"/>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50BDA5D-B59F-4208-A7D6-518E655B8CF9}"/>
                  </a:ext>
                </a:extLst>
              </p:cNvPr>
              <p:cNvPicPr>
                <a:picLocks noChangeAspect="1"/>
              </p:cNvPicPr>
              <p:nvPr/>
            </p:nvPicPr>
            <p:blipFill rotWithShape="1">
              <a:blip r:embed="rId3"/>
              <a:srcRect l="10951" t="17110" r="67141" b="52924"/>
              <a:stretch/>
            </p:blipFill>
            <p:spPr>
              <a:xfrm>
                <a:off x="4094480" y="3375982"/>
                <a:ext cx="5923280" cy="2886472"/>
              </a:xfrm>
              <a:prstGeom prst="rect">
                <a:avLst/>
              </a:prstGeom>
            </p:spPr>
          </p:pic>
        </p:grpSp>
        <p:sp>
          <p:nvSpPr>
            <p:cNvPr id="20" name="TextBox 19">
              <a:extLst>
                <a:ext uri="{FF2B5EF4-FFF2-40B4-BE49-F238E27FC236}">
                  <a16:creationId xmlns:a16="http://schemas.microsoft.com/office/drawing/2014/main" id="{19146ED4-4A84-4EA6-A600-24CE5CDDA8BE}"/>
                </a:ext>
              </a:extLst>
            </p:cNvPr>
            <p:cNvSpPr txBox="1"/>
            <p:nvPr/>
          </p:nvSpPr>
          <p:spPr>
            <a:xfrm>
              <a:off x="8941409" y="2473060"/>
              <a:ext cx="3322647" cy="307777"/>
            </a:xfrm>
            <a:prstGeom prst="rect">
              <a:avLst/>
            </a:prstGeom>
            <a:noFill/>
          </p:spPr>
          <p:txBody>
            <a:bodyPr wrap="square" rtlCol="0">
              <a:spAutoFit/>
            </a:bodyPr>
            <a:lstStyle/>
            <a:p>
              <a:r>
                <a:rPr lang="en-US" sz="1400" dirty="0"/>
                <a:t>ORCATECH Consent Document Sample </a:t>
              </a:r>
            </a:p>
          </p:txBody>
        </p:sp>
      </p:grpSp>
    </p:spTree>
    <p:extLst>
      <p:ext uri="{BB962C8B-B14F-4D97-AF65-F5344CB8AC3E}">
        <p14:creationId xmlns:p14="http://schemas.microsoft.com/office/powerpoint/2010/main" val="3100080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039B1D1E-50B5-40AB-8892-131DBEBC0ABC}"/>
              </a:ext>
            </a:extLst>
          </p:cNvPr>
          <p:cNvSpPr txBox="1"/>
          <p:nvPr/>
        </p:nvSpPr>
        <p:spPr>
          <a:xfrm>
            <a:off x="1" y="1153873"/>
            <a:ext cx="12192000" cy="646331"/>
          </a:xfrm>
          <a:prstGeom prst="rect">
            <a:avLst/>
          </a:prstGeom>
          <a:solidFill>
            <a:schemeClr val="bg1"/>
          </a:solidFill>
        </p:spPr>
        <p:txBody>
          <a:bodyPr wrap="square" rtlCol="0">
            <a:spAutoFit/>
          </a:bodyPr>
          <a:lstStyle/>
          <a:p>
            <a:pPr algn="ctr"/>
            <a:r>
              <a:rPr lang="en-US" sz="3600" b="1" dirty="0" err="1">
                <a:latin typeface="+mj-lt"/>
              </a:rPr>
              <a:t>Undertrust</a:t>
            </a:r>
            <a:r>
              <a:rPr lang="en-US" sz="3600" b="1" dirty="0">
                <a:latin typeface="+mj-lt"/>
              </a:rPr>
              <a:t>: </a:t>
            </a:r>
            <a:r>
              <a:rPr lang="en-US" sz="3200" i="1" dirty="0"/>
              <a:t>Trust that misinterprets technology’s capabilities</a:t>
            </a:r>
          </a:p>
        </p:txBody>
      </p:sp>
      <p:sp>
        <p:nvSpPr>
          <p:cNvPr id="13" name="TextBox 12">
            <a:extLst>
              <a:ext uri="{FF2B5EF4-FFF2-40B4-BE49-F238E27FC236}">
                <a16:creationId xmlns:a16="http://schemas.microsoft.com/office/drawing/2014/main" id="{39CE98D8-17B8-40E5-9E09-4DD7927432B5}"/>
              </a:ext>
            </a:extLst>
          </p:cNvPr>
          <p:cNvSpPr txBox="1"/>
          <p:nvPr/>
        </p:nvSpPr>
        <p:spPr>
          <a:xfrm>
            <a:off x="1122013" y="2008427"/>
            <a:ext cx="4662840" cy="4401205"/>
          </a:xfrm>
          <a:prstGeom prst="rect">
            <a:avLst/>
          </a:prstGeom>
          <a:noFill/>
        </p:spPr>
        <p:txBody>
          <a:bodyPr wrap="square" lIns="91440" tIns="45720" rIns="91440" bIns="45720" rtlCol="0" anchor="t">
            <a:spAutoFit/>
          </a:bodyPr>
          <a:lstStyle/>
          <a:p>
            <a:pPr>
              <a:spcAft>
                <a:spcPts val="1200"/>
              </a:spcAft>
            </a:pPr>
            <a:r>
              <a:rPr lang="en-US" sz="2000" dirty="0">
                <a:latin typeface="+mj-lt"/>
              </a:rPr>
              <a:t>ORCATECH Examples of </a:t>
            </a:r>
            <a:r>
              <a:rPr lang="en-US" sz="2000" dirty="0" err="1">
                <a:latin typeface="+mj-lt"/>
              </a:rPr>
              <a:t>Undertrust</a:t>
            </a:r>
            <a:r>
              <a:rPr lang="en-US" sz="2000" dirty="0">
                <a:latin typeface="+mj-lt"/>
              </a:rPr>
              <a:t>:</a:t>
            </a:r>
          </a:p>
          <a:p>
            <a:pPr>
              <a:spcAft>
                <a:spcPts val="1200"/>
              </a:spcAft>
            </a:pPr>
            <a:r>
              <a:rPr lang="en-US" sz="2000" dirty="0">
                <a:latin typeface="+mj-lt"/>
              </a:rPr>
              <a:t>Even though sensors do not record audio/video, some caregivers worry about the sensor in the bathroom </a:t>
            </a:r>
          </a:p>
          <a:p>
            <a:pPr marL="742950" lvl="1" indent="-285750">
              <a:buFont typeface="Arial" panose="020B0604020202020204" pitchFamily="34" charset="0"/>
              <a:buChar char="•"/>
            </a:pPr>
            <a:r>
              <a:rPr lang="en-US" sz="2000" dirty="0">
                <a:latin typeface="+mj-lt"/>
              </a:rPr>
              <a:t>“Weirds them out”</a:t>
            </a:r>
          </a:p>
          <a:p>
            <a:pPr marL="742950" lvl="1" indent="-285750">
              <a:buFont typeface="Arial" panose="020B0604020202020204" pitchFamily="34" charset="0"/>
              <a:buChar char="•"/>
            </a:pPr>
            <a:r>
              <a:rPr lang="en-US" sz="2000" dirty="0">
                <a:latin typeface="+mj-lt"/>
              </a:rPr>
              <a:t>Concerned what guests might think</a:t>
            </a:r>
          </a:p>
          <a:p>
            <a:pPr lvl="1"/>
            <a:endParaRPr lang="en-US" sz="2000" dirty="0">
              <a:latin typeface="+mj-lt"/>
            </a:endParaRPr>
          </a:p>
          <a:p>
            <a:r>
              <a:rPr lang="en-US" sz="2000" dirty="0">
                <a:latin typeface="+mj-lt"/>
              </a:rPr>
              <a:t>Perceptions of disturbances to the “aura” of their home environment when sensors were installed </a:t>
            </a:r>
          </a:p>
          <a:p>
            <a:pPr marL="742950" lvl="1" indent="-285750">
              <a:buFont typeface="Arial" panose="020B0604020202020204" pitchFamily="34" charset="0"/>
              <a:buChar char="•"/>
            </a:pPr>
            <a:r>
              <a:rPr lang="en-US" sz="2000" dirty="0">
                <a:latin typeface="+mj-lt"/>
              </a:rPr>
              <a:t>Covered sensors with aluminum foil</a:t>
            </a:r>
          </a:p>
          <a:p>
            <a:endParaRPr lang="en-US" sz="2000" dirty="0">
              <a:latin typeface="+mj-lt"/>
            </a:endParaRPr>
          </a:p>
          <a:p>
            <a:pPr marL="285750" indent="-285750">
              <a:buFont typeface="Arial" panose="020B0604020202020204" pitchFamily="34" charset="0"/>
              <a:buChar char="•"/>
            </a:pPr>
            <a:r>
              <a:rPr lang="en-US" sz="2000" dirty="0">
                <a:latin typeface="+mj-lt"/>
              </a:rPr>
              <a:t>Bed mat sensor – “Does it record sex?”</a:t>
            </a:r>
          </a:p>
        </p:txBody>
      </p:sp>
      <p:pic>
        <p:nvPicPr>
          <p:cNvPr id="6" name="Picture 5" descr="Icon&#10;&#10;Description automatically generated">
            <a:extLst>
              <a:ext uri="{FF2B5EF4-FFF2-40B4-BE49-F238E27FC236}">
                <a16:creationId xmlns:a16="http://schemas.microsoft.com/office/drawing/2014/main" id="{40DDF129-AC38-403D-BEB6-C3FD19287BB8}"/>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115423" y="4980808"/>
            <a:ext cx="1673587" cy="1674763"/>
          </a:xfrm>
          <a:prstGeom prst="rect">
            <a:avLst/>
          </a:prstGeom>
        </p:spPr>
      </p:pic>
      <p:sp>
        <p:nvSpPr>
          <p:cNvPr id="3" name="TextBox 2">
            <a:extLst>
              <a:ext uri="{FF2B5EF4-FFF2-40B4-BE49-F238E27FC236}">
                <a16:creationId xmlns:a16="http://schemas.microsoft.com/office/drawing/2014/main" id="{5F7E08D9-5F49-4A12-A769-7954011B267F}"/>
              </a:ext>
            </a:extLst>
          </p:cNvPr>
          <p:cNvSpPr txBox="1"/>
          <p:nvPr/>
        </p:nvSpPr>
        <p:spPr>
          <a:xfrm>
            <a:off x="6404483" y="2008427"/>
            <a:ext cx="5028345" cy="2862322"/>
          </a:xfrm>
          <a:prstGeom prst="rect">
            <a:avLst/>
          </a:prstGeom>
          <a:noFill/>
        </p:spPr>
        <p:txBody>
          <a:bodyPr wrap="square" rtlCol="0">
            <a:spAutoFit/>
          </a:bodyPr>
          <a:lstStyle/>
          <a:p>
            <a:pPr>
              <a:spcAft>
                <a:spcPts val="1200"/>
              </a:spcAft>
            </a:pPr>
            <a:r>
              <a:rPr lang="en-US" sz="2000" dirty="0">
                <a:latin typeface="+mj-lt"/>
              </a:rPr>
              <a:t>Strategies to mitigate these issues: </a:t>
            </a:r>
          </a:p>
          <a:p>
            <a:pPr marL="742950" lvl="1" indent="-285750">
              <a:spcAft>
                <a:spcPts val="1200"/>
              </a:spcAft>
              <a:buFont typeface="Arial" panose="020B0604020202020204" pitchFamily="34" charset="0"/>
              <a:buChar char="•"/>
            </a:pPr>
            <a:r>
              <a:rPr lang="en-US" sz="2000" dirty="0">
                <a:latin typeface="+mj-lt"/>
              </a:rPr>
              <a:t>EDUCATION: Continue to educate/re-educate participants on capabilities (or lack thereof) of technology </a:t>
            </a:r>
          </a:p>
          <a:p>
            <a:pPr marL="742950" lvl="1" indent="-285750">
              <a:buFont typeface="Arial" panose="020B0604020202020204" pitchFamily="34" charset="0"/>
              <a:buChar char="•"/>
            </a:pPr>
            <a:r>
              <a:rPr lang="en-US" sz="2000" dirty="0">
                <a:latin typeface="+mj-lt"/>
              </a:rPr>
              <a:t>TRANSPARENCY: Show participants examples of their data to illustrate how de-identified it appears to the research team</a:t>
            </a:r>
          </a:p>
        </p:txBody>
      </p:sp>
    </p:spTree>
    <p:extLst>
      <p:ext uri="{BB962C8B-B14F-4D97-AF65-F5344CB8AC3E}">
        <p14:creationId xmlns:p14="http://schemas.microsoft.com/office/powerpoint/2010/main" val="111210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6D6A941A-C303-2248-AAAD-9B5BE7DC280B}"/>
              </a:ext>
            </a:extLst>
          </p:cNvPr>
          <p:cNvSpPr txBox="1"/>
          <p:nvPr/>
        </p:nvSpPr>
        <p:spPr>
          <a:xfrm>
            <a:off x="2581835" y="4537642"/>
            <a:ext cx="7664824" cy="2031325"/>
          </a:xfrm>
          <a:prstGeom prst="rect">
            <a:avLst/>
          </a:prstGeom>
          <a:noFill/>
        </p:spPr>
        <p:txBody>
          <a:bodyPr wrap="square" rtlCol="0">
            <a:spAutoFit/>
          </a:bodyPr>
          <a:lstStyle/>
          <a:p>
            <a:r>
              <a:rPr lang="en-US" b="1" dirty="0">
                <a:latin typeface="+mj-lt"/>
              </a:rPr>
              <a:t>Lyndsey Miller, PhD RN – </a:t>
            </a:r>
            <a:r>
              <a:rPr lang="en-US" b="1" dirty="0">
                <a:latin typeface="+mj-lt"/>
                <a:hlinkClick r:id="rId3"/>
              </a:rPr>
              <a:t>millerly@ohsu.edu</a:t>
            </a:r>
            <a:r>
              <a:rPr lang="en-US" b="1" dirty="0">
                <a:latin typeface="+mj-lt"/>
              </a:rPr>
              <a:t> </a:t>
            </a:r>
          </a:p>
          <a:p>
            <a:pPr defTabSz="457200"/>
            <a:r>
              <a:rPr lang="en-US" dirty="0">
                <a:latin typeface="+mj-lt"/>
              </a:rPr>
              <a:t>	Assistant Professor, School of Nursing, Oregon Health &amp; Science University</a:t>
            </a:r>
          </a:p>
          <a:p>
            <a:pPr defTabSz="457200"/>
            <a:r>
              <a:rPr lang="en-US" dirty="0">
                <a:latin typeface="+mj-lt"/>
              </a:rPr>
              <a:t>	Investigator, Oregon Center for Aging &amp; Technology </a:t>
            </a:r>
          </a:p>
          <a:p>
            <a:r>
              <a:rPr lang="en-US" b="1" dirty="0">
                <a:latin typeface="+mj-lt"/>
              </a:rPr>
              <a:t>Jessica Garcia, MSN RN</a:t>
            </a:r>
          </a:p>
          <a:p>
            <a:pPr defTabSz="457200"/>
            <a:r>
              <a:rPr lang="en-US" dirty="0">
                <a:latin typeface="+mj-lt"/>
              </a:rPr>
              <a:t>	Staff Nurse, Casey Eye Institute, Oregon Health &amp; Science University</a:t>
            </a:r>
          </a:p>
          <a:p>
            <a:r>
              <a:rPr lang="en-US" b="1" dirty="0">
                <a:latin typeface="+mj-lt"/>
              </a:rPr>
              <a:t>Sara </a:t>
            </a:r>
            <a:r>
              <a:rPr lang="en-US" b="1" dirty="0" err="1">
                <a:latin typeface="+mj-lt"/>
              </a:rPr>
              <a:t>Czaja</a:t>
            </a:r>
            <a:r>
              <a:rPr lang="en-US" b="1" dirty="0">
                <a:latin typeface="+mj-lt"/>
              </a:rPr>
              <a:t>, PhD</a:t>
            </a:r>
          </a:p>
          <a:p>
            <a:pPr defTabSz="457200"/>
            <a:r>
              <a:rPr lang="en-US" dirty="0">
                <a:latin typeface="+mj-lt"/>
              </a:rPr>
              <a:t>	Director, Center on Aging and Behavioral Research, Weill Cornell Medicine  </a:t>
            </a:r>
          </a:p>
        </p:txBody>
      </p:sp>
      <p:sp>
        <p:nvSpPr>
          <p:cNvPr id="15" name="Title 1">
            <a:extLst>
              <a:ext uri="{FF2B5EF4-FFF2-40B4-BE49-F238E27FC236}">
                <a16:creationId xmlns:a16="http://schemas.microsoft.com/office/drawing/2014/main" id="{EA7CB405-4EA9-674A-AAEF-730945E46027}"/>
              </a:ext>
            </a:extLst>
          </p:cNvPr>
          <p:cNvSpPr>
            <a:spLocks noGrp="1"/>
          </p:cNvSpPr>
          <p:nvPr>
            <p:ph type="title"/>
          </p:nvPr>
        </p:nvSpPr>
        <p:spPr>
          <a:xfrm>
            <a:off x="327349" y="70713"/>
            <a:ext cx="11029373" cy="3736144"/>
          </a:xfrm>
        </p:spPr>
        <p:txBody>
          <a:bodyPr>
            <a:normAutofit/>
          </a:bodyPr>
          <a:lstStyle/>
          <a:p>
            <a:r>
              <a:rPr lang="en-US" sz="3200" dirty="0"/>
              <a:t>ORCASTRAIT: NIH/NIA-funded Initiative </a:t>
            </a:r>
            <a:r>
              <a:rPr lang="en-US" sz="3600" dirty="0"/>
              <a:t/>
            </a:r>
            <a:br>
              <a:rPr lang="en-US" sz="3600" dirty="0"/>
            </a:br>
            <a:r>
              <a:rPr lang="en-US" sz="2000" i="1" dirty="0">
                <a:solidFill>
                  <a:schemeClr val="tx1"/>
                </a:solidFill>
              </a:rPr>
              <a:t>(Oregon Roybal Center for Care Support Translational Research Advantaged by Integrating Technology)</a:t>
            </a:r>
            <a:br>
              <a:rPr lang="en-US" sz="2000" i="1" dirty="0">
                <a:solidFill>
                  <a:schemeClr val="tx1"/>
                </a:solidFill>
              </a:rPr>
            </a:br>
            <a:r>
              <a:rPr lang="en-US" sz="2000" i="1" dirty="0">
                <a:solidFill>
                  <a:schemeClr val="tx1"/>
                </a:solidFill>
              </a:rPr>
              <a:t/>
            </a:r>
            <a:br>
              <a:rPr lang="en-US" sz="2000" i="1" dirty="0">
                <a:solidFill>
                  <a:schemeClr val="tx1"/>
                </a:solidFill>
              </a:rPr>
            </a:br>
            <a:r>
              <a:rPr lang="en-US" sz="3200" i="1" dirty="0"/>
              <a:t>Technology Research and Care Support (TRACS) Online Study Module</a:t>
            </a:r>
            <a:r>
              <a:rPr lang="en-US" sz="3200" i="1" dirty="0">
                <a:solidFill>
                  <a:schemeClr val="tx1"/>
                </a:solidFill>
              </a:rPr>
              <a:t> </a:t>
            </a:r>
            <a:endParaRPr lang="en-US" sz="3200" i="1" dirty="0"/>
          </a:p>
        </p:txBody>
      </p:sp>
      <p:sp>
        <p:nvSpPr>
          <p:cNvPr id="9" name="TextBox 8">
            <a:extLst>
              <a:ext uri="{FF2B5EF4-FFF2-40B4-BE49-F238E27FC236}">
                <a16:creationId xmlns:a16="http://schemas.microsoft.com/office/drawing/2014/main" id="{04C69F8B-4341-1B43-9D70-461FAE06D691}"/>
              </a:ext>
            </a:extLst>
          </p:cNvPr>
          <p:cNvSpPr txBox="1"/>
          <p:nvPr/>
        </p:nvSpPr>
        <p:spPr>
          <a:xfrm>
            <a:off x="1291442" y="3140613"/>
            <a:ext cx="9609116" cy="1107996"/>
          </a:xfrm>
          <a:prstGeom prst="rect">
            <a:avLst/>
          </a:prstGeom>
          <a:solidFill>
            <a:schemeClr val="accent5">
              <a:lumMod val="20000"/>
              <a:lumOff val="80000"/>
            </a:schemeClr>
          </a:solidFill>
        </p:spPr>
        <p:txBody>
          <a:bodyPr wrap="square" rtlCol="0">
            <a:spAutoFit/>
          </a:bodyPr>
          <a:lstStyle/>
          <a:p>
            <a:pPr algn="ctr">
              <a:spcBef>
                <a:spcPct val="0"/>
              </a:spcBef>
              <a:spcAft>
                <a:spcPts val="1200"/>
              </a:spcAft>
            </a:pPr>
            <a:r>
              <a:rPr lang="en-US" sz="2800" dirty="0">
                <a:solidFill>
                  <a:srgbClr val="080808"/>
                </a:solidFill>
                <a:latin typeface="+mj-lt"/>
                <a:cs typeface="Calibri Light" panose="020F0302020204030204" pitchFamily="34" charset="0"/>
              </a:rPr>
              <a:t>“Remote Passive Assessment in Caregiving Research:</a:t>
            </a:r>
          </a:p>
          <a:p>
            <a:pPr algn="ctr">
              <a:spcBef>
                <a:spcPct val="0"/>
              </a:spcBef>
              <a:spcAft>
                <a:spcPts val="1200"/>
              </a:spcAft>
            </a:pPr>
            <a:r>
              <a:rPr lang="en-US" sz="2800" dirty="0">
                <a:solidFill>
                  <a:srgbClr val="080808"/>
                </a:solidFill>
                <a:latin typeface="+mj-lt"/>
                <a:cs typeface="Calibri" panose="020F0502020204030204" pitchFamily="34" charset="0"/>
              </a:rPr>
              <a:t>User-Centered Design Issues and Opportunities” </a:t>
            </a:r>
          </a:p>
        </p:txBody>
      </p:sp>
    </p:spTree>
    <p:extLst>
      <p:ext uri="{BB962C8B-B14F-4D97-AF65-F5344CB8AC3E}">
        <p14:creationId xmlns:p14="http://schemas.microsoft.com/office/powerpoint/2010/main" val="4123421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93D7E7E2-DA33-4A89-91D0-D47BC5720B1D}"/>
              </a:ext>
            </a:extLst>
          </p:cNvPr>
          <p:cNvSpPr>
            <a:spLocks noGrp="1"/>
          </p:cNvSpPr>
          <p:nvPr>
            <p:ph idx="1"/>
          </p:nvPr>
        </p:nvSpPr>
        <p:spPr>
          <a:xfrm>
            <a:off x="0" y="512759"/>
            <a:ext cx="12192000" cy="827414"/>
          </a:xfrm>
        </p:spPr>
        <p:txBody>
          <a:bodyPr>
            <a:normAutofit/>
          </a:bodyPr>
          <a:lstStyle/>
          <a:p>
            <a:pPr marL="57150" indent="0" algn="ctr">
              <a:spcAft>
                <a:spcPts val="600"/>
              </a:spcAft>
              <a:buNone/>
            </a:pPr>
            <a:r>
              <a:rPr lang="en-US" sz="3600" b="1" dirty="0">
                <a:latin typeface="+mj-lt"/>
              </a:rPr>
              <a:t>Privacy/Confidentiality</a:t>
            </a: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5123E7E0-5D2A-445E-93DF-1533635CAE6E}"/>
              </a:ext>
            </a:extLst>
          </p:cNvPr>
          <p:cNvSpPr txBox="1"/>
          <p:nvPr/>
        </p:nvSpPr>
        <p:spPr>
          <a:xfrm>
            <a:off x="6479070" y="1564447"/>
            <a:ext cx="5045060" cy="2708434"/>
          </a:xfrm>
          <a:prstGeom prst="rect">
            <a:avLst/>
          </a:prstGeom>
          <a:noFill/>
        </p:spPr>
        <p:txBody>
          <a:bodyPr wrap="square" lIns="91440" tIns="45720" rIns="91440" bIns="45720" rtlCol="0" anchor="t">
            <a:spAutoFit/>
          </a:bodyPr>
          <a:lstStyle/>
          <a:p>
            <a:pPr>
              <a:spcAft>
                <a:spcPts val="1200"/>
              </a:spcAft>
            </a:pPr>
            <a:r>
              <a:rPr lang="en-US" sz="2000" b="1" dirty="0">
                <a:latin typeface="Calibri Light" panose="020F0302020204030204" pitchFamily="34" charset="0"/>
                <a:cs typeface="Calibri Light" panose="020F0302020204030204" pitchFamily="34" charset="0"/>
              </a:rPr>
              <a:t>Educate</a:t>
            </a:r>
            <a:r>
              <a:rPr lang="en-US" sz="2000" dirty="0">
                <a:latin typeface="Calibri Light" panose="020F0302020204030204" pitchFamily="34" charset="0"/>
                <a:cs typeface="Calibri Light" panose="020F0302020204030204" pitchFamily="34" charset="0"/>
              </a:rPr>
              <a:t> participants on the extensive privacy/ confidentiality protections taken, but there is </a:t>
            </a:r>
            <a:r>
              <a:rPr lang="en-US" sz="2000" u="sng" dirty="0">
                <a:latin typeface="Calibri Light" panose="020F0302020204030204" pitchFamily="34" charset="0"/>
                <a:cs typeface="Calibri Light" panose="020F0302020204030204" pitchFamily="34" charset="0"/>
              </a:rPr>
              <a:t>no quick fix </a:t>
            </a:r>
            <a:r>
              <a:rPr lang="en-US" sz="2000" dirty="0">
                <a:latin typeface="Calibri Light" panose="020F0302020204030204" pitchFamily="34" charset="0"/>
                <a:cs typeface="Calibri Light" panose="020F0302020204030204" pitchFamily="34" charset="0"/>
              </a:rPr>
              <a:t>for </a:t>
            </a:r>
            <a:r>
              <a:rPr lang="en-US" sz="2000" dirty="0" err="1">
                <a:latin typeface="Calibri Light" panose="020F0302020204030204" pitchFamily="34" charset="0"/>
                <a:cs typeface="Calibri Light" panose="020F0302020204030204" pitchFamily="34" charset="0"/>
              </a:rPr>
              <a:t>undertrust</a:t>
            </a:r>
            <a:r>
              <a:rPr lang="en-US" sz="2000" dirty="0">
                <a:latin typeface="Calibri Light" panose="020F0302020204030204" pitchFamily="34" charset="0"/>
                <a:cs typeface="Calibri Light" panose="020F0302020204030204" pitchFamily="34" charset="0"/>
              </a:rPr>
              <a:t> of privacy: </a:t>
            </a:r>
          </a:p>
          <a:p>
            <a:pPr lvl="1"/>
            <a:r>
              <a:rPr lang="en-US" sz="2000" dirty="0">
                <a:latin typeface="Calibri Light"/>
                <a:cs typeface="Calibri Light"/>
              </a:rPr>
              <a:t>“It is possible that the [participants] who have deep privacy/confidentiality concerns just do not end up joining our studies.” </a:t>
            </a:r>
          </a:p>
          <a:p>
            <a:pPr lvl="3"/>
            <a:r>
              <a:rPr lang="en-US" sz="2000" dirty="0">
                <a:latin typeface="Calibri Light"/>
                <a:cs typeface="Calibri Light"/>
              </a:rPr>
              <a:t>–ORCATECH Team Member</a:t>
            </a:r>
          </a:p>
          <a:p>
            <a:pPr marL="285750" indent="-285750">
              <a:buFont typeface="Arial" panose="020B0604020202020204" pitchFamily="34" charset="0"/>
              <a:buChar char="•"/>
            </a:pPr>
            <a:endParaRPr lang="en-US" sz="2000" dirty="0">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CCD5F722-2B9C-49C0-B053-989491915FF6}"/>
              </a:ext>
            </a:extLst>
          </p:cNvPr>
          <p:cNvSpPr txBox="1"/>
          <p:nvPr/>
        </p:nvSpPr>
        <p:spPr>
          <a:xfrm>
            <a:off x="849707" y="1564447"/>
            <a:ext cx="5398814" cy="1785104"/>
          </a:xfrm>
          <a:prstGeom prst="rect">
            <a:avLst/>
          </a:prstGeom>
          <a:noFill/>
        </p:spPr>
        <p:txBody>
          <a:bodyPr wrap="square" rtlCol="0">
            <a:spAutoFit/>
          </a:bodyPr>
          <a:lstStyle/>
          <a:p>
            <a:pPr>
              <a:spcAft>
                <a:spcPts val="1200"/>
              </a:spcAft>
            </a:pPr>
            <a:r>
              <a:rPr lang="en-US" sz="2000" b="1" dirty="0">
                <a:latin typeface="Calibri Light" panose="020F0302020204030204" pitchFamily="34" charset="0"/>
                <a:cs typeface="Calibri Light" panose="020F0302020204030204" pitchFamily="34" charset="0"/>
              </a:rPr>
              <a:t>ORCATECH Platform: </a:t>
            </a:r>
            <a:r>
              <a:rPr lang="en-US" sz="2000" dirty="0">
                <a:latin typeface="Calibri Light" panose="020F0302020204030204" pitchFamily="34" charset="0"/>
                <a:cs typeface="Calibri Light" panose="020F0302020204030204" pitchFamily="34" charset="0"/>
              </a:rPr>
              <a:t>Open and shareable while protecting data privacy through various avenues:</a:t>
            </a:r>
          </a:p>
          <a:p>
            <a:pPr marL="742950" lvl="1"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Recorded user authentication</a:t>
            </a:r>
          </a:p>
          <a:p>
            <a:pPr marL="742950" lvl="1"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Data encryption/Password protection</a:t>
            </a:r>
          </a:p>
          <a:p>
            <a:pPr marL="742950" lvl="1"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Sensor data and PHI data kept separate</a:t>
            </a:r>
          </a:p>
        </p:txBody>
      </p:sp>
      <p:pic>
        <p:nvPicPr>
          <p:cNvPr id="5" name="Picture 4" descr="Diagram&#10;&#10;Description automatically generated">
            <a:extLst>
              <a:ext uri="{FF2B5EF4-FFF2-40B4-BE49-F238E27FC236}">
                <a16:creationId xmlns:a16="http://schemas.microsoft.com/office/drawing/2014/main" id="{301D5338-90AF-4F18-B3DA-6F4CE627C993}"/>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487280" y="4178558"/>
            <a:ext cx="5217439" cy="2421389"/>
          </a:xfrm>
          <a:prstGeom prst="rect">
            <a:avLst/>
          </a:prstGeom>
        </p:spPr>
      </p:pic>
    </p:spTree>
    <p:extLst>
      <p:ext uri="{BB962C8B-B14F-4D97-AF65-F5344CB8AC3E}">
        <p14:creationId xmlns:p14="http://schemas.microsoft.com/office/powerpoint/2010/main" val="2680994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549996F-6329-451D-9DDA-BB50A44E3B35}"/>
              </a:ext>
            </a:extLst>
          </p:cNvPr>
          <p:cNvSpPr txBox="1"/>
          <p:nvPr/>
        </p:nvSpPr>
        <p:spPr>
          <a:xfrm>
            <a:off x="6096000" y="1351897"/>
            <a:ext cx="5457533" cy="2470939"/>
          </a:xfrm>
          <a:prstGeom prst="rect">
            <a:avLst/>
          </a:prstGeom>
          <a:noFill/>
        </p:spPr>
        <p:txBody>
          <a:bodyPr vert="horz" lIns="91440" tIns="45720" rIns="91440" bIns="45720" rtlCol="0" anchor="ctr">
            <a:normAutofit/>
          </a:bodyPr>
          <a:lstStyle/>
          <a:p>
            <a:pPr marL="514350" lvl="1">
              <a:lnSpc>
                <a:spcPct val="90000"/>
              </a:lnSpc>
              <a:spcAft>
                <a:spcPts val="600"/>
              </a:spcAft>
            </a:pPr>
            <a:r>
              <a:rPr lang="en-US" sz="2000" dirty="0">
                <a:effectLst/>
                <a:latin typeface="Calibri Light" panose="020F0302020204030204" pitchFamily="34" charset="0"/>
                <a:cs typeface="Calibri Light" panose="020F0302020204030204" pitchFamily="34" charset="0"/>
              </a:rPr>
              <a:t>“Caregivers may want the ability to turn off a device at certain times and may also want to know more about what is being recorded, what impact it could have on the study, and how the information will be used, for example, whether it will be sold for a profit” </a:t>
            </a:r>
            <a:r>
              <a:rPr lang="en-US" sz="1600" dirty="0">
                <a:effectLst/>
                <a:latin typeface="Calibri Light" panose="020F0302020204030204" pitchFamily="34" charset="0"/>
                <a:cs typeface="Calibri Light" panose="020F0302020204030204" pitchFamily="34" charset="0"/>
              </a:rPr>
              <a:t>(Gold et al, 2018</a:t>
            </a:r>
            <a:r>
              <a:rPr lang="en-US" sz="1600" dirty="0">
                <a:latin typeface="Calibri Light" panose="020F0302020204030204" pitchFamily="34" charset="0"/>
                <a:cs typeface="Calibri Light" panose="020F0302020204030204" pitchFamily="34" charset="0"/>
              </a:rPr>
              <a:t>)</a:t>
            </a:r>
            <a:endParaRPr lang="en-US" sz="2000" dirty="0">
              <a:latin typeface="Calibri Light" panose="020F0302020204030204" pitchFamily="34" charset="0"/>
              <a:cs typeface="Calibri Light" panose="020F0302020204030204" pitchFamily="34" charset="0"/>
            </a:endParaRPr>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BC6E717-CBC4-46D8-A9A0-3DF63C1328E2}"/>
              </a:ext>
            </a:extLst>
          </p:cNvPr>
          <p:cNvSpPr txBox="1"/>
          <p:nvPr/>
        </p:nvSpPr>
        <p:spPr>
          <a:xfrm>
            <a:off x="896008" y="519261"/>
            <a:ext cx="7606862" cy="590931"/>
          </a:xfrm>
          <a:prstGeom prst="rect">
            <a:avLst/>
          </a:prstGeom>
          <a:noFill/>
        </p:spPr>
        <p:txBody>
          <a:bodyPr wrap="square">
            <a:spAutoFit/>
          </a:bodyPr>
          <a:lstStyle/>
          <a:p>
            <a:pPr marL="57150">
              <a:lnSpc>
                <a:spcPct val="90000"/>
              </a:lnSpc>
              <a:spcAft>
                <a:spcPts val="600"/>
              </a:spcAft>
            </a:pPr>
            <a:r>
              <a:rPr lang="en-US" sz="3600" b="1" dirty="0">
                <a:latin typeface="Calibri Light" panose="020F0302020204030204" pitchFamily="34" charset="0"/>
                <a:cs typeface="Calibri Light" panose="020F0302020204030204" pitchFamily="34" charset="0"/>
              </a:rPr>
              <a:t>Potential for Loss of Autonomy/Control</a:t>
            </a:r>
          </a:p>
        </p:txBody>
      </p:sp>
      <p:pic>
        <p:nvPicPr>
          <p:cNvPr id="7" name="Picture 6" descr="A picture containing icon&#10;&#10;Description automatically generated">
            <a:extLst>
              <a:ext uri="{FF2B5EF4-FFF2-40B4-BE49-F238E27FC236}">
                <a16:creationId xmlns:a16="http://schemas.microsoft.com/office/drawing/2014/main" id="{90B309CB-14FE-42C5-AD1A-4566AE8802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586454" y="4221415"/>
            <a:ext cx="5089323" cy="2544662"/>
          </a:xfrm>
          <a:prstGeom prst="rect">
            <a:avLst/>
          </a:prstGeom>
        </p:spPr>
      </p:pic>
      <p:sp>
        <p:nvSpPr>
          <p:cNvPr id="9" name="TextBox 8">
            <a:extLst>
              <a:ext uri="{FF2B5EF4-FFF2-40B4-BE49-F238E27FC236}">
                <a16:creationId xmlns:a16="http://schemas.microsoft.com/office/drawing/2014/main" id="{76893F1C-960A-437C-B95A-1C9702735BEF}"/>
              </a:ext>
            </a:extLst>
          </p:cNvPr>
          <p:cNvSpPr txBox="1"/>
          <p:nvPr/>
        </p:nvSpPr>
        <p:spPr>
          <a:xfrm>
            <a:off x="988325" y="1583462"/>
            <a:ext cx="5234152"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Every design decision will have a trade-off</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Priorities must be chosen carefully</a:t>
            </a:r>
          </a:p>
          <a:p>
            <a:pPr marL="742950" lvl="1"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More autonomy may lead to greater error</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Consider user’s tolerance of minor issues if other needs/preferences/abilities are met</a:t>
            </a:r>
          </a:p>
        </p:txBody>
      </p:sp>
    </p:spTree>
    <p:extLst>
      <p:ext uri="{BB962C8B-B14F-4D97-AF65-F5344CB8AC3E}">
        <p14:creationId xmlns:p14="http://schemas.microsoft.com/office/powerpoint/2010/main" val="681598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4B63-127E-4EF4-B7FE-E4D0024805B3}"/>
              </a:ext>
            </a:extLst>
          </p:cNvPr>
          <p:cNvSpPr>
            <a:spLocks noGrp="1"/>
          </p:cNvSpPr>
          <p:nvPr>
            <p:ph type="title"/>
          </p:nvPr>
        </p:nvSpPr>
        <p:spPr>
          <a:xfrm>
            <a:off x="643467" y="321734"/>
            <a:ext cx="10905066" cy="1135737"/>
          </a:xfrm>
        </p:spPr>
        <p:txBody>
          <a:bodyPr>
            <a:normAutofit/>
          </a:bodyPr>
          <a:lstStyle/>
          <a:p>
            <a:r>
              <a:rPr lang="en-US" sz="4000" b="1" dirty="0"/>
              <a:t>Overview</a:t>
            </a:r>
          </a:p>
        </p:txBody>
      </p:sp>
      <p:sp>
        <p:nvSpPr>
          <p:cNvPr id="3" name="Content Placeholder 2">
            <a:extLst>
              <a:ext uri="{FF2B5EF4-FFF2-40B4-BE49-F238E27FC236}">
                <a16:creationId xmlns:a16="http://schemas.microsoft.com/office/drawing/2014/main" id="{79B8F322-4BC6-4DDC-9668-8D4C48ABC3F3}"/>
              </a:ext>
            </a:extLst>
          </p:cNvPr>
          <p:cNvSpPr>
            <a:spLocks noGrp="1"/>
          </p:cNvSpPr>
          <p:nvPr>
            <p:ph idx="1"/>
          </p:nvPr>
        </p:nvSpPr>
        <p:spPr>
          <a:xfrm>
            <a:off x="2481231" y="1463874"/>
            <a:ext cx="7229538" cy="4393982"/>
          </a:xfrm>
        </p:spPr>
        <p:txBody>
          <a:bodyPr vert="horz" lIns="91440" tIns="45720" rIns="91440" bIns="45720" rtlCol="0" anchor="t">
            <a:normAutofit/>
          </a:bodyPr>
          <a:lstStyle/>
          <a:p>
            <a:r>
              <a:rPr lang="en-US" dirty="0">
                <a:solidFill>
                  <a:schemeClr val="bg1">
                    <a:lumMod val="65000"/>
                  </a:schemeClr>
                </a:solidFill>
                <a:latin typeface="+mj-lt"/>
                <a:ea typeface="+mn-lt"/>
                <a:cs typeface="+mn-lt"/>
              </a:rPr>
              <a:t>User-Centered Design Overview</a:t>
            </a:r>
            <a:endParaRPr lang="en-US" dirty="0">
              <a:solidFill>
                <a:schemeClr val="bg1">
                  <a:lumMod val="65000"/>
                </a:schemeClr>
              </a:solidFill>
              <a:latin typeface="+mj-lt"/>
              <a:cs typeface="Calibri"/>
            </a:endParaRPr>
          </a:p>
          <a:p>
            <a:r>
              <a:rPr lang="en-US" dirty="0">
                <a:solidFill>
                  <a:schemeClr val="bg1">
                    <a:lumMod val="65000"/>
                  </a:schemeClr>
                </a:solidFill>
                <a:latin typeface="+mj-lt"/>
              </a:rPr>
              <a:t>ORCATECH's In-Home Sensing Platform </a:t>
            </a:r>
            <a:endParaRPr lang="en-US" dirty="0">
              <a:solidFill>
                <a:schemeClr val="bg1">
                  <a:lumMod val="65000"/>
                </a:schemeClr>
              </a:solidFill>
              <a:latin typeface="+mj-lt"/>
              <a:cs typeface="Calibri"/>
            </a:endParaRPr>
          </a:p>
          <a:p>
            <a:r>
              <a:rPr lang="en-US" dirty="0">
                <a:solidFill>
                  <a:schemeClr val="bg1">
                    <a:lumMod val="65000"/>
                  </a:schemeClr>
                </a:solidFill>
                <a:latin typeface="+mj-lt"/>
                <a:cs typeface="Calibri"/>
              </a:rPr>
              <a:t>Challenges:</a:t>
            </a:r>
          </a:p>
          <a:p>
            <a:pPr lvl="1"/>
            <a:r>
              <a:rPr lang="en-US" sz="2800" dirty="0">
                <a:solidFill>
                  <a:schemeClr val="bg1">
                    <a:lumMod val="65000"/>
                  </a:schemeClr>
                </a:solidFill>
                <a:latin typeface="+mj-lt"/>
              </a:rPr>
              <a:t>"</a:t>
            </a:r>
            <a:r>
              <a:rPr lang="en-US" sz="2800" dirty="0" err="1">
                <a:solidFill>
                  <a:schemeClr val="bg1">
                    <a:lumMod val="65000"/>
                  </a:schemeClr>
                </a:solidFill>
                <a:latin typeface="+mj-lt"/>
              </a:rPr>
              <a:t>Overtrust</a:t>
            </a:r>
            <a:r>
              <a:rPr lang="en-US" sz="2800" dirty="0">
                <a:solidFill>
                  <a:schemeClr val="bg1">
                    <a:lumMod val="65000"/>
                  </a:schemeClr>
                </a:solidFill>
                <a:latin typeface="+mj-lt"/>
              </a:rPr>
              <a:t>" &amp; "</a:t>
            </a:r>
            <a:r>
              <a:rPr lang="en-US" sz="2800" dirty="0" err="1">
                <a:solidFill>
                  <a:schemeClr val="bg1">
                    <a:lumMod val="65000"/>
                  </a:schemeClr>
                </a:solidFill>
                <a:latin typeface="+mj-lt"/>
              </a:rPr>
              <a:t>Undertrust</a:t>
            </a:r>
            <a:r>
              <a:rPr lang="en-US" sz="2800" dirty="0">
                <a:solidFill>
                  <a:schemeClr val="bg1">
                    <a:lumMod val="65000"/>
                  </a:schemeClr>
                </a:solidFill>
                <a:latin typeface="+mj-lt"/>
              </a:rPr>
              <a:t>"</a:t>
            </a:r>
            <a:endParaRPr lang="en-US" sz="2800" dirty="0">
              <a:solidFill>
                <a:schemeClr val="bg1">
                  <a:lumMod val="65000"/>
                </a:schemeClr>
              </a:solidFill>
              <a:latin typeface="+mj-lt"/>
              <a:cs typeface="Calibri"/>
            </a:endParaRPr>
          </a:p>
          <a:p>
            <a:pPr lvl="1"/>
            <a:r>
              <a:rPr lang="en-US" sz="2800" dirty="0">
                <a:solidFill>
                  <a:schemeClr val="bg1">
                    <a:lumMod val="65000"/>
                  </a:schemeClr>
                </a:solidFill>
                <a:latin typeface="+mj-lt"/>
              </a:rPr>
              <a:t>Therapeutic misconception</a:t>
            </a:r>
            <a:endParaRPr lang="en-US" sz="2800" dirty="0">
              <a:solidFill>
                <a:schemeClr val="bg1">
                  <a:lumMod val="65000"/>
                </a:schemeClr>
              </a:solidFill>
              <a:latin typeface="+mj-lt"/>
              <a:cs typeface="Calibri"/>
            </a:endParaRPr>
          </a:p>
          <a:p>
            <a:pPr lvl="1"/>
            <a:r>
              <a:rPr lang="en-US" sz="2800" dirty="0">
                <a:solidFill>
                  <a:schemeClr val="bg1">
                    <a:lumMod val="65000"/>
                  </a:schemeClr>
                </a:solidFill>
                <a:latin typeface="+mj-lt"/>
              </a:rPr>
              <a:t>Privacy &amp; Confidentiality</a:t>
            </a:r>
          </a:p>
          <a:p>
            <a:pPr lvl="0"/>
            <a:r>
              <a:rPr lang="en-US" b="1" dirty="0">
                <a:solidFill>
                  <a:prstClr val="black"/>
                </a:solidFill>
                <a:latin typeface="Calibri Light" panose="020F0302020204030204"/>
                <a:ea typeface="+mn-lt"/>
                <a:cs typeface="Calibri" panose="020F0502020204030204"/>
              </a:rPr>
              <a:t>Dementia Caregiving Research Applications</a:t>
            </a:r>
          </a:p>
        </p:txBody>
      </p:sp>
    </p:spTree>
    <p:extLst>
      <p:ext uri="{BB962C8B-B14F-4D97-AF65-F5344CB8AC3E}">
        <p14:creationId xmlns:p14="http://schemas.microsoft.com/office/powerpoint/2010/main" val="1072368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30">
            <a:extLst>
              <a:ext uri="{FF2B5EF4-FFF2-40B4-BE49-F238E27FC236}">
                <a16:creationId xmlns:a16="http://schemas.microsoft.com/office/drawing/2014/main" id="{6F1D7EC4-8A0C-4052-8B57-196C860B15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32">
            <a:extLst>
              <a:ext uri="{FF2B5EF4-FFF2-40B4-BE49-F238E27FC236}">
                <a16:creationId xmlns:a16="http://schemas.microsoft.com/office/drawing/2014/main" id="{404A7A3A-BEAE-4BC6-A163-5D0E5F8C46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flipH="1">
            <a:off x="-964439" y="5591066"/>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a16="http://schemas.microsoft.com/office/drawing/2014/main" id="{12ED3B7D-405D-4DFA-8608-B6DE74671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06432" y="5273670"/>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6">
            <a:extLst>
              <a:ext uri="{FF2B5EF4-FFF2-40B4-BE49-F238E27FC236}">
                <a16:creationId xmlns:a16="http://schemas.microsoft.com/office/drawing/2014/main" id="{4AE9E3B2-BC34-46EF-BE18-7E72877824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V="1">
            <a:off x="11523591" y="2655724"/>
            <a:ext cx="668410" cy="1345385"/>
            <a:chOff x="11523591" y="2655724"/>
            <a:chExt cx="668410" cy="1345385"/>
          </a:xfrm>
        </p:grpSpPr>
        <p:sp>
          <p:nvSpPr>
            <p:cNvPr id="38" name="Freeform: Shape 37">
              <a:extLst>
                <a:ext uri="{FF2B5EF4-FFF2-40B4-BE49-F238E27FC236}">
                  <a16:creationId xmlns:a16="http://schemas.microsoft.com/office/drawing/2014/main" id="{64853C7E-3CBA-4464-865F-6044D94B1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185103"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38">
              <a:extLst>
                <a:ext uri="{FF2B5EF4-FFF2-40B4-BE49-F238E27FC236}">
                  <a16:creationId xmlns:a16="http://schemas.microsoft.com/office/drawing/2014/main" id="{55EFEC59-B929-4851-9DEF-9106F27979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690383"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40">
            <a:extLst>
              <a:ext uri="{FF2B5EF4-FFF2-40B4-BE49-F238E27FC236}">
                <a16:creationId xmlns:a16="http://schemas.microsoft.com/office/drawing/2014/main" id="{6C132392-D5FF-4588-8FA1-5BAD77BF64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1047828"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2">
            <a:extLst>
              <a:ext uri="{FF2B5EF4-FFF2-40B4-BE49-F238E27FC236}">
                <a16:creationId xmlns:a16="http://schemas.microsoft.com/office/drawing/2014/main" id="{C7EAC045-695C-4E73-9B7C-AFD6FB22DA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1131130"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5ED92ED7-803A-4AAF-AECB-09B686903ED2}"/>
              </a:ext>
            </a:extLst>
          </p:cNvPr>
          <p:cNvSpPr txBox="1"/>
          <p:nvPr/>
        </p:nvSpPr>
        <p:spPr>
          <a:xfrm>
            <a:off x="931436" y="1358365"/>
            <a:ext cx="5887825" cy="5149102"/>
          </a:xfrm>
          <a:prstGeom prst="rect">
            <a:avLst/>
          </a:prstGeom>
          <a:noFill/>
        </p:spPr>
        <p:txBody>
          <a:bodyPr wrap="square" lIns="91440" tIns="45720" rIns="91440" bIns="45720" anchor="t">
            <a:spAutoFit/>
          </a:bodyPr>
          <a:lstStyle/>
          <a:p>
            <a:pPr marL="285750" indent="-228600">
              <a:spcAft>
                <a:spcPts val="2400"/>
              </a:spcAft>
              <a:buFont typeface="Arial" panose="020B0604020202020204" pitchFamily="34" charset="0"/>
              <a:buChar char="•"/>
            </a:pPr>
            <a:r>
              <a:rPr lang="en-US" sz="2400" dirty="0">
                <a:latin typeface="+mj-lt"/>
              </a:rPr>
              <a:t>Early and frequent assessment is key to planning for care-related needs as dementia progresses </a:t>
            </a:r>
            <a:r>
              <a:rPr lang="en-US" sz="1200" dirty="0">
                <a:latin typeface="+mj-lt"/>
              </a:rPr>
              <a:t>(Dr. Kevin Matthews as quoted by CDC, 2018)</a:t>
            </a:r>
          </a:p>
          <a:p>
            <a:pPr marL="285750" indent="-228600">
              <a:spcAft>
                <a:spcPts val="2400"/>
              </a:spcAft>
              <a:buFont typeface="Arial" panose="020B0604020202020204" pitchFamily="34" charset="0"/>
              <a:buChar char="•"/>
            </a:pPr>
            <a:r>
              <a:rPr lang="en-US" sz="2400" dirty="0">
                <a:latin typeface="+mj-lt"/>
              </a:rPr>
              <a:t>Proliferation of technological interventions provides opportunity to improve QOL and promote aging in place</a:t>
            </a:r>
          </a:p>
          <a:p>
            <a:pPr marL="285750" indent="-228600">
              <a:lnSpc>
                <a:spcPct val="90000"/>
              </a:lnSpc>
              <a:spcAft>
                <a:spcPts val="600"/>
              </a:spcAft>
              <a:buFont typeface="Arial" panose="020B0604020202020204" pitchFamily="34" charset="0"/>
              <a:buChar char="•"/>
            </a:pPr>
            <a:r>
              <a:rPr lang="en-US" sz="2400" dirty="0">
                <a:latin typeface="+mj-lt"/>
                <a:cs typeface="Calibri"/>
              </a:rPr>
              <a:t>Family caregivers can support by monitoring disease progression and identifying appropriate care needs through remote technology</a:t>
            </a:r>
            <a:endParaRPr lang="en-US" sz="1200" dirty="0">
              <a:latin typeface="+mj-lt"/>
              <a:cs typeface="Calibri"/>
            </a:endParaRPr>
          </a:p>
          <a:p>
            <a:pPr marL="285750" indent="-228600">
              <a:lnSpc>
                <a:spcPct val="90000"/>
              </a:lnSpc>
              <a:spcAft>
                <a:spcPts val="600"/>
              </a:spcAft>
              <a:buFont typeface="Arial" panose="020B0604020202020204" pitchFamily="34" charset="0"/>
              <a:buChar char="•"/>
            </a:pPr>
            <a:endParaRPr lang="en-US" sz="1200" dirty="0">
              <a:latin typeface="+mj-lt"/>
              <a:cs typeface="Calibri"/>
            </a:endParaRPr>
          </a:p>
          <a:p>
            <a:pPr marL="57150">
              <a:lnSpc>
                <a:spcPct val="90000"/>
              </a:lnSpc>
              <a:spcAft>
                <a:spcPts val="600"/>
              </a:spcAft>
            </a:pPr>
            <a:r>
              <a:rPr lang="en-US" sz="1200" dirty="0"/>
              <a:t>CDC, 2018: https://</a:t>
            </a:r>
            <a:r>
              <a:rPr lang="en-US" sz="1200" dirty="0" err="1"/>
              <a:t>www.cdc.gov</a:t>
            </a:r>
            <a:r>
              <a:rPr lang="en-US" sz="1200" dirty="0"/>
              <a:t>/media/releases/2018/p0920-alzheimers-burden-double-2060.html </a:t>
            </a:r>
          </a:p>
          <a:p>
            <a:pPr marL="57150">
              <a:lnSpc>
                <a:spcPct val="90000"/>
              </a:lnSpc>
              <a:spcAft>
                <a:spcPts val="600"/>
              </a:spcAft>
            </a:pPr>
            <a:endParaRPr lang="en-US" sz="1200" dirty="0">
              <a:latin typeface="+mj-lt"/>
              <a:cs typeface="Calibri"/>
            </a:endParaRPr>
          </a:p>
        </p:txBody>
      </p:sp>
      <p:sp>
        <p:nvSpPr>
          <p:cNvPr id="56" name="TextBox 55">
            <a:extLst>
              <a:ext uri="{FF2B5EF4-FFF2-40B4-BE49-F238E27FC236}">
                <a16:creationId xmlns:a16="http://schemas.microsoft.com/office/drawing/2014/main" id="{618E968A-B053-4511-A49C-4AB0AD2E1F4F}"/>
              </a:ext>
            </a:extLst>
          </p:cNvPr>
          <p:cNvSpPr txBox="1"/>
          <p:nvPr/>
        </p:nvSpPr>
        <p:spPr>
          <a:xfrm>
            <a:off x="0" y="593528"/>
            <a:ext cx="12192000" cy="523220"/>
          </a:xfrm>
          <a:prstGeom prst="rect">
            <a:avLst/>
          </a:prstGeom>
          <a:noFill/>
        </p:spPr>
        <p:txBody>
          <a:bodyPr wrap="square" lIns="91440" tIns="45720" rIns="91440" bIns="45720" rtlCol="0" anchor="t">
            <a:spAutoFit/>
          </a:bodyPr>
          <a:lstStyle/>
          <a:p>
            <a:pPr algn="ctr"/>
            <a:r>
              <a:rPr lang="en-US" sz="2800" b="1" dirty="0">
                <a:latin typeface="+mj-lt"/>
                <a:ea typeface="+mn-lt"/>
                <a:cs typeface="+mn-lt"/>
              </a:rPr>
              <a:t>Dementia Caregiving &amp; Technology Research</a:t>
            </a:r>
            <a:endParaRPr lang="en-US" b="1" dirty="0">
              <a:latin typeface="+mj-lt"/>
            </a:endParaRPr>
          </a:p>
        </p:txBody>
      </p:sp>
      <p:pic>
        <p:nvPicPr>
          <p:cNvPr id="3" name="Picture 2" descr="A picture containing grass, outdoor, tree, person&#10;&#10;Description automatically generated">
            <a:extLst>
              <a:ext uri="{FF2B5EF4-FFF2-40B4-BE49-F238E27FC236}">
                <a16:creationId xmlns:a16="http://schemas.microsoft.com/office/drawing/2014/main" id="{865BF8EA-95A5-490B-AC12-2AE8B8543AF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20812"/>
          <a:stretch/>
        </p:blipFill>
        <p:spPr>
          <a:xfrm>
            <a:off x="7024010" y="1372447"/>
            <a:ext cx="3797234" cy="3202150"/>
          </a:xfrm>
          <a:prstGeom prst="rect">
            <a:avLst/>
          </a:prstGeom>
        </p:spPr>
      </p:pic>
    </p:spTree>
    <p:extLst>
      <p:ext uri="{BB962C8B-B14F-4D97-AF65-F5344CB8AC3E}">
        <p14:creationId xmlns:p14="http://schemas.microsoft.com/office/powerpoint/2010/main" val="1738563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Isosceles Triangle 37">
            <a:extLst>
              <a:ext uri="{FF2B5EF4-FFF2-40B4-BE49-F238E27FC236}">
                <a16:creationId xmlns:a16="http://schemas.microsoft.com/office/drawing/2014/main"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Isosceles Triangle 39">
            <a:extLst>
              <a:ext uri="{FF2B5EF4-FFF2-40B4-BE49-F238E27FC236}">
                <a16:creationId xmlns:a16="http://schemas.microsoft.com/office/drawing/2014/main"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extBox 32">
            <a:extLst>
              <a:ext uri="{FF2B5EF4-FFF2-40B4-BE49-F238E27FC236}">
                <a16:creationId xmlns:a16="http://schemas.microsoft.com/office/drawing/2014/main" id="{FC1897CD-0F33-485F-8362-C067E9842B2F}"/>
              </a:ext>
            </a:extLst>
          </p:cNvPr>
          <p:cNvSpPr txBox="1"/>
          <p:nvPr/>
        </p:nvSpPr>
        <p:spPr>
          <a:xfrm>
            <a:off x="4636365" y="2951946"/>
            <a:ext cx="3072950" cy="954107"/>
          </a:xfrm>
          <a:prstGeom prst="rect">
            <a:avLst/>
          </a:prstGeom>
          <a:noFill/>
        </p:spPr>
        <p:txBody>
          <a:bodyPr wrap="square" lIns="91440" tIns="45720" rIns="91440" bIns="45720" rtlCol="0" anchor="t">
            <a:spAutoFit/>
          </a:bodyPr>
          <a:lstStyle/>
          <a:p>
            <a:pPr algn="ctr"/>
            <a:r>
              <a:rPr lang="en-US" sz="2800" dirty="0"/>
              <a:t>Interdisciplinary </a:t>
            </a:r>
          </a:p>
          <a:p>
            <a:pPr algn="ctr"/>
            <a:r>
              <a:rPr lang="en-US" sz="2800" dirty="0"/>
              <a:t>Approach</a:t>
            </a:r>
          </a:p>
        </p:txBody>
      </p:sp>
      <p:pic>
        <p:nvPicPr>
          <p:cNvPr id="5" name="Picture 4" descr="A picture containing text, vector graphics&#10;&#10;Description automatically generated">
            <a:extLst>
              <a:ext uri="{FF2B5EF4-FFF2-40B4-BE49-F238E27FC236}">
                <a16:creationId xmlns:a16="http://schemas.microsoft.com/office/drawing/2014/main" id="{2F0D4F86-9D2E-491F-AABC-7E164946BDF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332" b="92044" l="17927" r="83293">
                        <a14:foregroundMark x1="65244" y1="26677" x2="65244" y2="26677"/>
                        <a14:foregroundMark x1="73049" y1="22465" x2="73049" y2="22465"/>
                        <a14:foregroundMark x1="80854" y1="60530" x2="80854" y2="60530"/>
                        <a14:foregroundMark x1="58171" y1="74883" x2="58171" y2="74883"/>
                        <a14:foregroundMark x1="58293" y1="88300" x2="58293" y2="88300"/>
                        <a14:foregroundMark x1="29146" y1="67395" x2="29146" y2="67395"/>
                        <a14:foregroundMark x1="26585" y1="42902" x2="26585" y2="42902"/>
                        <a14:foregroundMark x1="40366" y1="25897" x2="40366" y2="25897"/>
                        <a14:foregroundMark x1="42317" y1="11232" x2="42317" y2="11232"/>
                        <a14:foregroundMark x1="20488" y1="42122" x2="20488" y2="42122"/>
                        <a14:foregroundMark x1="28537" y1="79719" x2="28537" y2="79719"/>
                        <a14:foregroundMark x1="17927" y1="43526" x2="18537" y2="43838"/>
                        <a14:foregroundMark x1="40488" y1="7644" x2="43537" y2="7956"/>
                        <a14:foregroundMark x1="66829" y1="30265" x2="66829" y2="30265"/>
                        <a14:foregroundMark x1="64268" y1="25741" x2="64268" y2="25741"/>
                        <a14:foregroundMark x1="64268" y1="25741" x2="64268" y2="25741"/>
                        <a14:foregroundMark x1="64512" y1="26053" x2="63415" y2="30733"/>
                        <a14:foregroundMark x1="71585" y1="19501" x2="70976" y2="23245"/>
                        <a14:foregroundMark x1="79756" y1="58658" x2="78293" y2="58502"/>
                        <a14:foregroundMark x1="83293" y1="58034" x2="83293" y2="62402"/>
                        <a14:foregroundMark x1="69390" y1="57098" x2="71829" y2="56942"/>
                        <a14:foregroundMark x1="34878" y1="73323" x2="37317" y2="67551"/>
                        <a14:foregroundMark x1="57683" y1="75195" x2="51951" y2="81903"/>
                        <a14:foregroundMark x1="51951" y1="81903" x2="51707" y2="82371"/>
                        <a14:foregroundMark x1="58415" y1="87051" x2="59512" y2="88300"/>
                        <a14:foregroundMark x1="56707" y1="92044" x2="60732" y2="9204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4873" t="5842" r="15128" b="5099"/>
          <a:stretch/>
        </p:blipFill>
        <p:spPr>
          <a:xfrm>
            <a:off x="3443714" y="789198"/>
            <a:ext cx="5308521" cy="5279601"/>
          </a:xfrm>
          <a:prstGeom prst="rect">
            <a:avLst/>
          </a:prstGeom>
        </p:spPr>
      </p:pic>
      <p:sp>
        <p:nvSpPr>
          <p:cNvPr id="6" name="TextBox 5">
            <a:extLst>
              <a:ext uri="{FF2B5EF4-FFF2-40B4-BE49-F238E27FC236}">
                <a16:creationId xmlns:a16="http://schemas.microsoft.com/office/drawing/2014/main" id="{8AE6948B-275E-4C2B-8B47-D08AB2CF7D19}"/>
              </a:ext>
            </a:extLst>
          </p:cNvPr>
          <p:cNvSpPr txBox="1"/>
          <p:nvPr/>
        </p:nvSpPr>
        <p:spPr>
          <a:xfrm>
            <a:off x="3608443" y="327533"/>
            <a:ext cx="3239214" cy="461665"/>
          </a:xfrm>
          <a:prstGeom prst="rect">
            <a:avLst/>
          </a:prstGeom>
          <a:noFill/>
        </p:spPr>
        <p:txBody>
          <a:bodyPr wrap="square" rtlCol="0">
            <a:spAutoFit/>
          </a:bodyPr>
          <a:lstStyle/>
          <a:p>
            <a:r>
              <a:rPr lang="en-US" sz="2400" dirty="0">
                <a:latin typeface="+mj-lt"/>
              </a:rPr>
              <a:t>Participants &amp; Families</a:t>
            </a:r>
          </a:p>
        </p:txBody>
      </p:sp>
      <p:sp>
        <p:nvSpPr>
          <p:cNvPr id="16" name="TextBox 15">
            <a:extLst>
              <a:ext uri="{FF2B5EF4-FFF2-40B4-BE49-F238E27FC236}">
                <a16:creationId xmlns:a16="http://schemas.microsoft.com/office/drawing/2014/main" id="{3ADE8C4C-69E3-4A34-B14C-F874ED8F39B5}"/>
              </a:ext>
            </a:extLst>
          </p:cNvPr>
          <p:cNvSpPr txBox="1"/>
          <p:nvPr/>
        </p:nvSpPr>
        <p:spPr>
          <a:xfrm>
            <a:off x="8155550" y="1347654"/>
            <a:ext cx="3239214" cy="461665"/>
          </a:xfrm>
          <a:prstGeom prst="rect">
            <a:avLst/>
          </a:prstGeom>
          <a:noFill/>
        </p:spPr>
        <p:txBody>
          <a:bodyPr wrap="square" rtlCol="0">
            <a:spAutoFit/>
          </a:bodyPr>
          <a:lstStyle/>
          <a:p>
            <a:r>
              <a:rPr lang="en-US" sz="2400" dirty="0">
                <a:latin typeface="+mj-lt"/>
              </a:rPr>
              <a:t>Bioengineering</a:t>
            </a:r>
          </a:p>
        </p:txBody>
      </p:sp>
      <p:sp>
        <p:nvSpPr>
          <p:cNvPr id="17" name="TextBox 16">
            <a:extLst>
              <a:ext uri="{FF2B5EF4-FFF2-40B4-BE49-F238E27FC236}">
                <a16:creationId xmlns:a16="http://schemas.microsoft.com/office/drawing/2014/main" id="{372ADEBD-EDC0-4CBE-9425-B7CD90890E1A}"/>
              </a:ext>
            </a:extLst>
          </p:cNvPr>
          <p:cNvSpPr txBox="1"/>
          <p:nvPr/>
        </p:nvSpPr>
        <p:spPr>
          <a:xfrm>
            <a:off x="950006" y="2389078"/>
            <a:ext cx="2872206" cy="461665"/>
          </a:xfrm>
          <a:prstGeom prst="rect">
            <a:avLst/>
          </a:prstGeom>
          <a:noFill/>
        </p:spPr>
        <p:txBody>
          <a:bodyPr wrap="square" rtlCol="0">
            <a:spAutoFit/>
          </a:bodyPr>
          <a:lstStyle/>
          <a:p>
            <a:r>
              <a:rPr lang="en-US" sz="2400" dirty="0">
                <a:latin typeface="+mj-lt"/>
              </a:rPr>
              <a:t>Caregiving Science </a:t>
            </a:r>
          </a:p>
        </p:txBody>
      </p:sp>
      <p:sp>
        <p:nvSpPr>
          <p:cNvPr id="18" name="TextBox 17">
            <a:extLst>
              <a:ext uri="{FF2B5EF4-FFF2-40B4-BE49-F238E27FC236}">
                <a16:creationId xmlns:a16="http://schemas.microsoft.com/office/drawing/2014/main" id="{FB686EBE-9A02-498D-B3C7-1EFC10842F70}"/>
              </a:ext>
            </a:extLst>
          </p:cNvPr>
          <p:cNvSpPr txBox="1"/>
          <p:nvPr/>
        </p:nvSpPr>
        <p:spPr>
          <a:xfrm>
            <a:off x="7132628" y="5696875"/>
            <a:ext cx="3239214" cy="461665"/>
          </a:xfrm>
          <a:prstGeom prst="rect">
            <a:avLst/>
          </a:prstGeom>
          <a:noFill/>
        </p:spPr>
        <p:txBody>
          <a:bodyPr wrap="square" rtlCol="0">
            <a:spAutoFit/>
          </a:bodyPr>
          <a:lstStyle/>
          <a:p>
            <a:r>
              <a:rPr lang="en-US" sz="2400" dirty="0">
                <a:latin typeface="+mj-lt"/>
              </a:rPr>
              <a:t>Gerontology / Neurology</a:t>
            </a:r>
          </a:p>
        </p:txBody>
      </p:sp>
      <p:sp>
        <p:nvSpPr>
          <p:cNvPr id="19" name="TextBox 18">
            <a:extLst>
              <a:ext uri="{FF2B5EF4-FFF2-40B4-BE49-F238E27FC236}">
                <a16:creationId xmlns:a16="http://schemas.microsoft.com/office/drawing/2014/main" id="{26E0DCC6-B1E0-4997-BEF0-BC7CED4F9815}"/>
              </a:ext>
            </a:extLst>
          </p:cNvPr>
          <p:cNvSpPr txBox="1"/>
          <p:nvPr/>
        </p:nvSpPr>
        <p:spPr>
          <a:xfrm>
            <a:off x="493430" y="5239821"/>
            <a:ext cx="3785357" cy="461665"/>
          </a:xfrm>
          <a:prstGeom prst="rect">
            <a:avLst/>
          </a:prstGeom>
          <a:noFill/>
        </p:spPr>
        <p:txBody>
          <a:bodyPr wrap="square" rtlCol="0">
            <a:spAutoFit/>
          </a:bodyPr>
          <a:lstStyle/>
          <a:p>
            <a:r>
              <a:rPr lang="en-US" sz="2400" dirty="0">
                <a:latin typeface="+mj-lt"/>
              </a:rPr>
              <a:t>Nursing / Care Management</a:t>
            </a:r>
          </a:p>
        </p:txBody>
      </p:sp>
      <p:sp>
        <p:nvSpPr>
          <p:cNvPr id="20" name="TextBox 19">
            <a:extLst>
              <a:ext uri="{FF2B5EF4-FFF2-40B4-BE49-F238E27FC236}">
                <a16:creationId xmlns:a16="http://schemas.microsoft.com/office/drawing/2014/main" id="{C5247012-27A5-4D7C-A620-2359CE58721B}"/>
              </a:ext>
            </a:extLst>
          </p:cNvPr>
          <p:cNvSpPr txBox="1"/>
          <p:nvPr/>
        </p:nvSpPr>
        <p:spPr>
          <a:xfrm>
            <a:off x="8752235" y="3675220"/>
            <a:ext cx="2609960" cy="830997"/>
          </a:xfrm>
          <a:prstGeom prst="rect">
            <a:avLst/>
          </a:prstGeom>
          <a:noFill/>
        </p:spPr>
        <p:txBody>
          <a:bodyPr wrap="square" lIns="91440" tIns="45720" rIns="91440" bIns="45720" rtlCol="0" anchor="t">
            <a:spAutoFit/>
          </a:bodyPr>
          <a:lstStyle/>
          <a:p>
            <a:r>
              <a:rPr lang="en-US" sz="2400" dirty="0">
                <a:latin typeface="+mj-lt"/>
              </a:rPr>
              <a:t>Behavioral &amp; Social Sciences</a:t>
            </a:r>
          </a:p>
        </p:txBody>
      </p:sp>
    </p:spTree>
    <p:extLst>
      <p:ext uri="{BB962C8B-B14F-4D97-AF65-F5344CB8AC3E}">
        <p14:creationId xmlns:p14="http://schemas.microsoft.com/office/powerpoint/2010/main" val="1154118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6454" y="85725"/>
            <a:ext cx="11310064" cy="1086573"/>
          </a:xfrm>
        </p:spPr>
        <p:txBody>
          <a:bodyPr>
            <a:normAutofit/>
          </a:bodyPr>
          <a:lstStyle/>
          <a:p>
            <a:r>
              <a:rPr lang="en-US" sz="3600" dirty="0"/>
              <a:t>ORCASTRAIT: NIH/NIA-funded Initiative </a:t>
            </a:r>
            <a:br>
              <a:rPr lang="en-US" sz="3600" dirty="0"/>
            </a:br>
            <a:r>
              <a:rPr lang="en-US" sz="2000" i="1" dirty="0">
                <a:solidFill>
                  <a:schemeClr val="tx1"/>
                </a:solidFill>
              </a:rPr>
              <a:t>(Oregon Roybal Center for Care Support Translational Research Advantaged by Integrating Technology) </a:t>
            </a:r>
            <a:endParaRPr lang="en-US" sz="2000" i="1" dirty="0"/>
          </a:p>
        </p:txBody>
      </p:sp>
      <p:pic>
        <p:nvPicPr>
          <p:cNvPr id="5" name="Picture 2" descr="Senior elderly couple sit outside their home knitting and reading news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6226" y="1743074"/>
            <a:ext cx="4012800" cy="4113715"/>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96454" y="1971673"/>
            <a:ext cx="6918759" cy="445842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indent="-234950">
              <a:lnSpc>
                <a:spcPct val="130000"/>
              </a:lnSpc>
              <a:spcBef>
                <a:spcPts val="0"/>
              </a:spcBef>
              <a:spcAft>
                <a:spcPts val="3000"/>
              </a:spcAft>
            </a:pPr>
            <a:r>
              <a:rPr lang="en-US" sz="3000"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rPr>
              <a:t>Examines new ways to improve the health and well-being of family caregivers who help individuals with Alzheimer's disease and related dementias.</a:t>
            </a:r>
          </a:p>
          <a:p>
            <a:pPr marL="234950" indent="-234950">
              <a:lnSpc>
                <a:spcPct val="130000"/>
              </a:lnSpc>
              <a:spcBef>
                <a:spcPts val="0"/>
              </a:spcBef>
              <a:spcAft>
                <a:spcPts val="3000"/>
              </a:spcAft>
            </a:pPr>
            <a:r>
              <a:rPr lang="en-US" sz="3000"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rPr>
              <a:t>Sponsors two pilot studies each year that are focused on helping family caregivers. </a:t>
            </a:r>
          </a:p>
          <a:p>
            <a:pPr marL="234950" indent="-234950">
              <a:lnSpc>
                <a:spcPct val="130000"/>
              </a:lnSpc>
              <a:spcBef>
                <a:spcPts val="0"/>
              </a:spcBef>
              <a:spcAft>
                <a:spcPts val="3000"/>
              </a:spcAft>
            </a:pPr>
            <a:r>
              <a:rPr lang="en-US" sz="3000"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rPr>
              <a:t>Pilot studies may use the ORCATECH technology platform as well as other technologies.</a:t>
            </a:r>
          </a:p>
        </p:txBody>
      </p:sp>
      <p:sp>
        <p:nvSpPr>
          <p:cNvPr id="7" name="Title 1"/>
          <p:cNvSpPr txBox="1">
            <a:spLocks/>
          </p:cNvSpPr>
          <p:nvPr/>
        </p:nvSpPr>
        <p:spPr>
          <a:xfrm>
            <a:off x="496454" y="885100"/>
            <a:ext cx="11695546" cy="10865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kern="1200">
                <a:solidFill>
                  <a:srgbClr val="002060"/>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sz="2800" dirty="0"/>
              <a:t>Using technology to improve the health and well-being of caregivers</a:t>
            </a:r>
          </a:p>
        </p:txBody>
      </p:sp>
    </p:spTree>
    <p:extLst>
      <p:ext uri="{BB962C8B-B14F-4D97-AF65-F5344CB8AC3E}">
        <p14:creationId xmlns:p14="http://schemas.microsoft.com/office/powerpoint/2010/main" val="1582215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BCFB10-D501-4CDB-ABE8-D8BC3CE61F82}"/>
              </a:ext>
            </a:extLst>
          </p:cNvPr>
          <p:cNvPicPr>
            <a:picLocks noChangeAspect="1"/>
          </p:cNvPicPr>
          <p:nvPr/>
        </p:nvPicPr>
        <p:blipFill>
          <a:blip r:embed="rId3"/>
          <a:stretch>
            <a:fillRect/>
          </a:stretch>
        </p:blipFill>
        <p:spPr>
          <a:xfrm>
            <a:off x="10795895" y="5622361"/>
            <a:ext cx="1396105" cy="1158340"/>
          </a:xfrm>
          <a:prstGeom prst="rect">
            <a:avLst/>
          </a:prstGeom>
        </p:spPr>
      </p:pic>
      <p:sp>
        <p:nvSpPr>
          <p:cNvPr id="13" name="TextBox 12">
            <a:extLst>
              <a:ext uri="{FF2B5EF4-FFF2-40B4-BE49-F238E27FC236}">
                <a16:creationId xmlns:a16="http://schemas.microsoft.com/office/drawing/2014/main" id="{49E6C526-E2C4-430D-AC45-A54B25C8060A}"/>
              </a:ext>
            </a:extLst>
          </p:cNvPr>
          <p:cNvSpPr txBox="1"/>
          <p:nvPr/>
        </p:nvSpPr>
        <p:spPr>
          <a:xfrm>
            <a:off x="5955308" y="2141078"/>
            <a:ext cx="1556516" cy="646331"/>
          </a:xfrm>
          <a:prstGeom prst="rect">
            <a:avLst/>
          </a:prstGeom>
          <a:noFill/>
          <a:ln>
            <a:solidFill>
              <a:schemeClr val="accent2"/>
            </a:solidFill>
          </a:ln>
        </p:spPr>
        <p:txBody>
          <a:bodyPr wrap="none" rtlCol="0">
            <a:spAutoFit/>
          </a:bodyPr>
          <a:lstStyle/>
          <a:p>
            <a:r>
              <a:rPr lang="en-US" dirty="0"/>
              <a:t>71% Agree or </a:t>
            </a:r>
          </a:p>
          <a:p>
            <a:r>
              <a:rPr lang="en-US" dirty="0"/>
              <a:t>Strongly Agree</a:t>
            </a:r>
          </a:p>
        </p:txBody>
      </p:sp>
      <p:sp>
        <p:nvSpPr>
          <p:cNvPr id="15" name="TextBox 14">
            <a:extLst>
              <a:ext uri="{FF2B5EF4-FFF2-40B4-BE49-F238E27FC236}">
                <a16:creationId xmlns:a16="http://schemas.microsoft.com/office/drawing/2014/main" id="{F7FA17C2-F5B8-492C-A74A-902257D7D5D2}"/>
              </a:ext>
            </a:extLst>
          </p:cNvPr>
          <p:cNvSpPr txBox="1"/>
          <p:nvPr/>
        </p:nvSpPr>
        <p:spPr>
          <a:xfrm>
            <a:off x="10433896" y="4145880"/>
            <a:ext cx="1556516" cy="646331"/>
          </a:xfrm>
          <a:prstGeom prst="rect">
            <a:avLst/>
          </a:prstGeom>
          <a:noFill/>
          <a:ln>
            <a:solidFill>
              <a:schemeClr val="accent2"/>
            </a:solidFill>
          </a:ln>
        </p:spPr>
        <p:txBody>
          <a:bodyPr wrap="none" rtlCol="0">
            <a:spAutoFit/>
          </a:bodyPr>
          <a:lstStyle/>
          <a:p>
            <a:r>
              <a:rPr lang="en-US" dirty="0"/>
              <a:t>79% Agree or</a:t>
            </a:r>
          </a:p>
          <a:p>
            <a:r>
              <a:rPr lang="en-US" dirty="0"/>
              <a:t>Strongly Agree</a:t>
            </a:r>
          </a:p>
        </p:txBody>
      </p:sp>
      <p:sp>
        <p:nvSpPr>
          <p:cNvPr id="16" name="TextBox 15">
            <a:extLst>
              <a:ext uri="{FF2B5EF4-FFF2-40B4-BE49-F238E27FC236}">
                <a16:creationId xmlns:a16="http://schemas.microsoft.com/office/drawing/2014/main" id="{1396D4C3-3033-4FAC-BE7C-C1A50668096F}"/>
              </a:ext>
            </a:extLst>
          </p:cNvPr>
          <p:cNvSpPr txBox="1"/>
          <p:nvPr/>
        </p:nvSpPr>
        <p:spPr>
          <a:xfrm>
            <a:off x="284414" y="4696722"/>
            <a:ext cx="1606125" cy="369332"/>
          </a:xfrm>
          <a:prstGeom prst="rect">
            <a:avLst/>
          </a:prstGeom>
          <a:noFill/>
          <a:ln>
            <a:solidFill>
              <a:schemeClr val="accent2"/>
            </a:solidFill>
          </a:ln>
        </p:spPr>
        <p:txBody>
          <a:bodyPr wrap="square" rtlCol="0">
            <a:spAutoFit/>
          </a:bodyPr>
          <a:lstStyle/>
          <a:p>
            <a:r>
              <a:rPr lang="en-US" dirty="0"/>
              <a:t>No Disagrees</a:t>
            </a:r>
          </a:p>
        </p:txBody>
      </p:sp>
      <p:graphicFrame>
        <p:nvGraphicFramePr>
          <p:cNvPr id="17" name="Chart 16">
            <a:extLst>
              <a:ext uri="{FF2B5EF4-FFF2-40B4-BE49-F238E27FC236}">
                <a16:creationId xmlns:a16="http://schemas.microsoft.com/office/drawing/2014/main" id="{44281384-3B5A-4D7E-82FB-D95043951442}"/>
              </a:ext>
            </a:extLst>
          </p:cNvPr>
          <p:cNvGraphicFramePr>
            <a:graphicFrameLocks/>
          </p:cNvGraphicFramePr>
          <p:nvPr>
            <p:extLst>
              <p:ext uri="{D42A27DB-BD31-4B8C-83A1-F6EECF244321}">
                <p14:modId xmlns:p14="http://schemas.microsoft.com/office/powerpoint/2010/main" val="3055915665"/>
              </p:ext>
            </p:extLst>
          </p:nvPr>
        </p:nvGraphicFramePr>
        <p:xfrm>
          <a:off x="5364257" y="3509394"/>
          <a:ext cx="5561528" cy="33314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44281384-3B5A-4D7E-82FB-D95043951442}"/>
              </a:ext>
            </a:extLst>
          </p:cNvPr>
          <p:cNvGraphicFramePr>
            <a:graphicFrameLocks/>
          </p:cNvGraphicFramePr>
          <p:nvPr/>
        </p:nvGraphicFramePr>
        <p:xfrm>
          <a:off x="2336307" y="4831950"/>
          <a:ext cx="5696667" cy="31670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44281384-3B5A-4D7E-82FB-D95043951442}"/>
              </a:ext>
            </a:extLst>
          </p:cNvPr>
          <p:cNvGraphicFramePr>
            <a:graphicFrameLocks/>
          </p:cNvGraphicFramePr>
          <p:nvPr/>
        </p:nvGraphicFramePr>
        <p:xfrm>
          <a:off x="698053" y="4037501"/>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Table 2">
            <a:extLst>
              <a:ext uri="{FF2B5EF4-FFF2-40B4-BE49-F238E27FC236}">
                <a16:creationId xmlns:a16="http://schemas.microsoft.com/office/drawing/2014/main" id="{5A1913C9-1DE2-4E4E-94B1-18C06846304D}"/>
              </a:ext>
            </a:extLst>
          </p:cNvPr>
          <p:cNvGraphicFramePr>
            <a:graphicFrameLocks noGrp="1"/>
          </p:cNvGraphicFramePr>
          <p:nvPr/>
        </p:nvGraphicFramePr>
        <p:xfrm>
          <a:off x="603849" y="3622032"/>
          <a:ext cx="5075056" cy="474206"/>
        </p:xfrm>
        <a:graphic>
          <a:graphicData uri="http://schemas.openxmlformats.org/drawingml/2006/table">
            <a:tbl>
              <a:tblPr/>
              <a:tblGrid>
                <a:gridCol w="5075056">
                  <a:extLst>
                    <a:ext uri="{9D8B030D-6E8A-4147-A177-3AD203B41FA5}">
                      <a16:colId xmlns:a16="http://schemas.microsoft.com/office/drawing/2014/main" val="837059018"/>
                    </a:ext>
                  </a:extLst>
                </a:gridCol>
              </a:tblGrid>
              <a:tr h="389390">
                <a:tc>
                  <a:txBody>
                    <a:bodyPr/>
                    <a:lstStyle/>
                    <a:p>
                      <a:r>
                        <a:rPr lang="en-US" sz="1200" dirty="0">
                          <a:effectLst/>
                        </a:rPr>
                        <a:t/>
                      </a:r>
                      <a:br>
                        <a:rPr lang="en-US" sz="1200" dirty="0">
                          <a:effectLst/>
                        </a:rPr>
                      </a:br>
                      <a:r>
                        <a:rPr lang="en-US" sz="1200" dirty="0">
                          <a:effectLst/>
                        </a:rPr>
                        <a:t>“</a:t>
                      </a:r>
                      <a:r>
                        <a:rPr lang="en-US" sz="1600" b="1" dirty="0">
                          <a:effectLst/>
                        </a:rPr>
                        <a:t>I had good technical support from the study team.” (n=24)</a:t>
                      </a:r>
                      <a:endParaRPr lang="en-US" sz="1200" b="1" dirty="0">
                        <a:effectLst/>
                      </a:endParaRPr>
                    </a:p>
                  </a:txBody>
                  <a:tcPr marL="29679" marR="29679" marT="23743" marB="23743">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361316"/>
                  </a:ext>
                </a:extLst>
              </a:tr>
            </a:tbl>
          </a:graphicData>
        </a:graphic>
      </p:graphicFrame>
      <p:graphicFrame>
        <p:nvGraphicFramePr>
          <p:cNvPr id="23" name="Chart 22">
            <a:extLst>
              <a:ext uri="{FF2B5EF4-FFF2-40B4-BE49-F238E27FC236}">
                <a16:creationId xmlns:a16="http://schemas.microsoft.com/office/drawing/2014/main" id="{44281384-3B5A-4D7E-82FB-D95043951442}"/>
              </a:ext>
            </a:extLst>
          </p:cNvPr>
          <p:cNvGraphicFramePr>
            <a:graphicFrameLocks/>
          </p:cNvGraphicFramePr>
          <p:nvPr>
            <p:extLst>
              <p:ext uri="{D42A27DB-BD31-4B8C-83A1-F6EECF244321}">
                <p14:modId xmlns:p14="http://schemas.microsoft.com/office/powerpoint/2010/main" val="286034123"/>
              </p:ext>
            </p:extLst>
          </p:nvPr>
        </p:nvGraphicFramePr>
        <p:xfrm>
          <a:off x="6730528" y="676260"/>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Table 5">
            <a:extLst>
              <a:ext uri="{FF2B5EF4-FFF2-40B4-BE49-F238E27FC236}">
                <a16:creationId xmlns:a16="http://schemas.microsoft.com/office/drawing/2014/main" id="{DC24D9A8-C207-4C35-8316-67214DC76E6E}"/>
              </a:ext>
            </a:extLst>
          </p:cNvPr>
          <p:cNvGraphicFramePr>
            <a:graphicFrameLocks noGrp="1"/>
          </p:cNvGraphicFramePr>
          <p:nvPr>
            <p:extLst>
              <p:ext uri="{D42A27DB-BD31-4B8C-83A1-F6EECF244321}">
                <p14:modId xmlns:p14="http://schemas.microsoft.com/office/powerpoint/2010/main" val="89214111"/>
              </p:ext>
            </p:extLst>
          </p:nvPr>
        </p:nvGraphicFramePr>
        <p:xfrm>
          <a:off x="5841056" y="58187"/>
          <a:ext cx="6350944" cy="870446"/>
        </p:xfrm>
        <a:graphic>
          <a:graphicData uri="http://schemas.openxmlformats.org/drawingml/2006/table">
            <a:tbl>
              <a:tblPr/>
              <a:tblGrid>
                <a:gridCol w="6350944">
                  <a:extLst>
                    <a:ext uri="{9D8B030D-6E8A-4147-A177-3AD203B41FA5}">
                      <a16:colId xmlns:a16="http://schemas.microsoft.com/office/drawing/2014/main" val="876011311"/>
                    </a:ext>
                  </a:extLst>
                </a:gridCol>
              </a:tblGrid>
              <a:tr h="389390">
                <a:tc>
                  <a:txBody>
                    <a:bodyPr/>
                    <a:lstStyle/>
                    <a:p>
                      <a:r>
                        <a:rPr lang="en-US" sz="1800" b="1" dirty="0">
                          <a:effectLst/>
                        </a:rPr>
                        <a:t/>
                      </a:r>
                      <a:br>
                        <a:rPr lang="en-US" sz="1800" b="1" dirty="0">
                          <a:effectLst/>
                        </a:rPr>
                      </a:br>
                      <a:r>
                        <a:rPr lang="en-US" sz="1800" b="1" dirty="0">
                          <a:effectLst/>
                        </a:rPr>
                        <a:t>“It was easy to connect with Tele-STELLA using my computer or other device.” (n=24)</a:t>
                      </a:r>
                    </a:p>
                  </a:txBody>
                  <a:tcPr marL="29679" marR="29679" marT="23743" marB="23743">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9146879"/>
                  </a:ext>
                </a:extLst>
              </a:tr>
            </a:tbl>
          </a:graphicData>
        </a:graphic>
      </p:graphicFrame>
      <p:sp>
        <p:nvSpPr>
          <p:cNvPr id="5" name="TextBox 4">
            <a:extLst>
              <a:ext uri="{FF2B5EF4-FFF2-40B4-BE49-F238E27FC236}">
                <a16:creationId xmlns:a16="http://schemas.microsoft.com/office/drawing/2014/main" id="{9EF6B404-E1F4-462B-B40E-7C52458D4FA2}"/>
              </a:ext>
            </a:extLst>
          </p:cNvPr>
          <p:cNvSpPr txBox="1"/>
          <p:nvPr/>
        </p:nvSpPr>
        <p:spPr>
          <a:xfrm>
            <a:off x="156776" y="257184"/>
            <a:ext cx="5774965" cy="1846659"/>
          </a:xfrm>
          <a:prstGeom prst="rect">
            <a:avLst/>
          </a:prstGeom>
          <a:noFill/>
        </p:spPr>
        <p:txBody>
          <a:bodyPr wrap="square" rtlCol="0">
            <a:spAutoFit/>
          </a:bodyPr>
          <a:lstStyle/>
          <a:p>
            <a:r>
              <a:rPr lang="en-US" sz="2400" b="1" dirty="0"/>
              <a:t>Tele-STELLA</a:t>
            </a:r>
            <a:r>
              <a:rPr lang="en-US" sz="2400" dirty="0"/>
              <a:t> </a:t>
            </a:r>
            <a:r>
              <a:rPr lang="en-US" dirty="0"/>
              <a:t>examines the feasibility and efficacy of providing a video-conference-based psychoeducational support program for family Care Partners for those with dementia.  Preliminary findings suggest the videoconference platform is not a substantial barrier to participation.</a:t>
            </a:r>
            <a:endParaRPr lang="en-US" sz="1400" dirty="0"/>
          </a:p>
        </p:txBody>
      </p:sp>
      <p:sp>
        <p:nvSpPr>
          <p:cNvPr id="8" name="TextBox 7">
            <a:extLst>
              <a:ext uri="{FF2B5EF4-FFF2-40B4-BE49-F238E27FC236}">
                <a16:creationId xmlns:a16="http://schemas.microsoft.com/office/drawing/2014/main" id="{74F74D52-5B11-4A68-B733-E054C9DE992C}"/>
              </a:ext>
            </a:extLst>
          </p:cNvPr>
          <p:cNvSpPr txBox="1"/>
          <p:nvPr/>
        </p:nvSpPr>
        <p:spPr>
          <a:xfrm>
            <a:off x="2232401" y="2103843"/>
            <a:ext cx="1623714" cy="1169551"/>
          </a:xfrm>
          <a:prstGeom prst="rect">
            <a:avLst/>
          </a:prstGeom>
          <a:solidFill>
            <a:srgbClr val="FFFFCC"/>
          </a:solidFill>
        </p:spPr>
        <p:txBody>
          <a:bodyPr wrap="none" rtlCol="0">
            <a:spAutoFit/>
          </a:bodyPr>
          <a:lstStyle/>
          <a:p>
            <a:r>
              <a:rPr lang="en-US" sz="1400" dirty="0"/>
              <a:t>1=Strongly disagree</a:t>
            </a:r>
          </a:p>
          <a:p>
            <a:r>
              <a:rPr lang="en-US" sz="1400" dirty="0"/>
              <a:t>2=Disagree</a:t>
            </a:r>
          </a:p>
          <a:p>
            <a:r>
              <a:rPr lang="en-US" sz="1400" dirty="0"/>
              <a:t>3=Somewhat agree</a:t>
            </a:r>
          </a:p>
          <a:p>
            <a:r>
              <a:rPr lang="en-US" sz="1400" dirty="0"/>
              <a:t>4=Agree</a:t>
            </a:r>
          </a:p>
          <a:p>
            <a:r>
              <a:rPr lang="en-US" sz="1400" dirty="0"/>
              <a:t>5=Strongly agree</a:t>
            </a:r>
            <a:endParaRPr lang="en-US" dirty="0"/>
          </a:p>
        </p:txBody>
      </p:sp>
      <p:sp>
        <p:nvSpPr>
          <p:cNvPr id="18" name="TextBox 17">
            <a:extLst>
              <a:ext uri="{FF2B5EF4-FFF2-40B4-BE49-F238E27FC236}">
                <a16:creationId xmlns:a16="http://schemas.microsoft.com/office/drawing/2014/main" id="{B274A898-BB1E-494F-81AF-B387EA4E78C5}"/>
              </a:ext>
            </a:extLst>
          </p:cNvPr>
          <p:cNvSpPr txBox="1"/>
          <p:nvPr/>
        </p:nvSpPr>
        <p:spPr>
          <a:xfrm>
            <a:off x="55794" y="6467809"/>
            <a:ext cx="8752030" cy="369332"/>
          </a:xfrm>
          <a:prstGeom prst="rect">
            <a:avLst/>
          </a:prstGeom>
          <a:noFill/>
        </p:spPr>
        <p:txBody>
          <a:bodyPr wrap="square">
            <a:spAutoFit/>
          </a:bodyPr>
          <a:lstStyle/>
          <a:p>
            <a:r>
              <a:rPr lang="en-US" dirty="0">
                <a:hlinkClick r:id="rId8"/>
              </a:rPr>
              <a:t>https://www.ohsu.edu/oregon-center-for-aging-and-technology/stella</a:t>
            </a:r>
            <a:r>
              <a:rPr lang="en-US" dirty="0"/>
              <a:t> </a:t>
            </a:r>
          </a:p>
        </p:txBody>
      </p:sp>
    </p:spTree>
    <p:extLst>
      <p:ext uri="{BB962C8B-B14F-4D97-AF65-F5344CB8AC3E}">
        <p14:creationId xmlns:p14="http://schemas.microsoft.com/office/powerpoint/2010/main" val="1250917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A1913C9-1DE2-4E4E-94B1-18C06846304D}"/>
              </a:ext>
            </a:extLst>
          </p:cNvPr>
          <p:cNvGraphicFramePr>
            <a:graphicFrameLocks noGrp="1"/>
          </p:cNvGraphicFramePr>
          <p:nvPr>
            <p:extLst>
              <p:ext uri="{D42A27DB-BD31-4B8C-83A1-F6EECF244321}">
                <p14:modId xmlns:p14="http://schemas.microsoft.com/office/powerpoint/2010/main" val="1419891133"/>
              </p:ext>
            </p:extLst>
          </p:nvPr>
        </p:nvGraphicFramePr>
        <p:xfrm>
          <a:off x="386417" y="2353091"/>
          <a:ext cx="5075056" cy="718046"/>
        </p:xfrm>
        <a:graphic>
          <a:graphicData uri="http://schemas.openxmlformats.org/drawingml/2006/table">
            <a:tbl>
              <a:tblPr/>
              <a:tblGrid>
                <a:gridCol w="5075056">
                  <a:extLst>
                    <a:ext uri="{9D8B030D-6E8A-4147-A177-3AD203B41FA5}">
                      <a16:colId xmlns:a16="http://schemas.microsoft.com/office/drawing/2014/main" val="837059018"/>
                    </a:ext>
                  </a:extLst>
                </a:gridCol>
              </a:tblGrid>
              <a:tr h="389390">
                <a:tc>
                  <a:txBody>
                    <a:bodyPr/>
                    <a:lstStyle/>
                    <a:p>
                      <a:r>
                        <a:rPr lang="en-US" sz="1200" dirty="0">
                          <a:effectLst/>
                        </a:rPr>
                        <a:t/>
                      </a:r>
                      <a:br>
                        <a:rPr lang="en-US" sz="1200" dirty="0">
                          <a:effectLst/>
                        </a:rPr>
                      </a:br>
                      <a:r>
                        <a:rPr lang="en-US" sz="1600" dirty="0">
                          <a:effectLst/>
                          <a:latin typeface="+mn-lt"/>
                        </a:rPr>
                        <a:t>“How comfortable were you with using the technology for the online sessions</a:t>
                      </a:r>
                      <a:r>
                        <a:rPr lang="en-US" sz="1600" b="1" dirty="0">
                          <a:effectLst/>
                          <a:latin typeface="+mj-lt"/>
                        </a:rPr>
                        <a:t>?”</a:t>
                      </a:r>
                      <a:r>
                        <a:rPr lang="en-US" sz="1600" b="1" dirty="0">
                          <a:effectLst/>
                          <a:latin typeface="+mn-lt"/>
                        </a:rPr>
                        <a:t> </a:t>
                      </a:r>
                      <a:r>
                        <a:rPr lang="en-US" sz="1600" b="1" dirty="0">
                          <a:effectLst/>
                        </a:rPr>
                        <a:t>(n=22)</a:t>
                      </a:r>
                      <a:endParaRPr lang="en-US" sz="1200" b="1" dirty="0">
                        <a:effectLst/>
                      </a:endParaRPr>
                    </a:p>
                  </a:txBody>
                  <a:tcPr marL="29679" marR="29679" marT="23743" marB="23743">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361316"/>
                  </a:ext>
                </a:extLst>
              </a:tr>
            </a:tbl>
          </a:graphicData>
        </a:graphic>
      </p:graphicFrame>
      <p:graphicFrame>
        <p:nvGraphicFramePr>
          <p:cNvPr id="6" name="Table 5">
            <a:extLst>
              <a:ext uri="{FF2B5EF4-FFF2-40B4-BE49-F238E27FC236}">
                <a16:creationId xmlns:a16="http://schemas.microsoft.com/office/drawing/2014/main" id="{DC24D9A8-C207-4C35-8316-67214DC76E6E}"/>
              </a:ext>
            </a:extLst>
          </p:cNvPr>
          <p:cNvGraphicFramePr>
            <a:graphicFrameLocks noGrp="1"/>
          </p:cNvGraphicFramePr>
          <p:nvPr>
            <p:extLst>
              <p:ext uri="{D42A27DB-BD31-4B8C-83A1-F6EECF244321}">
                <p14:modId xmlns:p14="http://schemas.microsoft.com/office/powerpoint/2010/main" val="3877856229"/>
              </p:ext>
            </p:extLst>
          </p:nvPr>
        </p:nvGraphicFramePr>
        <p:xfrm>
          <a:off x="6096000" y="-1076"/>
          <a:ext cx="6350944" cy="809486"/>
        </p:xfrm>
        <a:graphic>
          <a:graphicData uri="http://schemas.openxmlformats.org/drawingml/2006/table">
            <a:tbl>
              <a:tblPr/>
              <a:tblGrid>
                <a:gridCol w="6350944">
                  <a:extLst>
                    <a:ext uri="{9D8B030D-6E8A-4147-A177-3AD203B41FA5}">
                      <a16:colId xmlns:a16="http://schemas.microsoft.com/office/drawing/2014/main" val="876011311"/>
                    </a:ext>
                  </a:extLst>
                </a:gridCol>
              </a:tblGrid>
              <a:tr h="591610">
                <a:tc>
                  <a:txBody>
                    <a:bodyPr/>
                    <a:lstStyle/>
                    <a:p>
                      <a:r>
                        <a:rPr lang="en-US" sz="1800" b="1" dirty="0">
                          <a:effectLst/>
                        </a:rPr>
                        <a:t/>
                      </a:r>
                      <a:br>
                        <a:rPr lang="en-US" sz="1800" b="1" dirty="0">
                          <a:effectLst/>
                        </a:rPr>
                      </a:br>
                      <a:r>
                        <a:rPr lang="en-US" sz="1600" b="1" dirty="0">
                          <a:effectLst/>
                          <a:latin typeface="+mj-lt"/>
                        </a:rPr>
                        <a:t>“How easy was it to understand and follow along with the data that we presented from the sensors in your home?” </a:t>
                      </a:r>
                      <a:r>
                        <a:rPr lang="en-US" sz="1600" b="1" dirty="0">
                          <a:effectLst/>
                        </a:rPr>
                        <a:t>(n=22)</a:t>
                      </a:r>
                    </a:p>
                  </a:txBody>
                  <a:tcPr marL="29679" marR="29679" marT="23743" marB="23743">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9146879"/>
                  </a:ext>
                </a:extLst>
              </a:tr>
            </a:tbl>
          </a:graphicData>
        </a:graphic>
      </p:graphicFrame>
      <p:sp>
        <p:nvSpPr>
          <p:cNvPr id="5" name="TextBox 4">
            <a:extLst>
              <a:ext uri="{FF2B5EF4-FFF2-40B4-BE49-F238E27FC236}">
                <a16:creationId xmlns:a16="http://schemas.microsoft.com/office/drawing/2014/main" id="{9EF6B404-E1F4-462B-B40E-7C52458D4FA2}"/>
              </a:ext>
            </a:extLst>
          </p:cNvPr>
          <p:cNvSpPr txBox="1"/>
          <p:nvPr/>
        </p:nvSpPr>
        <p:spPr>
          <a:xfrm>
            <a:off x="156776" y="257184"/>
            <a:ext cx="5774965" cy="2123658"/>
          </a:xfrm>
          <a:prstGeom prst="rect">
            <a:avLst/>
          </a:prstGeom>
          <a:noFill/>
        </p:spPr>
        <p:txBody>
          <a:bodyPr wrap="square" rtlCol="0">
            <a:spAutoFit/>
          </a:bodyPr>
          <a:lstStyle/>
          <a:p>
            <a:r>
              <a:rPr lang="en-US" sz="2400" b="1" dirty="0"/>
              <a:t>The READyR Program</a:t>
            </a:r>
            <a:r>
              <a:rPr lang="en-US" sz="2400" dirty="0"/>
              <a:t> </a:t>
            </a:r>
            <a:r>
              <a:rPr lang="en-US" dirty="0"/>
              <a:t>examines the feasibility and acceptability of a remote assessment platform and dynamic response intervention to identify and address unmet dementia-related care needs. Preliminary findings suggest the in-home technologies for remote monitoring and videoconference sessions are not a substantial barrier to participation.</a:t>
            </a:r>
            <a:endParaRPr lang="en-US" sz="1400" dirty="0"/>
          </a:p>
        </p:txBody>
      </p:sp>
      <p:sp>
        <p:nvSpPr>
          <p:cNvPr id="18" name="TextBox 17">
            <a:extLst>
              <a:ext uri="{FF2B5EF4-FFF2-40B4-BE49-F238E27FC236}">
                <a16:creationId xmlns:a16="http://schemas.microsoft.com/office/drawing/2014/main" id="{E47E0E6B-2191-FE48-9A46-5824B73A585A}"/>
              </a:ext>
            </a:extLst>
          </p:cNvPr>
          <p:cNvSpPr txBox="1"/>
          <p:nvPr/>
        </p:nvSpPr>
        <p:spPr>
          <a:xfrm>
            <a:off x="92256" y="6443651"/>
            <a:ext cx="10934331" cy="369332"/>
          </a:xfrm>
          <a:prstGeom prst="rect">
            <a:avLst/>
          </a:prstGeom>
          <a:noFill/>
        </p:spPr>
        <p:txBody>
          <a:bodyPr wrap="square">
            <a:spAutoFit/>
          </a:bodyPr>
          <a:lstStyle/>
          <a:p>
            <a:r>
              <a:rPr lang="en-US" dirty="0">
                <a:hlinkClick r:id="rId3"/>
              </a:rPr>
              <a:t>https://www.ohsu.edu/oregon-center-for-aging-and-technology/readyr-study</a:t>
            </a:r>
            <a:r>
              <a:rPr lang="en-US" dirty="0"/>
              <a:t> </a:t>
            </a:r>
          </a:p>
        </p:txBody>
      </p:sp>
      <p:graphicFrame>
        <p:nvGraphicFramePr>
          <p:cNvPr id="7" name="Chart 6">
            <a:extLst>
              <a:ext uri="{FF2B5EF4-FFF2-40B4-BE49-F238E27FC236}">
                <a16:creationId xmlns:a16="http://schemas.microsoft.com/office/drawing/2014/main" id="{94F46FDD-130E-D244-8E2C-B598FAF095C6}"/>
              </a:ext>
            </a:extLst>
          </p:cNvPr>
          <p:cNvGraphicFramePr/>
          <p:nvPr>
            <p:extLst>
              <p:ext uri="{D42A27DB-BD31-4B8C-83A1-F6EECF244321}">
                <p14:modId xmlns:p14="http://schemas.microsoft.com/office/powerpoint/2010/main" val="1736966344"/>
              </p:ext>
            </p:extLst>
          </p:nvPr>
        </p:nvGraphicFramePr>
        <p:xfrm>
          <a:off x="481222" y="3003395"/>
          <a:ext cx="5444522" cy="3440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D398BEE3-67A8-934C-AFAC-71CCA1C04442}"/>
              </a:ext>
            </a:extLst>
          </p:cNvPr>
          <p:cNvGraphicFramePr/>
          <p:nvPr>
            <p:extLst>
              <p:ext uri="{D42A27DB-BD31-4B8C-83A1-F6EECF244321}">
                <p14:modId xmlns:p14="http://schemas.microsoft.com/office/powerpoint/2010/main" val="299336761"/>
              </p:ext>
            </p:extLst>
          </p:nvPr>
        </p:nvGraphicFramePr>
        <p:xfrm>
          <a:off x="6026546" y="787300"/>
          <a:ext cx="5684232" cy="27220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Table 18">
            <a:extLst>
              <a:ext uri="{FF2B5EF4-FFF2-40B4-BE49-F238E27FC236}">
                <a16:creationId xmlns:a16="http://schemas.microsoft.com/office/drawing/2014/main" id="{3B8813D3-FEC9-4042-BCF5-344814E13DF6}"/>
              </a:ext>
            </a:extLst>
          </p:cNvPr>
          <p:cNvGraphicFramePr>
            <a:graphicFrameLocks noGrp="1"/>
          </p:cNvGraphicFramePr>
          <p:nvPr>
            <p:extLst>
              <p:ext uri="{D42A27DB-BD31-4B8C-83A1-F6EECF244321}">
                <p14:modId xmlns:p14="http://schemas.microsoft.com/office/powerpoint/2010/main" val="4209734907"/>
              </p:ext>
            </p:extLst>
          </p:nvPr>
        </p:nvGraphicFramePr>
        <p:xfrm>
          <a:off x="6096000" y="3198018"/>
          <a:ext cx="6096000" cy="809486"/>
        </p:xfrm>
        <a:graphic>
          <a:graphicData uri="http://schemas.openxmlformats.org/drawingml/2006/table">
            <a:tbl>
              <a:tblPr/>
              <a:tblGrid>
                <a:gridCol w="6096000">
                  <a:extLst>
                    <a:ext uri="{9D8B030D-6E8A-4147-A177-3AD203B41FA5}">
                      <a16:colId xmlns:a16="http://schemas.microsoft.com/office/drawing/2014/main" val="876011311"/>
                    </a:ext>
                  </a:extLst>
                </a:gridCol>
              </a:tblGrid>
              <a:tr h="591610">
                <a:tc>
                  <a:txBody>
                    <a:bodyPr/>
                    <a:lstStyle/>
                    <a:p>
                      <a:r>
                        <a:rPr lang="en-US" sz="1800" b="1" dirty="0">
                          <a:effectLst/>
                        </a:rPr>
                        <a:t/>
                      </a:r>
                      <a:br>
                        <a:rPr lang="en-US" sz="1800" b="1" dirty="0">
                          <a:effectLst/>
                        </a:rPr>
                      </a:br>
                      <a:r>
                        <a:rPr lang="en-US" sz="1600" b="1" dirty="0">
                          <a:effectLst/>
                          <a:latin typeface="+mj-lt"/>
                        </a:rPr>
                        <a:t>“How easy overall was it for you to participate in the READyR study sessions? </a:t>
                      </a:r>
                      <a:r>
                        <a:rPr lang="en-US" sz="1600" b="1" dirty="0">
                          <a:effectLst/>
                        </a:rPr>
                        <a:t>(n=22)</a:t>
                      </a:r>
                    </a:p>
                  </a:txBody>
                  <a:tcPr marL="29679" marR="29679" marT="23743" marB="23743">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9146879"/>
                  </a:ext>
                </a:extLst>
              </a:tr>
            </a:tbl>
          </a:graphicData>
        </a:graphic>
      </p:graphicFrame>
      <p:graphicFrame>
        <p:nvGraphicFramePr>
          <p:cNvPr id="21" name="Chart 20">
            <a:extLst>
              <a:ext uri="{FF2B5EF4-FFF2-40B4-BE49-F238E27FC236}">
                <a16:creationId xmlns:a16="http://schemas.microsoft.com/office/drawing/2014/main" id="{6C43A8B4-341C-9640-A8BC-62E3721EB92F}"/>
              </a:ext>
            </a:extLst>
          </p:cNvPr>
          <p:cNvGraphicFramePr/>
          <p:nvPr>
            <p:extLst>
              <p:ext uri="{D42A27DB-BD31-4B8C-83A1-F6EECF244321}">
                <p14:modId xmlns:p14="http://schemas.microsoft.com/office/powerpoint/2010/main" val="2749250539"/>
              </p:ext>
            </p:extLst>
          </p:nvPr>
        </p:nvGraphicFramePr>
        <p:xfrm>
          <a:off x="6026546" y="4090889"/>
          <a:ext cx="5684232" cy="27220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95173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20">
            <a:extLst>
              <a:ext uri="{FF2B5EF4-FFF2-40B4-BE49-F238E27FC236}">
                <a16:creationId xmlns:a16="http://schemas.microsoft.com/office/drawing/2014/main" id="{88294908-8B00-4F58-BBBA-20F71A40A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22">
            <a:extLst>
              <a:ext uri="{FF2B5EF4-FFF2-40B4-BE49-F238E27FC236}">
                <a16:creationId xmlns:a16="http://schemas.microsoft.com/office/drawing/2014/main"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24">
            <a:extLst>
              <a:ext uri="{FF2B5EF4-FFF2-40B4-BE49-F238E27FC236}">
                <a16:creationId xmlns:a16="http://schemas.microsoft.com/office/drawing/2014/main"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26">
            <a:extLst>
              <a:ext uri="{FF2B5EF4-FFF2-40B4-BE49-F238E27FC236}">
                <a16:creationId xmlns:a16="http://schemas.microsoft.com/office/drawing/2014/main"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Rectangle 28">
            <a:extLst>
              <a:ext uri="{FF2B5EF4-FFF2-40B4-BE49-F238E27FC236}">
                <a16:creationId xmlns:a16="http://schemas.microsoft.com/office/drawing/2014/main"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30">
            <a:extLst>
              <a:ext uri="{FF2B5EF4-FFF2-40B4-BE49-F238E27FC236}">
                <a16:creationId xmlns:a16="http://schemas.microsoft.com/office/drawing/2014/main"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Rectangle 32">
            <a:extLst>
              <a:ext uri="{FF2B5EF4-FFF2-40B4-BE49-F238E27FC236}">
                <a16:creationId xmlns:a16="http://schemas.microsoft.com/office/drawing/2014/main"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49" name="Freeform: Shape 34">
            <a:extLst>
              <a:ext uri="{FF2B5EF4-FFF2-40B4-BE49-F238E27FC236}">
                <a16:creationId xmlns:a16="http://schemas.microsoft.com/office/drawing/2014/main"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36">
            <a:extLst>
              <a:ext uri="{FF2B5EF4-FFF2-40B4-BE49-F238E27FC236}">
                <a16:creationId xmlns:a16="http://schemas.microsoft.com/office/drawing/2014/main"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1" name="Freeform: Shape 38">
            <a:extLst>
              <a:ext uri="{FF2B5EF4-FFF2-40B4-BE49-F238E27FC236}">
                <a16:creationId xmlns:a16="http://schemas.microsoft.com/office/drawing/2014/main"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ectangle 40">
            <a:extLst>
              <a:ext uri="{FF2B5EF4-FFF2-40B4-BE49-F238E27FC236}">
                <a16:creationId xmlns:a16="http://schemas.microsoft.com/office/drawing/2014/main"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51C63696-1E1E-4ABE-B6C1-94EAA0C83C00}"/>
              </a:ext>
            </a:extLst>
          </p:cNvPr>
          <p:cNvSpPr txBox="1"/>
          <p:nvPr/>
        </p:nvSpPr>
        <p:spPr>
          <a:xfrm>
            <a:off x="3462263" y="1695434"/>
            <a:ext cx="5395987" cy="2893100"/>
          </a:xfrm>
          <a:prstGeom prst="rect">
            <a:avLst/>
          </a:prstGeom>
          <a:noFill/>
        </p:spPr>
        <p:txBody>
          <a:bodyPr wrap="square" rtlCol="0">
            <a:spAutoFit/>
          </a:bodyPr>
          <a:lstStyle/>
          <a:p>
            <a:pPr algn="ctr">
              <a:spcAft>
                <a:spcPts val="1200"/>
              </a:spcAft>
            </a:pPr>
            <a:r>
              <a:rPr lang="en-US" sz="2800" b="1" dirty="0">
                <a:latin typeface="+mj-lt"/>
              </a:rPr>
              <a:t>Conclusion</a:t>
            </a:r>
          </a:p>
          <a:p>
            <a:r>
              <a:rPr lang="en-US" sz="2400" b="1" dirty="0">
                <a:latin typeface="+mj-lt"/>
              </a:rPr>
              <a:t>Passive in-home monitoring requires little interaction from participants, but there are still issues related to user-centered design to take into consideration throughout the process of designing a caregiving study with remote assessment.</a:t>
            </a:r>
          </a:p>
        </p:txBody>
      </p:sp>
    </p:spTree>
    <p:extLst>
      <p:ext uri="{BB962C8B-B14F-4D97-AF65-F5344CB8AC3E}">
        <p14:creationId xmlns:p14="http://schemas.microsoft.com/office/powerpoint/2010/main" val="703923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8AF7-A4BA-FE40-9EE0-7023F034B97B}"/>
              </a:ext>
            </a:extLst>
          </p:cNvPr>
          <p:cNvSpPr>
            <a:spLocks noGrp="1"/>
          </p:cNvSpPr>
          <p:nvPr>
            <p:ph type="title"/>
          </p:nvPr>
        </p:nvSpPr>
        <p:spPr>
          <a:xfrm>
            <a:off x="831849" y="5548874"/>
            <a:ext cx="11015009" cy="904875"/>
          </a:xfrm>
        </p:spPr>
        <p:txBody>
          <a:bodyPr>
            <a:normAutofit fontScale="90000"/>
          </a:bodyPr>
          <a:lstStyle/>
          <a:p>
            <a:r>
              <a:rPr lang="en-US" sz="4000" dirty="0"/>
              <a:t>For more information: </a:t>
            </a:r>
            <a:br>
              <a:rPr lang="en-US" sz="4000" dirty="0"/>
            </a:br>
            <a:r>
              <a:rPr lang="en-US" sz="2700" dirty="0">
                <a:hlinkClick r:id="rId3"/>
              </a:rPr>
              <a:t>https://www.ohsu.edu/oregon-center-for-aging-and-technology/orcastrait-roybal-center</a:t>
            </a:r>
            <a:r>
              <a:rPr lang="en-US" sz="2700" dirty="0"/>
              <a:t> </a:t>
            </a:r>
          </a:p>
        </p:txBody>
      </p:sp>
      <p:sp>
        <p:nvSpPr>
          <p:cNvPr id="4" name="TextBox 3">
            <a:extLst>
              <a:ext uri="{FF2B5EF4-FFF2-40B4-BE49-F238E27FC236}">
                <a16:creationId xmlns:a16="http://schemas.microsoft.com/office/drawing/2014/main" id="{B04FDADA-C05B-694E-AC01-15322E27FAED}"/>
              </a:ext>
            </a:extLst>
          </p:cNvPr>
          <p:cNvSpPr txBox="1"/>
          <p:nvPr/>
        </p:nvSpPr>
        <p:spPr>
          <a:xfrm>
            <a:off x="831850" y="404251"/>
            <a:ext cx="10782674" cy="4965462"/>
          </a:xfrm>
          <a:prstGeom prst="rect">
            <a:avLst/>
          </a:prstGeom>
          <a:noFill/>
        </p:spPr>
        <p:txBody>
          <a:bodyPr wrap="square" rtlCol="0">
            <a:spAutoFit/>
          </a:bodyPr>
          <a:lstStyle/>
          <a:p>
            <a:pPr>
              <a:spcAft>
                <a:spcPts val="600"/>
              </a:spcAft>
            </a:pPr>
            <a:r>
              <a:rPr lang="en-US" sz="2800" dirty="0">
                <a:latin typeface="+mj-lt"/>
                <a:cs typeface="Arial" panose="020B0604020202020204" pitchFamily="34" charset="0"/>
              </a:rPr>
              <a:t>References and Further Reading: </a:t>
            </a:r>
          </a:p>
          <a:p>
            <a:pPr indent="-228600"/>
            <a:r>
              <a:rPr lang="en-US" sz="1600" dirty="0" err="1">
                <a:latin typeface="Lato Light" panose="020F0302020204030203" pitchFamily="34" charset="77"/>
                <a:cs typeface="Arial" panose="020B0604020202020204" pitchFamily="34" charset="0"/>
              </a:rPr>
              <a:t>Czaja</a:t>
            </a:r>
            <a:r>
              <a:rPr lang="en-US" sz="1600" dirty="0">
                <a:latin typeface="Lato Light" panose="020F0302020204030203" pitchFamily="34" charset="77"/>
                <a:cs typeface="Arial" panose="020B0604020202020204" pitchFamily="34" charset="0"/>
              </a:rPr>
              <a:t>, S. J., Boot, W. R., </a:t>
            </a:r>
            <a:r>
              <a:rPr lang="en-US" sz="1600" dirty="0" err="1">
                <a:latin typeface="Lato Light" panose="020F0302020204030203" pitchFamily="34" charset="77"/>
                <a:cs typeface="Arial" panose="020B0604020202020204" pitchFamily="34" charset="0"/>
              </a:rPr>
              <a:t>Charness</a:t>
            </a:r>
            <a:r>
              <a:rPr lang="en-US" sz="1600" dirty="0">
                <a:latin typeface="Lato Light" panose="020F0302020204030203" pitchFamily="34" charset="77"/>
                <a:cs typeface="Arial" panose="020B0604020202020204" pitchFamily="34" charset="0"/>
              </a:rPr>
              <a:t>, N., &amp; Rogers, W. A. (2019). Designing for Older Adults: Principles and Creative Human </a:t>
            </a:r>
          </a:p>
          <a:p>
            <a:pPr indent="-228600">
              <a:spcAft>
                <a:spcPts val="200"/>
              </a:spcAft>
            </a:pPr>
            <a:r>
              <a:rPr lang="en-US" sz="1600" dirty="0">
                <a:latin typeface="Lato Light" panose="020F0302020204030203" pitchFamily="34" charset="77"/>
                <a:cs typeface="Arial" panose="020B0604020202020204" pitchFamily="34" charset="0"/>
              </a:rPr>
              <a:t>     Factors Approaches (3rd ed. ed.). Boca Raton: CRC Press/Routledge/Taylor &amp; Francis Group.</a:t>
            </a:r>
          </a:p>
          <a:p>
            <a:pPr indent="-228600"/>
            <a:r>
              <a:rPr lang="en-US" sz="1600" dirty="0">
                <a:latin typeface="Lato Light" panose="020F0302020204030203" pitchFamily="34" charset="77"/>
                <a:cs typeface="Arial" panose="020B0604020202020204" pitchFamily="34" charset="0"/>
              </a:rPr>
              <a:t>de Bot ST. (2019) Raising Awareness of Therapeutic Misconception and Optimism Around Clinical Trials in Huntington’s </a:t>
            </a:r>
          </a:p>
          <a:p>
            <a:pPr indent="-228600"/>
            <a:r>
              <a:rPr lang="en-US" sz="1600" dirty="0">
                <a:latin typeface="Lato Light" panose="020F0302020204030203" pitchFamily="34" charset="77"/>
                <a:cs typeface="Arial" panose="020B0604020202020204" pitchFamily="34" charset="0"/>
              </a:rPr>
              <a:t>     Disease. J </a:t>
            </a:r>
            <a:r>
              <a:rPr lang="en-US" sz="1600" dirty="0" err="1">
                <a:latin typeface="Lato Light" panose="020F0302020204030203" pitchFamily="34" charset="77"/>
                <a:cs typeface="Arial" panose="020B0604020202020204" pitchFamily="34" charset="0"/>
              </a:rPr>
              <a:t>Huntingtons</a:t>
            </a:r>
            <a:r>
              <a:rPr lang="en-US" sz="1600" dirty="0">
                <a:latin typeface="Lato Light" panose="020F0302020204030203" pitchFamily="34" charset="77"/>
                <a:cs typeface="Arial" panose="020B0604020202020204" pitchFamily="34" charset="0"/>
              </a:rPr>
              <a:t> Dis;8(4):431-433.</a:t>
            </a:r>
          </a:p>
          <a:p>
            <a:pPr indent="-228600"/>
            <a:r>
              <a:rPr lang="en-US" sz="1600" dirty="0">
                <a:latin typeface="Lato Light" panose="020F0302020204030203" pitchFamily="34" charset="77"/>
                <a:cs typeface="Arial" panose="020B0604020202020204" pitchFamily="34" charset="0"/>
              </a:rPr>
              <a:t>de Visser, E. J., Pak, R., &amp; Shaw, T. H. (2018). From 'automation' to 'autonomy': the importance of trust repair in human-</a:t>
            </a:r>
          </a:p>
          <a:p>
            <a:pPr indent="-228600">
              <a:spcAft>
                <a:spcPts val="200"/>
              </a:spcAft>
            </a:pPr>
            <a:r>
              <a:rPr lang="en-US" sz="1600" dirty="0">
                <a:latin typeface="Lato Light" panose="020F0302020204030203" pitchFamily="34" charset="77"/>
                <a:cs typeface="Arial" panose="020B0604020202020204" pitchFamily="34" charset="0"/>
              </a:rPr>
              <a:t>     machine interaction. Ergonomics, 61(10), 1409-1427. </a:t>
            </a:r>
          </a:p>
          <a:p>
            <a:pPr indent="-228600"/>
            <a:r>
              <a:rPr lang="en-US" sz="1600" dirty="0" err="1">
                <a:latin typeface="Lato Light" panose="020F0302020204030203" pitchFamily="34" charset="77"/>
                <a:cs typeface="Arial" panose="020B0604020202020204" pitchFamily="34" charset="0"/>
              </a:rPr>
              <a:t>Dopp</a:t>
            </a:r>
            <a:r>
              <a:rPr lang="en-US" sz="1600" dirty="0">
                <a:latin typeface="Lato Light" panose="020F0302020204030203" pitchFamily="34" charset="77"/>
                <a:cs typeface="Arial" panose="020B0604020202020204" pitchFamily="34" charset="0"/>
              </a:rPr>
              <a:t>, A. R., </a:t>
            </a:r>
            <a:r>
              <a:rPr lang="en-US" sz="1600" dirty="0" err="1">
                <a:latin typeface="Lato Light" panose="020F0302020204030203" pitchFamily="34" charset="77"/>
                <a:cs typeface="Arial" panose="020B0604020202020204" pitchFamily="34" charset="0"/>
              </a:rPr>
              <a:t>Parisi</a:t>
            </a:r>
            <a:r>
              <a:rPr lang="en-US" sz="1600" dirty="0">
                <a:latin typeface="Lato Light" panose="020F0302020204030203" pitchFamily="34" charset="77"/>
                <a:cs typeface="Arial" panose="020B0604020202020204" pitchFamily="34" charset="0"/>
              </a:rPr>
              <a:t>, K. E., Munson, S. A., &amp; Lyon, A. R. (2019). A glossary of user-centered design strategies for implementation </a:t>
            </a:r>
          </a:p>
          <a:p>
            <a:pPr indent="-228600">
              <a:spcAft>
                <a:spcPts val="200"/>
              </a:spcAft>
            </a:pPr>
            <a:r>
              <a:rPr lang="en-US" sz="1600" dirty="0">
                <a:latin typeface="Lato Light" panose="020F0302020204030203" pitchFamily="34" charset="77"/>
                <a:cs typeface="Arial" panose="020B0604020202020204" pitchFamily="34" charset="0"/>
              </a:rPr>
              <a:t>     experts. Translational Behavioral Medicine, 9(6), 1057-1064. doi:10.1093/</a:t>
            </a:r>
            <a:r>
              <a:rPr lang="en-US" sz="1600" dirty="0" err="1">
                <a:latin typeface="Lato Light" panose="020F0302020204030203" pitchFamily="34" charset="77"/>
                <a:cs typeface="Arial" panose="020B0604020202020204" pitchFamily="34" charset="0"/>
              </a:rPr>
              <a:t>tbm</a:t>
            </a:r>
            <a:r>
              <a:rPr lang="en-US" sz="1600" dirty="0">
                <a:latin typeface="Lato Light" panose="020F0302020204030203" pitchFamily="34" charset="77"/>
                <a:cs typeface="Arial" panose="020B0604020202020204" pitchFamily="34" charset="0"/>
              </a:rPr>
              <a:t>/iby119</a:t>
            </a:r>
          </a:p>
          <a:p>
            <a:pPr indent="-228600"/>
            <a:r>
              <a:rPr lang="en-US" sz="1600" dirty="0">
                <a:latin typeface="Lato Light" panose="020F0302020204030203" pitchFamily="34" charset="77"/>
                <a:cs typeface="Arial" panose="020B0604020202020204" pitchFamily="34" charset="0"/>
              </a:rPr>
              <a:t>Gold M, </a:t>
            </a:r>
            <a:r>
              <a:rPr lang="en-US" sz="1600" dirty="0" err="1">
                <a:latin typeface="Lato Light" panose="020F0302020204030203" pitchFamily="34" charset="77"/>
                <a:cs typeface="Arial" panose="020B0604020202020204" pitchFamily="34" charset="0"/>
              </a:rPr>
              <a:t>Amatniek</a:t>
            </a:r>
            <a:r>
              <a:rPr lang="en-US" sz="1600" dirty="0">
                <a:latin typeface="Lato Light" panose="020F0302020204030203" pitchFamily="34" charset="77"/>
                <a:cs typeface="Arial" panose="020B0604020202020204" pitchFamily="34" charset="0"/>
              </a:rPr>
              <a:t> J, Carrillo MC, et al. (2018) Digital technologies as biomarkers, clinical outcomes assessment, and </a:t>
            </a:r>
          </a:p>
          <a:p>
            <a:pPr indent="-228600">
              <a:spcAft>
                <a:spcPts val="200"/>
              </a:spcAft>
            </a:pPr>
            <a:r>
              <a:rPr lang="en-US" sz="1600" dirty="0">
                <a:latin typeface="Lato Light" panose="020F0302020204030203" pitchFamily="34" charset="77"/>
                <a:cs typeface="Arial" panose="020B0604020202020204" pitchFamily="34" charset="0"/>
              </a:rPr>
              <a:t>     recruitment tools in Alzheimer's disease clinical trials. </a:t>
            </a:r>
            <a:r>
              <a:rPr lang="en-US" sz="1600" dirty="0" err="1">
                <a:latin typeface="Lato Light" panose="020F0302020204030203" pitchFamily="34" charset="77"/>
                <a:cs typeface="Arial" panose="020B0604020202020204" pitchFamily="34" charset="0"/>
              </a:rPr>
              <a:t>Alzheimers</a:t>
            </a:r>
            <a:r>
              <a:rPr lang="en-US" sz="1600" dirty="0">
                <a:latin typeface="Lato Light" panose="020F0302020204030203" pitchFamily="34" charset="77"/>
                <a:cs typeface="Arial" panose="020B0604020202020204" pitchFamily="34" charset="0"/>
              </a:rPr>
              <a:t> Dement;4:234-242.</a:t>
            </a:r>
          </a:p>
          <a:p>
            <a:pPr indent="-228600"/>
            <a:r>
              <a:rPr lang="en-US" sz="1600" dirty="0">
                <a:latin typeface="Lato Light" panose="020F0302020204030203" pitchFamily="34" charset="77"/>
                <a:cs typeface="Arial" panose="020B0604020202020204" pitchFamily="34" charset="0"/>
              </a:rPr>
              <a:t>Hoff KA, Bashir M. (2015) Trust in automation: integrating empirical evidence on factors that influence trust. Hum Factors; </a:t>
            </a:r>
          </a:p>
          <a:p>
            <a:pPr indent="-228600">
              <a:spcAft>
                <a:spcPts val="200"/>
              </a:spcAft>
            </a:pPr>
            <a:r>
              <a:rPr lang="en-US" sz="1600" dirty="0">
                <a:latin typeface="Lato Light" panose="020F0302020204030203" pitchFamily="34" charset="77"/>
                <a:cs typeface="Arial" panose="020B0604020202020204" pitchFamily="34" charset="0"/>
              </a:rPr>
              <a:t>     57(3):407-434.</a:t>
            </a:r>
          </a:p>
          <a:p>
            <a:pPr indent="-228600"/>
            <a:r>
              <a:rPr lang="en-US" sz="1600" dirty="0">
                <a:latin typeface="Lato Light" panose="020F0302020204030203" pitchFamily="34" charset="77"/>
                <a:cs typeface="Arial" panose="020B0604020202020204" pitchFamily="34" charset="0"/>
              </a:rPr>
              <a:t>ISO (2010). ISO 9241-210, Ergonomics of Human-System Interaction -- Part 210: Human-Centered Design for Interactive </a:t>
            </a:r>
          </a:p>
          <a:p>
            <a:pPr indent="-228600">
              <a:spcAft>
                <a:spcPts val="200"/>
              </a:spcAft>
            </a:pPr>
            <a:r>
              <a:rPr lang="en-US" sz="1600" dirty="0">
                <a:latin typeface="Lato Light" panose="020F0302020204030203" pitchFamily="34" charset="77"/>
                <a:cs typeface="Arial" panose="020B0604020202020204" pitchFamily="34" charset="0"/>
              </a:rPr>
              <a:t>     Systems. Geneva, Switzerland: International Organization for Standardization</a:t>
            </a:r>
          </a:p>
          <a:p>
            <a:pPr indent="-228600">
              <a:spcAft>
                <a:spcPts val="200"/>
              </a:spcAft>
            </a:pPr>
            <a:r>
              <a:rPr lang="en-US" sz="1600" dirty="0" err="1">
                <a:latin typeface="Lato Light" panose="020F0302020204030203" pitchFamily="34" charset="77"/>
                <a:cs typeface="Arial" panose="020B0604020202020204" pitchFamily="34" charset="0"/>
              </a:rPr>
              <a:t>Kaindl</a:t>
            </a:r>
            <a:r>
              <a:rPr lang="en-US" sz="1600" dirty="0">
                <a:latin typeface="Lato Light" panose="020F0302020204030203" pitchFamily="34" charset="77"/>
                <a:cs typeface="Arial" panose="020B0604020202020204" pitchFamily="34" charset="0"/>
              </a:rPr>
              <a:t> H, </a:t>
            </a:r>
            <a:r>
              <a:rPr lang="en-US" sz="1600" dirty="0" err="1">
                <a:latin typeface="Lato Light" panose="020F0302020204030203" pitchFamily="34" charset="77"/>
                <a:cs typeface="Arial" panose="020B0604020202020204" pitchFamily="34" charset="0"/>
              </a:rPr>
              <a:t>Svetinovic</a:t>
            </a:r>
            <a:r>
              <a:rPr lang="en-US" sz="1600" dirty="0">
                <a:latin typeface="Lato Light" panose="020F0302020204030203" pitchFamily="34" charset="77"/>
                <a:cs typeface="Arial" panose="020B0604020202020204" pitchFamily="34" charset="0"/>
              </a:rPr>
              <a:t>. Avoiding </a:t>
            </a:r>
            <a:r>
              <a:rPr lang="en-US" sz="1600" dirty="0" err="1">
                <a:latin typeface="Lato Light" panose="020F0302020204030203" pitchFamily="34" charset="77"/>
                <a:cs typeface="Arial" panose="020B0604020202020204" pitchFamily="34" charset="0"/>
              </a:rPr>
              <a:t>undertrust</a:t>
            </a:r>
            <a:r>
              <a:rPr lang="en-US" sz="1600" dirty="0">
                <a:latin typeface="Lato Light" panose="020F0302020204030203" pitchFamily="34" charset="77"/>
                <a:cs typeface="Arial" panose="020B0604020202020204" pitchFamily="34" charset="0"/>
              </a:rPr>
              <a:t> and </a:t>
            </a:r>
            <a:r>
              <a:rPr lang="en-US" sz="1600" dirty="0" err="1">
                <a:latin typeface="Lato Light" panose="020F0302020204030203" pitchFamily="34" charset="77"/>
                <a:cs typeface="Arial" panose="020B0604020202020204" pitchFamily="34" charset="0"/>
              </a:rPr>
              <a:t>overtrust</a:t>
            </a:r>
            <a:r>
              <a:rPr lang="en-US" sz="1600" dirty="0">
                <a:latin typeface="Lato Light" panose="020F0302020204030203" pitchFamily="34" charset="77"/>
                <a:cs typeface="Arial" panose="020B0604020202020204" pitchFamily="34" charset="0"/>
              </a:rPr>
              <a:t>. REFSQ Workshops. 2019.</a:t>
            </a:r>
          </a:p>
          <a:p>
            <a:pPr indent="-228600"/>
            <a:r>
              <a:rPr lang="en-US" sz="1600" dirty="0">
                <a:latin typeface="Lato Light" panose="020F0302020204030203" pitchFamily="34" charset="77"/>
                <a:cs typeface="Arial" panose="020B0604020202020204" pitchFamily="34" charset="0"/>
              </a:rPr>
              <a:t>Vermeer, Y., Higgs P., &amp; Charlesworth, G. (2019). What do we require from surveillance technology? A review of the needs of </a:t>
            </a:r>
          </a:p>
          <a:p>
            <a:pPr indent="-228600"/>
            <a:r>
              <a:rPr lang="en-US" sz="1600" dirty="0">
                <a:latin typeface="Lato Light" panose="020F0302020204030203" pitchFamily="34" charset="77"/>
                <a:cs typeface="Arial" panose="020B0604020202020204" pitchFamily="34" charset="0"/>
              </a:rPr>
              <a:t>     people with dementia and informal caregivers. </a:t>
            </a:r>
            <a:r>
              <a:rPr lang="en-US" sz="1600" i="1" dirty="0">
                <a:latin typeface="Lato Light" panose="020F0302020204030203" pitchFamily="34" charset="77"/>
                <a:cs typeface="Arial" panose="020B0604020202020204" pitchFamily="34" charset="0"/>
              </a:rPr>
              <a:t>Journal of Rehabilitation and Assistive Technologies Engineering.</a:t>
            </a:r>
          </a:p>
        </p:txBody>
      </p:sp>
    </p:spTree>
    <p:extLst>
      <p:ext uri="{BB962C8B-B14F-4D97-AF65-F5344CB8AC3E}">
        <p14:creationId xmlns:p14="http://schemas.microsoft.com/office/powerpoint/2010/main" val="17023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4B63-127E-4EF4-B7FE-E4D0024805B3}"/>
              </a:ext>
            </a:extLst>
          </p:cNvPr>
          <p:cNvSpPr>
            <a:spLocks noGrp="1"/>
          </p:cNvSpPr>
          <p:nvPr>
            <p:ph type="title"/>
          </p:nvPr>
        </p:nvSpPr>
        <p:spPr>
          <a:xfrm>
            <a:off x="643467" y="321734"/>
            <a:ext cx="10905066" cy="1135737"/>
          </a:xfrm>
        </p:spPr>
        <p:txBody>
          <a:bodyPr>
            <a:normAutofit/>
          </a:bodyPr>
          <a:lstStyle/>
          <a:p>
            <a:r>
              <a:rPr lang="en-US" sz="4000" b="1" dirty="0"/>
              <a:t>Module Overview</a:t>
            </a:r>
          </a:p>
        </p:txBody>
      </p:sp>
      <p:sp>
        <p:nvSpPr>
          <p:cNvPr id="3" name="Content Placeholder 2">
            <a:extLst>
              <a:ext uri="{FF2B5EF4-FFF2-40B4-BE49-F238E27FC236}">
                <a16:creationId xmlns:a16="http://schemas.microsoft.com/office/drawing/2014/main" id="{79B8F322-4BC6-4DDC-9668-8D4C48ABC3F3}"/>
              </a:ext>
            </a:extLst>
          </p:cNvPr>
          <p:cNvSpPr>
            <a:spLocks noGrp="1"/>
          </p:cNvSpPr>
          <p:nvPr>
            <p:ph idx="1"/>
          </p:nvPr>
        </p:nvSpPr>
        <p:spPr>
          <a:xfrm>
            <a:off x="1844715" y="1457471"/>
            <a:ext cx="8430786" cy="4393982"/>
          </a:xfrm>
        </p:spPr>
        <p:txBody>
          <a:bodyPr vert="horz" lIns="91440" tIns="45720" rIns="91440" bIns="45720" rtlCol="0" anchor="t">
            <a:normAutofit/>
          </a:bodyPr>
          <a:lstStyle/>
          <a:p>
            <a:pPr marL="0" indent="0">
              <a:spcAft>
                <a:spcPts val="1200"/>
              </a:spcAft>
              <a:buNone/>
            </a:pPr>
            <a:r>
              <a:rPr lang="en-US" sz="3200" dirty="0">
                <a:latin typeface="+mj-lt"/>
                <a:ea typeface="+mn-lt"/>
                <a:cs typeface="+mn-lt"/>
              </a:rPr>
              <a:t>User-Centered Design </a:t>
            </a:r>
          </a:p>
          <a:p>
            <a:pPr marL="0" indent="0">
              <a:spcAft>
                <a:spcPts val="1200"/>
              </a:spcAft>
              <a:buNone/>
            </a:pPr>
            <a:r>
              <a:rPr lang="en-US" sz="3200" dirty="0">
                <a:latin typeface="+mj-lt"/>
              </a:rPr>
              <a:t>ORCATECH’s Remote In-Home Sensing Platform </a:t>
            </a:r>
            <a:endParaRPr lang="en-US" sz="3200" dirty="0">
              <a:latin typeface="+mj-lt"/>
              <a:cs typeface="Calibri"/>
            </a:endParaRPr>
          </a:p>
          <a:p>
            <a:pPr marL="0" indent="0">
              <a:buNone/>
            </a:pPr>
            <a:r>
              <a:rPr lang="en-US" sz="3200" dirty="0">
                <a:latin typeface="+mj-lt"/>
                <a:cs typeface="Calibri"/>
              </a:rPr>
              <a:t>User Issues to Address:</a:t>
            </a:r>
          </a:p>
          <a:p>
            <a:pPr lvl="1"/>
            <a:r>
              <a:rPr lang="en-US" sz="3200" dirty="0">
                <a:latin typeface="+mj-lt"/>
              </a:rPr>
              <a:t>Setting User Expectations</a:t>
            </a:r>
          </a:p>
          <a:p>
            <a:pPr lvl="1"/>
            <a:r>
              <a:rPr lang="en-US" sz="3200" dirty="0" err="1">
                <a:latin typeface="+mj-lt"/>
              </a:rPr>
              <a:t>Overtrust</a:t>
            </a:r>
            <a:r>
              <a:rPr lang="en-US" sz="3200" dirty="0">
                <a:latin typeface="+mj-lt"/>
              </a:rPr>
              <a:t> &amp; </a:t>
            </a:r>
            <a:r>
              <a:rPr lang="en-US" sz="3200" dirty="0" err="1">
                <a:latin typeface="+mj-lt"/>
              </a:rPr>
              <a:t>Undertrust</a:t>
            </a:r>
            <a:endParaRPr lang="en-US" sz="3200" dirty="0">
              <a:latin typeface="+mj-lt"/>
              <a:cs typeface="Calibri"/>
            </a:endParaRPr>
          </a:p>
          <a:p>
            <a:pPr lvl="1">
              <a:spcAft>
                <a:spcPts val="1200"/>
              </a:spcAft>
            </a:pPr>
            <a:r>
              <a:rPr lang="en-US" sz="3200" dirty="0">
                <a:latin typeface="+mj-lt"/>
              </a:rPr>
              <a:t>Privacy &amp; Confidentiality</a:t>
            </a:r>
          </a:p>
          <a:p>
            <a:pPr marL="0" lvl="0" indent="0">
              <a:buNone/>
            </a:pPr>
            <a:r>
              <a:rPr lang="en-US" sz="3200" dirty="0">
                <a:solidFill>
                  <a:prstClr val="black"/>
                </a:solidFill>
                <a:latin typeface="Calibri Light" panose="020F0302020204030204"/>
                <a:ea typeface="+mn-lt"/>
                <a:cs typeface="Calibri" panose="020F0502020204030204"/>
              </a:rPr>
              <a:t>Dementia Caregiving Research Applications</a:t>
            </a:r>
          </a:p>
        </p:txBody>
      </p:sp>
    </p:spTree>
    <p:extLst>
      <p:ext uri="{BB962C8B-B14F-4D97-AF65-F5344CB8AC3E}">
        <p14:creationId xmlns:p14="http://schemas.microsoft.com/office/powerpoint/2010/main" val="372088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27F030-58A9-44B8-ABF5-0372D2954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9">
            <a:extLst>
              <a:ext uri="{FF2B5EF4-FFF2-40B4-BE49-F238E27FC236}">
                <a16:creationId xmlns:a16="http://schemas.microsoft.com/office/drawing/2014/main" id="{A6328306-71F0-4C12-A2D9-7C857146B1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1666" y="741294"/>
            <a:ext cx="5422335" cy="5422335"/>
          </a:xfrm>
          <a:custGeom>
            <a:avLst/>
            <a:gdLst>
              <a:gd name="connsiteX0" fmla="*/ 0 w 5422335"/>
              <a:gd name="connsiteY0" fmla="*/ 539819 h 5422335"/>
              <a:gd name="connsiteX1" fmla="*/ 539819 w 5422335"/>
              <a:gd name="connsiteY1" fmla="*/ 0 h 5422335"/>
              <a:gd name="connsiteX2" fmla="*/ 5422335 w 5422335"/>
              <a:gd name="connsiteY2" fmla="*/ 0 h 5422335"/>
              <a:gd name="connsiteX3" fmla="*/ 5422335 w 5422335"/>
              <a:gd name="connsiteY3" fmla="*/ 4816159 h 5422335"/>
              <a:gd name="connsiteX4" fmla="*/ 4816159 w 5422335"/>
              <a:gd name="connsiteY4" fmla="*/ 5422335 h 5422335"/>
              <a:gd name="connsiteX5" fmla="*/ 1331251 w 5422335"/>
              <a:gd name="connsiteY5" fmla="*/ 5422335 h 5422335"/>
              <a:gd name="connsiteX6" fmla="*/ 0 w 5422335"/>
              <a:gd name="connsiteY6" fmla="*/ 4091084 h 54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335" h="5422335">
                <a:moveTo>
                  <a:pt x="0" y="539819"/>
                </a:moveTo>
                <a:lnTo>
                  <a:pt x="539819" y="0"/>
                </a:lnTo>
                <a:lnTo>
                  <a:pt x="5422335" y="0"/>
                </a:lnTo>
                <a:lnTo>
                  <a:pt x="5422335" y="4816159"/>
                </a:lnTo>
                <a:lnTo>
                  <a:pt x="4816159" y="5422335"/>
                </a:lnTo>
                <a:lnTo>
                  <a:pt x="1331251" y="5422335"/>
                </a:lnTo>
                <a:lnTo>
                  <a:pt x="0" y="4091084"/>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11">
            <a:extLst>
              <a:ext uri="{FF2B5EF4-FFF2-40B4-BE49-F238E27FC236}">
                <a16:creationId xmlns:a16="http://schemas.microsoft.com/office/drawing/2014/main" id="{64AB010C-C307-4A53-9D97-39C6AAB2E0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917505" y="-622183"/>
            <a:ext cx="1508163" cy="1508163"/>
          </a:xfrm>
          <a:custGeom>
            <a:avLst/>
            <a:gdLst>
              <a:gd name="connsiteX0" fmla="*/ 0 w 1508163"/>
              <a:gd name="connsiteY0" fmla="*/ 1321630 h 1508163"/>
              <a:gd name="connsiteX1" fmla="*/ 1321630 w 1508163"/>
              <a:gd name="connsiteY1" fmla="*/ 0 h 1508163"/>
              <a:gd name="connsiteX2" fmla="*/ 1508163 w 1508163"/>
              <a:gd name="connsiteY2" fmla="*/ 0 h 1508163"/>
              <a:gd name="connsiteX3" fmla="*/ 1508163 w 1508163"/>
              <a:gd name="connsiteY3" fmla="*/ 1508163 h 1508163"/>
              <a:gd name="connsiteX4" fmla="*/ 0 w 1508163"/>
              <a:gd name="connsiteY4" fmla="*/ 1508163 h 150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63" h="1508163">
                <a:moveTo>
                  <a:pt x="0" y="1321630"/>
                </a:moveTo>
                <a:lnTo>
                  <a:pt x="1321630" y="0"/>
                </a:lnTo>
                <a:lnTo>
                  <a:pt x="1508163" y="0"/>
                </a:lnTo>
                <a:lnTo>
                  <a:pt x="1508163" y="1508163"/>
                </a:lnTo>
                <a:lnTo>
                  <a:pt x="0" y="150816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13">
            <a:extLst>
              <a:ext uri="{FF2B5EF4-FFF2-40B4-BE49-F238E27FC236}">
                <a16:creationId xmlns:a16="http://schemas.microsoft.com/office/drawing/2014/main" id="{3252C512-4076-456E-AD89-50B0316453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53041" y="342543"/>
            <a:ext cx="678106" cy="67810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5">
            <a:extLst>
              <a:ext uri="{FF2B5EF4-FFF2-40B4-BE49-F238E27FC236}">
                <a16:creationId xmlns:a16="http://schemas.microsoft.com/office/drawing/2014/main" id="{71C24C9E-C2F4-4FA4-947B-6CBAC7C3AE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550345" y="2526029"/>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7">
            <a:extLst>
              <a:ext uri="{FF2B5EF4-FFF2-40B4-BE49-F238E27FC236}">
                <a16:creationId xmlns:a16="http://schemas.microsoft.com/office/drawing/2014/main" id="{604B7750-FFCA-4912-AC2E-989EECC94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828903" y="2552919"/>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9">
            <a:extLst>
              <a:ext uri="{FF2B5EF4-FFF2-40B4-BE49-F238E27FC236}">
                <a16:creationId xmlns:a16="http://schemas.microsoft.com/office/drawing/2014/main" id="{52494659-52DF-4053-975B-36F06255E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63972" y="5565676"/>
            <a:ext cx="1425687" cy="1425687"/>
          </a:xfrm>
          <a:custGeom>
            <a:avLst/>
            <a:gdLst>
              <a:gd name="connsiteX0" fmla="*/ 0 w 1425687"/>
              <a:gd name="connsiteY0" fmla="*/ 0 h 1425687"/>
              <a:gd name="connsiteX1" fmla="*/ 1425687 w 1425687"/>
              <a:gd name="connsiteY1" fmla="*/ 0 h 1425687"/>
              <a:gd name="connsiteX2" fmla="*/ 1425687 w 1425687"/>
              <a:gd name="connsiteY2" fmla="*/ 819509 h 1425687"/>
              <a:gd name="connsiteX3" fmla="*/ 819509 w 1425687"/>
              <a:gd name="connsiteY3" fmla="*/ 1425687 h 1425687"/>
              <a:gd name="connsiteX4" fmla="*/ 0 w 1425687"/>
              <a:gd name="connsiteY4" fmla="*/ 1425687 h 142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687" h="1425687">
                <a:moveTo>
                  <a:pt x="0" y="0"/>
                </a:moveTo>
                <a:lnTo>
                  <a:pt x="1425687" y="0"/>
                </a:lnTo>
                <a:lnTo>
                  <a:pt x="1425687" y="819509"/>
                </a:lnTo>
                <a:lnTo>
                  <a:pt x="819509" y="1425687"/>
                </a:lnTo>
                <a:lnTo>
                  <a:pt x="0" y="1425687"/>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21">
            <a:extLst>
              <a:ext uri="{FF2B5EF4-FFF2-40B4-BE49-F238E27FC236}">
                <a16:creationId xmlns:a16="http://schemas.microsoft.com/office/drawing/2014/main" id="{EE807326-229C-458C-BDA0-C72126216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23">
            <a:extLst>
              <a:ext uri="{FF2B5EF4-FFF2-40B4-BE49-F238E27FC236}">
                <a16:creationId xmlns:a16="http://schemas.microsoft.com/office/drawing/2014/main" id="{FCADE1D5-E79C-4CEF-BEFD-B66EFB394D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7095F7A-4F9A-4E1C-A626-10046CDEE1FB}"/>
              </a:ext>
            </a:extLst>
          </p:cNvPr>
          <p:cNvSpPr>
            <a:spLocks noGrp="1"/>
          </p:cNvSpPr>
          <p:nvPr>
            <p:ph type="title"/>
          </p:nvPr>
        </p:nvSpPr>
        <p:spPr>
          <a:xfrm>
            <a:off x="0" y="576328"/>
            <a:ext cx="12191999" cy="652318"/>
          </a:xfrm>
          <a:noFill/>
        </p:spPr>
        <p:txBody>
          <a:bodyPr vert="horz" lIns="91440" tIns="45720" rIns="91440" bIns="45720" rtlCol="0" anchor="ctr">
            <a:normAutofit/>
          </a:bodyPr>
          <a:lstStyle/>
          <a:p>
            <a:pPr algn="ctr"/>
            <a:r>
              <a:rPr lang="en-US" sz="3600" b="1" kern="1200" dirty="0">
                <a:solidFill>
                  <a:srgbClr val="080808"/>
                </a:solidFill>
                <a:latin typeface="+mj-lt"/>
                <a:ea typeface="+mj-ea"/>
                <a:cs typeface="+mj-cs"/>
              </a:rPr>
              <a:t>LEARNING OBJECTIVES</a:t>
            </a:r>
          </a:p>
        </p:txBody>
      </p:sp>
      <p:sp>
        <p:nvSpPr>
          <p:cNvPr id="3" name="Content Placeholder 2">
            <a:extLst>
              <a:ext uri="{FF2B5EF4-FFF2-40B4-BE49-F238E27FC236}">
                <a16:creationId xmlns:a16="http://schemas.microsoft.com/office/drawing/2014/main" id="{617D835F-1F41-41B3-B7BD-BFA42957C729}"/>
              </a:ext>
            </a:extLst>
          </p:cNvPr>
          <p:cNvSpPr>
            <a:spLocks noGrp="1"/>
          </p:cNvSpPr>
          <p:nvPr>
            <p:ph type="body" idx="1"/>
          </p:nvPr>
        </p:nvSpPr>
        <p:spPr>
          <a:xfrm>
            <a:off x="3260565" y="2307455"/>
            <a:ext cx="5870449" cy="3949211"/>
          </a:xfrm>
          <a:noFill/>
        </p:spPr>
        <p:txBody>
          <a:bodyPr vert="horz" lIns="91440" tIns="45720" rIns="91440" bIns="45720" rtlCol="0" anchor="t">
            <a:normAutofit/>
          </a:bodyPr>
          <a:lstStyle/>
          <a:p>
            <a:pPr marL="457200" indent="-457200">
              <a:spcAft>
                <a:spcPts val="1200"/>
              </a:spcAft>
              <a:buFont typeface="+mj-lt"/>
              <a:buAutoNum type="arabicPeriod"/>
            </a:pPr>
            <a:r>
              <a:rPr lang="en-US" sz="1800" b="1" kern="1200" spc="50" dirty="0">
                <a:solidFill>
                  <a:srgbClr val="080808"/>
                </a:solidFill>
                <a:latin typeface="+mj-lt"/>
                <a:ea typeface="+mn-ea"/>
                <a:cs typeface="+mn-cs"/>
              </a:rPr>
              <a:t>Develop understanding of user-centered design principles related to use of passive and remote sensor technology in dementia </a:t>
            </a:r>
            <a:r>
              <a:rPr lang="en-US" sz="1800" b="1" spc="50" dirty="0">
                <a:solidFill>
                  <a:srgbClr val="080808"/>
                </a:solidFill>
                <a:latin typeface="+mj-lt"/>
              </a:rPr>
              <a:t>caregiving research</a:t>
            </a:r>
            <a:endParaRPr lang="en-US" sz="1800" b="1" kern="1200" spc="50" dirty="0">
              <a:solidFill>
                <a:srgbClr val="080808"/>
              </a:solidFill>
              <a:latin typeface="+mj-lt"/>
              <a:ea typeface="+mn-ea"/>
              <a:cs typeface="+mn-cs"/>
            </a:endParaRPr>
          </a:p>
          <a:p>
            <a:pPr marL="457200" indent="-457200">
              <a:spcAft>
                <a:spcPts val="1200"/>
              </a:spcAft>
              <a:buFont typeface="+mj-lt"/>
              <a:buAutoNum type="arabicPeriod"/>
            </a:pPr>
            <a:r>
              <a:rPr lang="en-US" sz="1800" b="1" kern="1200" spc="50" dirty="0">
                <a:solidFill>
                  <a:srgbClr val="080808"/>
                </a:solidFill>
                <a:latin typeface="+mj-lt"/>
              </a:rPr>
              <a:t>Identify common user-centered design </a:t>
            </a:r>
            <a:r>
              <a:rPr lang="en-US" sz="1800" b="1" spc="50" dirty="0">
                <a:solidFill>
                  <a:srgbClr val="080808"/>
                </a:solidFill>
                <a:latin typeface="+mj-lt"/>
                <a:ea typeface="+mn-lt"/>
                <a:cs typeface="+mn-lt"/>
              </a:rPr>
              <a:t>issues in passive and remote sensor technology </a:t>
            </a:r>
            <a:endParaRPr lang="en-US" sz="1800" b="1" kern="1200" spc="50" dirty="0">
              <a:solidFill>
                <a:srgbClr val="080808"/>
              </a:solidFill>
              <a:latin typeface="+mj-lt"/>
              <a:ea typeface="+mn-lt"/>
              <a:cs typeface="+mn-lt"/>
            </a:endParaRPr>
          </a:p>
          <a:p>
            <a:pPr marL="457200" indent="-457200">
              <a:spcAft>
                <a:spcPts val="1200"/>
              </a:spcAft>
              <a:buFont typeface="+mj-lt"/>
              <a:buAutoNum type="arabicPeriod"/>
            </a:pPr>
            <a:r>
              <a:rPr lang="en-US" sz="1800" b="1" spc="50" dirty="0">
                <a:solidFill>
                  <a:srgbClr val="080808"/>
                </a:solidFill>
                <a:latin typeface="+mj-lt"/>
                <a:cs typeface="Calibri Light"/>
              </a:rPr>
              <a:t>Learn strategies for anticipating and responding to user-centered design issues related to research involving caregivers and passive sensing</a:t>
            </a:r>
            <a:endParaRPr lang="en-US" sz="1800" b="1" kern="1200" spc="50" dirty="0">
              <a:solidFill>
                <a:srgbClr val="080808"/>
              </a:solidFill>
              <a:highlight>
                <a:srgbClr val="FFFF00"/>
              </a:highlight>
              <a:latin typeface="+mj-lt"/>
              <a:ea typeface="+mn-ea"/>
              <a:cs typeface="+mn-cs"/>
            </a:endParaRPr>
          </a:p>
          <a:p>
            <a:pPr marL="285750" indent="-285750">
              <a:buFont typeface="Arial" panose="020B0604020202020204" pitchFamily="34" charset="0"/>
              <a:buChar char="•"/>
            </a:pPr>
            <a:endParaRPr lang="en-US" sz="2000" kern="1200" dirty="0">
              <a:solidFill>
                <a:srgbClr val="080808"/>
              </a:solidFill>
              <a:latin typeface="+mj-lt"/>
              <a:ea typeface="+mn-ea"/>
              <a:cs typeface="+mn-cs"/>
            </a:endParaRPr>
          </a:p>
        </p:txBody>
      </p:sp>
      <p:sp>
        <p:nvSpPr>
          <p:cNvPr id="21" name="Isosceles Triangle 25">
            <a:extLst>
              <a:ext uri="{FF2B5EF4-FFF2-40B4-BE49-F238E27FC236}">
                <a16:creationId xmlns:a16="http://schemas.microsoft.com/office/drawing/2014/main" id="{54FC8EB5-1620-43B8-B816-8A91B6EAC9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3866" y="5708769"/>
            <a:ext cx="2313591" cy="115679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7">
            <a:extLst>
              <a:ext uri="{FF2B5EF4-FFF2-40B4-BE49-F238E27FC236}">
                <a16:creationId xmlns:a16="http://schemas.microsoft.com/office/drawing/2014/main" id="{3D544515-9F93-4809-A102-B49C85F460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797" y="6332156"/>
            <a:ext cx="1066816" cy="53340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8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ABD9DF0-532D-41CB-BAD6-A75BBB56BE97}"/>
              </a:ext>
            </a:extLst>
          </p:cNvPr>
          <p:cNvSpPr txBox="1"/>
          <p:nvPr/>
        </p:nvSpPr>
        <p:spPr>
          <a:xfrm>
            <a:off x="670705" y="408903"/>
            <a:ext cx="6704785" cy="66226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b="1" kern="1200" dirty="0">
                <a:solidFill>
                  <a:schemeClr val="tx1"/>
                </a:solidFill>
                <a:latin typeface="+mj-lt"/>
                <a:ea typeface="+mj-ea"/>
                <a:cs typeface="+mj-cs"/>
              </a:rPr>
              <a:t>What is User-Centered Design?</a:t>
            </a:r>
          </a:p>
        </p:txBody>
      </p:sp>
      <p:pic>
        <p:nvPicPr>
          <p:cNvPr id="21" name="Picture 20" descr="A picture containing text, clipart&#10;&#10;Description automatically generated">
            <a:extLst>
              <a:ext uri="{FF2B5EF4-FFF2-40B4-BE49-F238E27FC236}">
                <a16:creationId xmlns:a16="http://schemas.microsoft.com/office/drawing/2014/main" id="{3F978C72-9C99-4D91-9FAB-DB947F66C3D5}"/>
              </a:ext>
            </a:extLst>
          </p:cNvPr>
          <p:cNvPicPr>
            <a:picLocks noChangeAspect="1"/>
          </p:cNvPicPr>
          <p:nvPr/>
        </p:nvPicPr>
        <p:blipFill rotWithShape="1">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26123"/>
          <a:stretch/>
        </p:blipFill>
        <p:spPr>
          <a:xfrm>
            <a:off x="507030" y="1614311"/>
            <a:ext cx="3671358" cy="2795385"/>
          </a:xfrm>
          <a:prstGeom prst="rect">
            <a:avLst/>
          </a:prstGeom>
        </p:spPr>
      </p:pic>
      <p:sp>
        <p:nvSpPr>
          <p:cNvPr id="2" name="TextBox 1">
            <a:extLst>
              <a:ext uri="{FF2B5EF4-FFF2-40B4-BE49-F238E27FC236}">
                <a16:creationId xmlns:a16="http://schemas.microsoft.com/office/drawing/2014/main" id="{E26DB873-78B8-4672-AA2F-8AC1FBE0BB46}"/>
              </a:ext>
            </a:extLst>
          </p:cNvPr>
          <p:cNvSpPr txBox="1"/>
          <p:nvPr/>
        </p:nvSpPr>
        <p:spPr>
          <a:xfrm>
            <a:off x="4301065" y="1457146"/>
            <a:ext cx="7057497" cy="4078039"/>
          </a:xfrm>
          <a:prstGeom prst="rect">
            <a:avLst/>
          </a:prstGeom>
          <a:noFill/>
        </p:spPr>
        <p:txBody>
          <a:bodyPr wrap="square" lIns="91440" tIns="45720" rIns="91440" bIns="45720" rtlCol="0" anchor="t">
            <a:spAutoFit/>
          </a:bodyPr>
          <a:lstStyle/>
          <a:p>
            <a:pPr marL="342900" indent="-342900">
              <a:spcAft>
                <a:spcPts val="600"/>
              </a:spcAft>
              <a:buFont typeface="Arial" panose="020B0604020202020204" pitchFamily="34" charset="0"/>
              <a:buChar char="•"/>
            </a:pPr>
            <a:r>
              <a:rPr lang="en-US" sz="2800" dirty="0">
                <a:latin typeface="+mj-lt"/>
              </a:rPr>
              <a:t>Design philosophy centered on an: </a:t>
            </a:r>
          </a:p>
          <a:p>
            <a:pPr lvl="1">
              <a:spcAft>
                <a:spcPts val="1800"/>
              </a:spcAft>
            </a:pPr>
            <a:r>
              <a:rPr lang="en-US" sz="2800" i="1" dirty="0">
                <a:latin typeface="+mj-lt"/>
              </a:rPr>
              <a:t>“understanding of the users, tasks, and environments” </a:t>
            </a:r>
            <a:r>
              <a:rPr lang="en-US" sz="1600" dirty="0">
                <a:latin typeface="+mj-lt"/>
              </a:rPr>
              <a:t>(</a:t>
            </a:r>
            <a:r>
              <a:rPr lang="en-US" sz="1600" dirty="0" err="1">
                <a:latin typeface="+mj-lt"/>
              </a:rPr>
              <a:t>Czaja</a:t>
            </a:r>
            <a:r>
              <a:rPr lang="en-US" sz="1600" dirty="0">
                <a:latin typeface="+mj-lt"/>
              </a:rPr>
              <a:t>, Boot, </a:t>
            </a:r>
            <a:r>
              <a:rPr lang="en-US" sz="1600" dirty="0" err="1">
                <a:latin typeface="+mj-lt"/>
              </a:rPr>
              <a:t>Charness</a:t>
            </a:r>
            <a:r>
              <a:rPr lang="en-US" sz="1600" dirty="0">
                <a:latin typeface="+mj-lt"/>
              </a:rPr>
              <a:t> &amp; Rogers, 2019)</a:t>
            </a:r>
          </a:p>
          <a:p>
            <a:pPr marL="342900" indent="-342900">
              <a:spcAft>
                <a:spcPts val="1800"/>
              </a:spcAft>
              <a:buFont typeface="Arial" panose="020B0604020202020204" pitchFamily="34" charset="0"/>
              <a:buChar char="•"/>
            </a:pPr>
            <a:r>
              <a:rPr lang="en-US" sz="2800" dirty="0">
                <a:latin typeface="+mj-lt"/>
              </a:rPr>
              <a:t>Design approach grounded in the characteristics of the individuals who use the innovation </a:t>
            </a:r>
            <a:r>
              <a:rPr lang="en-US" sz="1600" dirty="0">
                <a:latin typeface="+mj-lt"/>
              </a:rPr>
              <a:t>(Dopp et al, 2019)</a:t>
            </a:r>
          </a:p>
          <a:p>
            <a:pPr marL="342900" indent="-342900">
              <a:spcAft>
                <a:spcPts val="1800"/>
              </a:spcAft>
              <a:buFont typeface="Arial" panose="020B0604020202020204" pitchFamily="34" charset="0"/>
              <a:buChar char="•"/>
            </a:pPr>
            <a:r>
              <a:rPr lang="en-US" sz="2800" dirty="0">
                <a:latin typeface="+mj-lt"/>
              </a:rPr>
              <a:t>Design process that iteratively tests usability and user experience </a:t>
            </a:r>
            <a:r>
              <a:rPr lang="en-US" sz="1600" dirty="0">
                <a:latin typeface="+mj-lt"/>
              </a:rPr>
              <a:t>(ISO, 2010)</a:t>
            </a:r>
          </a:p>
        </p:txBody>
      </p:sp>
    </p:spTree>
    <p:extLst>
      <p:ext uri="{BB962C8B-B14F-4D97-AF65-F5344CB8AC3E}">
        <p14:creationId xmlns:p14="http://schemas.microsoft.com/office/powerpoint/2010/main" val="153767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ABD9DF0-532D-41CB-BAD6-A75BBB56BE97}"/>
              </a:ext>
            </a:extLst>
          </p:cNvPr>
          <p:cNvSpPr txBox="1"/>
          <p:nvPr/>
        </p:nvSpPr>
        <p:spPr>
          <a:xfrm>
            <a:off x="670705" y="567699"/>
            <a:ext cx="6704785" cy="662261"/>
          </a:xfrm>
          <a:prstGeom prst="rect">
            <a:avLst/>
          </a:prstGeom>
        </p:spPr>
        <p:txBody>
          <a:bodyPr vert="horz" lIns="91440" tIns="45720" rIns="91440" bIns="45720" rtlCol="0" anchor="t">
            <a:normAutofit fontScale="92500"/>
          </a:bodyPr>
          <a:lstStyle/>
          <a:p>
            <a:pPr>
              <a:lnSpc>
                <a:spcPct val="90000"/>
              </a:lnSpc>
              <a:spcBef>
                <a:spcPct val="0"/>
              </a:spcBef>
              <a:spcAft>
                <a:spcPts val="600"/>
              </a:spcAft>
            </a:pPr>
            <a:r>
              <a:rPr lang="en-US" sz="3600" b="1" dirty="0">
                <a:latin typeface="+mj-lt"/>
                <a:ea typeface="+mj-ea"/>
                <a:cs typeface="+mj-cs"/>
              </a:rPr>
              <a:t>Why Focus on User-Centered Design? </a:t>
            </a:r>
            <a:endParaRPr lang="en-US" sz="3600" b="1" kern="1200" dirty="0">
              <a:solidFill>
                <a:schemeClr val="tx1"/>
              </a:solidFill>
              <a:latin typeface="+mj-lt"/>
              <a:ea typeface="+mj-ea"/>
              <a:cs typeface="+mj-cs"/>
            </a:endParaRPr>
          </a:p>
        </p:txBody>
      </p:sp>
      <p:sp>
        <p:nvSpPr>
          <p:cNvPr id="2" name="TextBox 1">
            <a:extLst>
              <a:ext uri="{FF2B5EF4-FFF2-40B4-BE49-F238E27FC236}">
                <a16:creationId xmlns:a16="http://schemas.microsoft.com/office/drawing/2014/main" id="{E26DB873-78B8-4672-AA2F-8AC1FBE0BB46}"/>
              </a:ext>
            </a:extLst>
          </p:cNvPr>
          <p:cNvSpPr txBox="1"/>
          <p:nvPr/>
        </p:nvSpPr>
        <p:spPr>
          <a:xfrm>
            <a:off x="1337919" y="1377983"/>
            <a:ext cx="9248577" cy="3354765"/>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US" sz="2600" dirty="0">
                <a:latin typeface="+mj-lt"/>
              </a:rPr>
              <a:t>Researchers have produced numerous evidenced-based practices (i.e. interventions, assessments, other tools)</a:t>
            </a:r>
          </a:p>
          <a:p>
            <a:pPr marL="342900" indent="-342900">
              <a:spcAft>
                <a:spcPts val="1200"/>
              </a:spcAft>
              <a:buFont typeface="Arial" panose="020B0604020202020204" pitchFamily="34" charset="0"/>
              <a:buChar char="•"/>
            </a:pPr>
            <a:r>
              <a:rPr lang="en-US" sz="2600" dirty="0">
                <a:latin typeface="+mj-lt"/>
              </a:rPr>
              <a:t>Design issues limit acceptability, appropriateness, and feasibility in the home or healthcare settings </a:t>
            </a:r>
          </a:p>
          <a:p>
            <a:pPr marL="342900" indent="-342900">
              <a:spcAft>
                <a:spcPts val="1200"/>
              </a:spcAft>
              <a:buFont typeface="Arial" panose="020B0604020202020204" pitchFamily="34" charset="0"/>
              <a:buChar char="•"/>
            </a:pPr>
            <a:r>
              <a:rPr lang="en-US" sz="2600" dirty="0">
                <a:latin typeface="+mj-lt"/>
                <a:cs typeface="Calibri Light"/>
              </a:rPr>
              <a:t>Speeds up the research process to anticipate user's issues</a:t>
            </a:r>
          </a:p>
          <a:p>
            <a:pPr marL="342900" indent="-342900">
              <a:buFont typeface="Arial" panose="020B0604020202020204" pitchFamily="34" charset="0"/>
              <a:buChar char="•"/>
            </a:pPr>
            <a:r>
              <a:rPr lang="en-US" sz="2600" dirty="0">
                <a:latin typeface="+mj-lt"/>
                <a:cs typeface="Calibri Light"/>
              </a:rPr>
              <a:t>Optimizing the user’s experience improves clinical trial outcomes (e.g. less attrition, greater satisfaction, better compliance)</a:t>
            </a:r>
          </a:p>
        </p:txBody>
      </p:sp>
      <p:graphicFrame>
        <p:nvGraphicFramePr>
          <p:cNvPr id="4" name="Diagram 3">
            <a:extLst>
              <a:ext uri="{FF2B5EF4-FFF2-40B4-BE49-F238E27FC236}">
                <a16:creationId xmlns:a16="http://schemas.microsoft.com/office/drawing/2014/main" id="{4FC10B4A-C003-4555-B5B4-03184CC698FE}"/>
              </a:ext>
            </a:extLst>
          </p:cNvPr>
          <p:cNvGraphicFramePr/>
          <p:nvPr>
            <p:extLst>
              <p:ext uri="{D42A27DB-BD31-4B8C-83A1-F6EECF244321}">
                <p14:modId xmlns:p14="http://schemas.microsoft.com/office/powerpoint/2010/main" val="1579934868"/>
              </p:ext>
            </p:extLst>
          </p:nvPr>
        </p:nvGraphicFramePr>
        <p:xfrm>
          <a:off x="1392281" y="4601497"/>
          <a:ext cx="10109157" cy="2151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047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88294908-8B00-4F58-BBBA-20F71A40A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3">
            <a:extLst>
              <a:ext uri="{FF2B5EF4-FFF2-40B4-BE49-F238E27FC236}">
                <a16:creationId xmlns:a16="http://schemas.microsoft.com/office/drawing/2014/main"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5">
            <a:extLst>
              <a:ext uri="{FF2B5EF4-FFF2-40B4-BE49-F238E27FC236}">
                <a16:creationId xmlns:a16="http://schemas.microsoft.com/office/drawing/2014/main"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7">
            <a:extLst>
              <a:ext uri="{FF2B5EF4-FFF2-40B4-BE49-F238E27FC236}">
                <a16:creationId xmlns:a16="http://schemas.microsoft.com/office/drawing/2014/main"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9">
            <a:extLst>
              <a:ext uri="{FF2B5EF4-FFF2-40B4-BE49-F238E27FC236}">
                <a16:creationId xmlns:a16="http://schemas.microsoft.com/office/drawing/2014/main"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21">
            <a:extLst>
              <a:ext uri="{FF2B5EF4-FFF2-40B4-BE49-F238E27FC236}">
                <a16:creationId xmlns:a16="http://schemas.microsoft.com/office/drawing/2014/main"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3">
            <a:extLst>
              <a:ext uri="{FF2B5EF4-FFF2-40B4-BE49-F238E27FC236}">
                <a16:creationId xmlns:a16="http://schemas.microsoft.com/office/drawing/2014/main"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5">
            <a:extLst>
              <a:ext uri="{FF2B5EF4-FFF2-40B4-BE49-F238E27FC236}">
                <a16:creationId xmlns:a16="http://schemas.microsoft.com/office/drawing/2014/main"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7">
            <a:extLst>
              <a:ext uri="{FF2B5EF4-FFF2-40B4-BE49-F238E27FC236}">
                <a16:creationId xmlns:a16="http://schemas.microsoft.com/office/drawing/2014/main"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 name="Title 5">
            <a:extLst>
              <a:ext uri="{FF2B5EF4-FFF2-40B4-BE49-F238E27FC236}">
                <a16:creationId xmlns:a16="http://schemas.microsoft.com/office/drawing/2014/main" id="{0D8D22F0-CC8F-4E62-8F3B-210CA5620A23}"/>
              </a:ext>
            </a:extLst>
          </p:cNvPr>
          <p:cNvSpPr>
            <a:spLocks noGrp="1"/>
          </p:cNvSpPr>
          <p:nvPr>
            <p:ph type="title"/>
          </p:nvPr>
        </p:nvSpPr>
        <p:spPr>
          <a:xfrm>
            <a:off x="3050486" y="1728046"/>
            <a:ext cx="6116934" cy="3401908"/>
          </a:xfrm>
          <a:noFill/>
        </p:spPr>
        <p:txBody>
          <a:bodyPr vert="horz" lIns="91440" tIns="45720" rIns="91440" bIns="45720" rtlCol="0" anchor="ctr">
            <a:normAutofit/>
          </a:bodyPr>
          <a:lstStyle/>
          <a:p>
            <a:pPr algn="ctr"/>
            <a:r>
              <a:rPr lang="en-US" sz="3600" kern="1200" dirty="0">
                <a:solidFill>
                  <a:srgbClr val="080808"/>
                </a:solidFill>
                <a:latin typeface="+mj-lt"/>
                <a:ea typeface="+mj-ea"/>
                <a:cs typeface="+mj-cs"/>
              </a:rPr>
              <a:t>“In design, ‘intuitive’ is a synonym for ‘matches the user’s mental model.’ The closer an interface fits that image, the easier it will be to learn, use, and navigate.”</a:t>
            </a:r>
          </a:p>
        </p:txBody>
      </p:sp>
      <p:sp>
        <p:nvSpPr>
          <p:cNvPr id="30" name="Freeform: Shape 29">
            <a:extLst>
              <a:ext uri="{FF2B5EF4-FFF2-40B4-BE49-F238E27FC236}">
                <a16:creationId xmlns:a16="http://schemas.microsoft.com/office/drawing/2014/main"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31">
            <a:extLst>
              <a:ext uri="{FF2B5EF4-FFF2-40B4-BE49-F238E27FC236}">
                <a16:creationId xmlns:a16="http://schemas.microsoft.com/office/drawing/2014/main"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2090AE1D-F1D7-4694-92BC-C44FC531DB76}"/>
              </a:ext>
            </a:extLst>
          </p:cNvPr>
          <p:cNvSpPr txBox="1"/>
          <p:nvPr/>
        </p:nvSpPr>
        <p:spPr>
          <a:xfrm>
            <a:off x="7232787" y="4683264"/>
            <a:ext cx="1289755" cy="369332"/>
          </a:xfrm>
          <a:prstGeom prst="rect">
            <a:avLst/>
          </a:prstGeom>
          <a:noFill/>
        </p:spPr>
        <p:txBody>
          <a:bodyPr wrap="square">
            <a:spAutoFit/>
          </a:bodyPr>
          <a:lstStyle/>
          <a:p>
            <a:r>
              <a:rPr lang="en-US" sz="1800" kern="1200" dirty="0">
                <a:solidFill>
                  <a:srgbClr val="080808"/>
                </a:solidFill>
                <a:latin typeface="+mj-lt"/>
                <a:ea typeface="+mj-ea"/>
                <a:cs typeface="+mj-cs"/>
              </a:rPr>
              <a:t>-Erika Hall</a:t>
            </a:r>
            <a:endParaRPr lang="en-US" dirty="0"/>
          </a:p>
        </p:txBody>
      </p:sp>
    </p:spTree>
    <p:extLst>
      <p:ext uri="{BB962C8B-B14F-4D97-AF65-F5344CB8AC3E}">
        <p14:creationId xmlns:p14="http://schemas.microsoft.com/office/powerpoint/2010/main" val="311270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B2858397-7B39-48D0-822F-5CE33EB05DBA}"/>
              </a:ext>
            </a:extLst>
          </p:cNvPr>
          <p:cNvPicPr>
            <a:picLocks noChangeAspect="1"/>
          </p:cNvPicPr>
          <p:nvPr/>
        </p:nvPicPr>
        <p:blipFill>
          <a:blip r:embed="rId3"/>
          <a:stretch>
            <a:fillRect/>
          </a:stretch>
        </p:blipFill>
        <p:spPr>
          <a:xfrm>
            <a:off x="1195108" y="648847"/>
            <a:ext cx="9536985" cy="6179365"/>
          </a:xfrm>
          <a:prstGeom prst="rect">
            <a:avLst/>
          </a:prstGeom>
        </p:spPr>
      </p:pic>
      <p:sp>
        <p:nvSpPr>
          <p:cNvPr id="10" name="TextBox 9">
            <a:extLst>
              <a:ext uri="{FF2B5EF4-FFF2-40B4-BE49-F238E27FC236}">
                <a16:creationId xmlns:a16="http://schemas.microsoft.com/office/drawing/2014/main" id="{62DD41A2-4E5E-4EAD-ADCA-5B9FC8145680}"/>
              </a:ext>
            </a:extLst>
          </p:cNvPr>
          <p:cNvSpPr txBox="1"/>
          <p:nvPr/>
        </p:nvSpPr>
        <p:spPr>
          <a:xfrm>
            <a:off x="2056439" y="101228"/>
            <a:ext cx="10109181" cy="584775"/>
          </a:xfrm>
          <a:prstGeom prst="rect">
            <a:avLst/>
          </a:prstGeom>
          <a:noFill/>
        </p:spPr>
        <p:txBody>
          <a:bodyPr wrap="square" lIns="91440" tIns="45720" rIns="91440" bIns="45720" rtlCol="0" anchor="t">
            <a:spAutoFit/>
          </a:bodyPr>
          <a:lstStyle/>
          <a:p>
            <a:r>
              <a:rPr lang="en-US" sz="3200" dirty="0">
                <a:latin typeface="+mj-lt"/>
              </a:rPr>
              <a:t>ORCATECH's In-Home Sensor Platform</a:t>
            </a:r>
          </a:p>
        </p:txBody>
      </p:sp>
      <p:sp>
        <p:nvSpPr>
          <p:cNvPr id="12" name="TextBox 11">
            <a:extLst>
              <a:ext uri="{FF2B5EF4-FFF2-40B4-BE49-F238E27FC236}">
                <a16:creationId xmlns:a16="http://schemas.microsoft.com/office/drawing/2014/main" id="{7E5EC2D9-4144-FB44-827D-8290368DDED9}"/>
              </a:ext>
            </a:extLst>
          </p:cNvPr>
          <p:cNvSpPr txBox="1"/>
          <p:nvPr/>
        </p:nvSpPr>
        <p:spPr>
          <a:xfrm>
            <a:off x="757980" y="4502726"/>
            <a:ext cx="2661034" cy="1200329"/>
          </a:xfrm>
          <a:prstGeom prst="rect">
            <a:avLst/>
          </a:prstGeom>
          <a:noFill/>
          <a:ln w="28575">
            <a:solidFill>
              <a:schemeClr val="tx1"/>
            </a:solidFill>
          </a:ln>
        </p:spPr>
        <p:txBody>
          <a:bodyPr wrap="square" rtlCol="0">
            <a:spAutoFit/>
          </a:bodyPr>
          <a:lstStyle/>
          <a:p>
            <a:r>
              <a:rPr lang="en-US" dirty="0"/>
              <a:t>Fit for Purpose: </a:t>
            </a:r>
          </a:p>
          <a:p>
            <a:r>
              <a:rPr lang="en-US" dirty="0">
                <a:solidFill>
                  <a:srgbClr val="C00000"/>
                </a:solidFill>
              </a:rPr>
              <a:t>Multi-functional platform – the right technology for the right purpose</a:t>
            </a:r>
          </a:p>
        </p:txBody>
      </p:sp>
    </p:spTree>
    <p:extLst>
      <p:ext uri="{BB962C8B-B14F-4D97-AF65-F5344CB8AC3E}">
        <p14:creationId xmlns:p14="http://schemas.microsoft.com/office/powerpoint/2010/main" val="2070914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934EACA-8F1E-41E6-832F-5910CEBEF1A4}"/>
              </a:ext>
            </a:extLst>
          </p:cNvPr>
          <p:cNvGrpSpPr/>
          <p:nvPr/>
        </p:nvGrpSpPr>
        <p:grpSpPr>
          <a:xfrm>
            <a:off x="200718" y="1127366"/>
            <a:ext cx="5358893" cy="5677892"/>
            <a:chOff x="6419816" y="315732"/>
            <a:chExt cx="5358893" cy="5677892"/>
          </a:xfrm>
        </p:grpSpPr>
        <p:pic>
          <p:nvPicPr>
            <p:cNvPr id="27" name="Picture 4">
              <a:extLst>
                <a:ext uri="{FF2B5EF4-FFF2-40B4-BE49-F238E27FC236}">
                  <a16:creationId xmlns:a16="http://schemas.microsoft.com/office/drawing/2014/main" id="{E4E31FD2-956D-42FB-A101-1E0700FA77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69"/>
            <a:stretch/>
          </p:blipFill>
          <p:spPr bwMode="auto">
            <a:xfrm>
              <a:off x="9476887" y="315732"/>
              <a:ext cx="2114485" cy="295866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a:extLst>
                <a:ext uri="{FF2B5EF4-FFF2-40B4-BE49-F238E27FC236}">
                  <a16:creationId xmlns:a16="http://schemas.microsoft.com/office/drawing/2014/main" id="{5096CA6D-728F-4902-894C-34E8CEECC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6888" y="3276940"/>
              <a:ext cx="2301821" cy="271668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a:extLst>
                <a:ext uri="{FF2B5EF4-FFF2-40B4-BE49-F238E27FC236}">
                  <a16:creationId xmlns:a16="http://schemas.microsoft.com/office/drawing/2014/main" id="{378DC4D3-57EC-4E08-AAE1-D3544A1AD7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9816" y="1314265"/>
              <a:ext cx="3057072" cy="228279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a:extLst>
                <a:ext uri="{FF2B5EF4-FFF2-40B4-BE49-F238E27FC236}">
                  <a16:creationId xmlns:a16="http://schemas.microsoft.com/office/drawing/2014/main" id="{275F8C0F-AB21-4329-A168-A50BBB906C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139" y="3597057"/>
              <a:ext cx="1809750" cy="2076450"/>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42153B68-0CBD-4609-8DE1-6B4F62BF73D7}"/>
                </a:ext>
              </a:extLst>
            </p:cNvPr>
            <p:cNvSpPr/>
            <p:nvPr/>
          </p:nvSpPr>
          <p:spPr>
            <a:xfrm>
              <a:off x="8572014" y="2743200"/>
              <a:ext cx="717538" cy="53120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2925A75-0889-4CE7-8542-E612FB65E728}"/>
                </a:ext>
              </a:extLst>
            </p:cNvPr>
            <p:cNvSpPr/>
            <p:nvPr/>
          </p:nvSpPr>
          <p:spPr>
            <a:xfrm>
              <a:off x="10147300" y="4104081"/>
              <a:ext cx="595464" cy="53120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459D3F6-2C6A-4517-9233-15F9DA502F59}"/>
                </a:ext>
              </a:extLst>
            </p:cNvPr>
            <p:cNvSpPr/>
            <p:nvPr/>
          </p:nvSpPr>
          <p:spPr>
            <a:xfrm>
              <a:off x="9601310" y="462312"/>
              <a:ext cx="474060" cy="462043"/>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8644BF9D-1673-4B25-97F1-E8BCC414ABA5}"/>
              </a:ext>
            </a:extLst>
          </p:cNvPr>
          <p:cNvSpPr txBox="1"/>
          <p:nvPr/>
        </p:nvSpPr>
        <p:spPr>
          <a:xfrm>
            <a:off x="1421051" y="302073"/>
            <a:ext cx="9518158" cy="584775"/>
          </a:xfrm>
          <a:prstGeom prst="rect">
            <a:avLst/>
          </a:prstGeom>
          <a:noFill/>
        </p:spPr>
        <p:txBody>
          <a:bodyPr wrap="square" lIns="91440" tIns="45720" rIns="91440" bIns="45720" rtlCol="0" anchor="t">
            <a:spAutoFit/>
          </a:bodyPr>
          <a:lstStyle/>
          <a:p>
            <a:pPr algn="ctr"/>
            <a:r>
              <a:rPr lang="en-US" sz="3200" b="1" dirty="0">
                <a:latin typeface="+mj-lt"/>
              </a:rPr>
              <a:t>ORCATECH's In-Home Sensors</a:t>
            </a:r>
          </a:p>
        </p:txBody>
      </p:sp>
      <p:sp>
        <p:nvSpPr>
          <p:cNvPr id="4" name="TextBox 3">
            <a:extLst>
              <a:ext uri="{FF2B5EF4-FFF2-40B4-BE49-F238E27FC236}">
                <a16:creationId xmlns:a16="http://schemas.microsoft.com/office/drawing/2014/main" id="{91BDF132-6CBA-46F8-BE71-B5DA0DCA28AF}"/>
              </a:ext>
            </a:extLst>
          </p:cNvPr>
          <p:cNvSpPr txBox="1"/>
          <p:nvPr/>
        </p:nvSpPr>
        <p:spPr>
          <a:xfrm>
            <a:off x="5731840" y="1120675"/>
            <a:ext cx="5710517" cy="4708981"/>
          </a:xfrm>
          <a:prstGeom prst="rect">
            <a:avLst/>
          </a:prstGeom>
          <a:noFill/>
        </p:spPr>
        <p:txBody>
          <a:bodyPr wrap="square" rtlCol="0">
            <a:spAutoFit/>
          </a:bodyPr>
          <a:lstStyle/>
          <a:p>
            <a:pPr algn="ctr">
              <a:spcAft>
                <a:spcPts val="1200"/>
              </a:spcAft>
            </a:pPr>
            <a:r>
              <a:rPr lang="en-US" sz="2000" dirty="0"/>
              <a:t>USER INTERFACE*</a:t>
            </a:r>
          </a:p>
          <a:p>
            <a:pPr marL="285750" indent="-285750">
              <a:buFont typeface="Arial" panose="020B0604020202020204" pitchFamily="34" charset="0"/>
              <a:buChar char="•"/>
            </a:pPr>
            <a:r>
              <a:rPr lang="en-US" sz="2000" dirty="0"/>
              <a:t>Most ORCATECH sensors are </a:t>
            </a:r>
            <a:r>
              <a:rPr lang="en-US" sz="2000" b="1" dirty="0"/>
              <a:t>passive</a:t>
            </a:r>
          </a:p>
          <a:p>
            <a:pPr marL="742950" lvl="1" indent="-285750">
              <a:buFont typeface="Arial" panose="020B0604020202020204" pitchFamily="34" charset="0"/>
              <a:buChar char="•"/>
            </a:pPr>
            <a:r>
              <a:rPr lang="en-US" sz="2000" dirty="0"/>
              <a:t>Infrared motion sensors</a:t>
            </a:r>
          </a:p>
          <a:p>
            <a:pPr marL="742950" lvl="1" indent="-285750">
              <a:buFont typeface="Arial" panose="020B0604020202020204" pitchFamily="34" charset="0"/>
              <a:buChar char="•"/>
            </a:pPr>
            <a:r>
              <a:rPr lang="en-US" sz="2000" dirty="0"/>
              <a:t>Door contact sensors </a:t>
            </a:r>
          </a:p>
          <a:p>
            <a:pPr marL="742950" lvl="1" indent="-285750">
              <a:buFont typeface="Arial" panose="020B0604020202020204" pitchFamily="34" charset="0"/>
              <a:buChar char="•"/>
            </a:pPr>
            <a:r>
              <a:rPr lang="en-US" sz="2000" dirty="0"/>
              <a:t>Bed mat </a:t>
            </a:r>
          </a:p>
          <a:p>
            <a:pPr marL="742950" lvl="1" indent="-285750">
              <a:buFont typeface="Arial" panose="020B0604020202020204" pitchFamily="34" charset="0"/>
              <a:buChar char="•"/>
            </a:pPr>
            <a:r>
              <a:rPr lang="en-US" sz="2000" dirty="0"/>
              <a:t>Driving sensor</a:t>
            </a:r>
          </a:p>
          <a:p>
            <a:pPr marL="742950" lvl="1" indent="-285750">
              <a:buFont typeface="Arial" panose="020B0604020202020204" pitchFamily="34" charset="0"/>
              <a:buChar char="•"/>
            </a:pPr>
            <a:r>
              <a:rPr lang="en-US" sz="2000" dirty="0"/>
              <a:t>“Worktime” and “</a:t>
            </a:r>
            <a:r>
              <a:rPr lang="en-US" sz="2000" dirty="0" err="1"/>
              <a:t>Beiwe</a:t>
            </a:r>
            <a:r>
              <a:rPr lang="en-US" sz="2000" dirty="0"/>
              <a:t>” Software</a:t>
            </a:r>
          </a:p>
          <a:p>
            <a:pPr lvl="1"/>
            <a:endParaRPr lang="en-US" sz="2000" dirty="0"/>
          </a:p>
          <a:p>
            <a:pPr marL="285750" indent="-285750">
              <a:buFont typeface="Arial" panose="020B0604020202020204" pitchFamily="34" charset="0"/>
              <a:buChar char="•"/>
            </a:pPr>
            <a:r>
              <a:rPr lang="en-US" sz="2000" dirty="0"/>
              <a:t>Others are </a:t>
            </a:r>
            <a:r>
              <a:rPr lang="en-US" sz="2000" b="1" dirty="0"/>
              <a:t>low-touch</a:t>
            </a:r>
          </a:p>
          <a:p>
            <a:pPr marL="742950" lvl="1" indent="-285750">
              <a:buFont typeface="Arial" panose="020B0604020202020204" pitchFamily="34" charset="0"/>
              <a:buChar char="•"/>
            </a:pPr>
            <a:r>
              <a:rPr lang="en-US" sz="2000" dirty="0"/>
              <a:t>Actigraphy watch with long battery life</a:t>
            </a:r>
          </a:p>
          <a:p>
            <a:pPr marL="742950" lvl="1" indent="-285750">
              <a:buFont typeface="Arial" panose="020B0604020202020204" pitchFamily="34" charset="0"/>
              <a:buChar char="•"/>
            </a:pPr>
            <a:r>
              <a:rPr lang="en-US" sz="2000" dirty="0"/>
              <a:t>Bioelectrical </a:t>
            </a:r>
            <a:r>
              <a:rPr lang="en-US" sz="2000" dirty="0" err="1"/>
              <a:t>impedence</a:t>
            </a:r>
            <a:r>
              <a:rPr lang="en-US" sz="2000" dirty="0"/>
              <a:t> scale</a:t>
            </a:r>
          </a:p>
          <a:p>
            <a:pPr marL="742950" lvl="1" indent="-285750">
              <a:spcAft>
                <a:spcPts val="1200"/>
              </a:spcAft>
              <a:buFont typeface="Arial" panose="020B0604020202020204" pitchFamily="34" charset="0"/>
              <a:buChar char="•"/>
            </a:pPr>
            <a:r>
              <a:rPr lang="en-US" sz="2000" dirty="0"/>
              <a:t>Electronic pillbox</a:t>
            </a:r>
          </a:p>
          <a:p>
            <a:pPr marL="182880"/>
            <a:r>
              <a:rPr lang="en-US" sz="2000" i="1" dirty="0"/>
              <a:t>*The </a:t>
            </a:r>
            <a:r>
              <a:rPr lang="en-US" sz="2000" i="1" u="sng" dirty="0"/>
              <a:t>more</a:t>
            </a:r>
            <a:r>
              <a:rPr lang="en-US" sz="2000" i="1" dirty="0"/>
              <a:t> passive or inobtrusive the technology, the </a:t>
            </a:r>
            <a:r>
              <a:rPr lang="en-US" sz="2000" i="1" u="sng" dirty="0"/>
              <a:t>less</a:t>
            </a:r>
            <a:r>
              <a:rPr lang="en-US" sz="2000" i="1" dirty="0"/>
              <a:t> design of user interface is required</a:t>
            </a:r>
          </a:p>
        </p:txBody>
      </p:sp>
      <p:sp>
        <p:nvSpPr>
          <p:cNvPr id="2" name="Oval 1">
            <a:extLst>
              <a:ext uri="{FF2B5EF4-FFF2-40B4-BE49-F238E27FC236}">
                <a16:creationId xmlns:a16="http://schemas.microsoft.com/office/drawing/2014/main" id="{92BA46C9-CD5B-954F-AE44-004168EC6BCE}"/>
              </a:ext>
            </a:extLst>
          </p:cNvPr>
          <p:cNvSpPr/>
          <p:nvPr/>
        </p:nvSpPr>
        <p:spPr>
          <a:xfrm>
            <a:off x="2143125" y="5829656"/>
            <a:ext cx="1114664" cy="61400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939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25952</TotalTime>
  <Words>2397</Words>
  <Application>Microsoft Office PowerPoint</Application>
  <PresentationFormat>Widescreen</PresentationFormat>
  <Paragraphs>255</Paragraphs>
  <Slides>29</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Lato</vt:lpstr>
      <vt:lpstr>Lato Light</vt:lpstr>
      <vt:lpstr>Lato Medium</vt:lpstr>
      <vt:lpstr>Times New Roman</vt:lpstr>
      <vt:lpstr>Office Theme</vt:lpstr>
      <vt:lpstr>PowerPoint Presentation</vt:lpstr>
      <vt:lpstr>ORCASTRAIT: NIH/NIA-funded Initiative  (Oregon Roybal Center for Care Support Translational Research Advantaged by Integrating Technology)  Technology Research and Care Support (TRACS) Online Study Module </vt:lpstr>
      <vt:lpstr>Module Overview</vt:lpstr>
      <vt:lpstr>LEARNING OBJECTIVES</vt:lpstr>
      <vt:lpstr>PowerPoint Presentation</vt:lpstr>
      <vt:lpstr>PowerPoint Presentation</vt:lpstr>
      <vt:lpstr>“In design, ‘intuitive’ is a synonym for ‘matches the user’s mental model.’ The closer an interface fits that image, the easier it will be to learn, use, and navigate.”</vt:lpstr>
      <vt:lpstr>PowerPoint Presentation</vt:lpstr>
      <vt:lpstr>PowerPoint Presentation</vt:lpstr>
      <vt:lpstr>Who are the Users?</vt:lpstr>
      <vt:lpstr>Module Overview</vt:lpstr>
      <vt:lpstr>PowerPoint Presentation</vt:lpstr>
      <vt:lpstr>PowerPoint Presentation</vt:lpstr>
      <vt:lpstr>PowerPoint Presentation</vt:lpstr>
      <vt:lpstr>Just as it does in interpersonal relationships, trust plays a leading role in determining the willingness of humans to rely on automated systems in situations characterized by uncertainty. </vt:lpstr>
      <vt:lpstr>Overtrust &amp; Undertrust</vt:lpstr>
      <vt:lpstr>PowerPoint Presentation</vt:lpstr>
      <vt:lpstr>Overtrust vs. Therapeutic Misconception</vt:lpstr>
      <vt:lpstr>PowerPoint Presentation</vt:lpstr>
      <vt:lpstr>PowerPoint Presentation</vt:lpstr>
      <vt:lpstr>PowerPoint Presentation</vt:lpstr>
      <vt:lpstr>Overview</vt:lpstr>
      <vt:lpstr>PowerPoint Presentation</vt:lpstr>
      <vt:lpstr>PowerPoint Presentation</vt:lpstr>
      <vt:lpstr>ORCASTRAIT: NIH/NIA-funded Initiative  (Oregon Roybal Center for Care Support Translational Research Advantaged by Integrating Technology) </vt:lpstr>
      <vt:lpstr>PowerPoint Presentation</vt:lpstr>
      <vt:lpstr>PowerPoint Presentation</vt:lpstr>
      <vt:lpstr>PowerPoint Presentation</vt:lpstr>
      <vt:lpstr>For more information:  https://www.ohsu.edu/oregon-center-for-aging-and-technology/orcastrait-roybal-center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Garcia</dc:creator>
  <cp:lastModifiedBy>Ona Golonka</cp:lastModifiedBy>
  <cp:revision>578</cp:revision>
  <dcterms:created xsi:type="dcterms:W3CDTF">2021-02-04T23:35:30Z</dcterms:created>
  <dcterms:modified xsi:type="dcterms:W3CDTF">2022-05-06T22:49:42Z</dcterms:modified>
</cp:coreProperties>
</file>