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 id="2147483676" r:id="rId6"/>
    <p:sldMasterId id="2147483682" r:id="rId7"/>
  </p:sldMasterIdLst>
  <p:notesMasterIdLst>
    <p:notesMasterId r:id="rId23"/>
  </p:notesMasterIdLst>
  <p:sldIdLst>
    <p:sldId id="258" r:id="rId8"/>
    <p:sldId id="310" r:id="rId9"/>
    <p:sldId id="311" r:id="rId10"/>
    <p:sldId id="268" r:id="rId11"/>
    <p:sldId id="315" r:id="rId12"/>
    <p:sldId id="276" r:id="rId13"/>
    <p:sldId id="313" r:id="rId14"/>
    <p:sldId id="312" r:id="rId15"/>
    <p:sldId id="283" r:id="rId16"/>
    <p:sldId id="320" r:id="rId17"/>
    <p:sldId id="301" r:id="rId18"/>
    <p:sldId id="308" r:id="rId19"/>
    <p:sldId id="309" r:id="rId20"/>
    <p:sldId id="319" r:id="rId21"/>
    <p:sldId id="31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4" autoAdjust="0"/>
    <p:restoredTop sz="78506" autoAdjust="0"/>
  </p:normalViewPr>
  <p:slideViewPr>
    <p:cSldViewPr snapToGrid="0">
      <p:cViewPr varScale="1">
        <p:scale>
          <a:sx n="90" d="100"/>
          <a:sy n="90" d="100"/>
        </p:scale>
        <p:origin x="6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B5BE82-9568-4CEB-83C1-64311A2D175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2FB925D-DA45-4225-A73C-AFEFAF199D19}">
      <dgm:prSet phldrT="[Text]" custT="1"/>
      <dgm:spPr/>
      <dgm:t>
        <a:bodyPr/>
        <a:lstStyle/>
        <a:p>
          <a:r>
            <a:rPr lang="en-US" sz="2800" dirty="0" smtClean="0"/>
            <a:t>Observation</a:t>
          </a:r>
          <a:endParaRPr lang="en-US" sz="1900" dirty="0"/>
        </a:p>
      </dgm:t>
    </dgm:pt>
    <dgm:pt modelId="{763DBCCD-30E1-4973-BDF5-8273D946D02D}" type="parTrans" cxnId="{19B0DA34-23AB-4E8D-8A23-ED21AA244D03}">
      <dgm:prSet/>
      <dgm:spPr/>
      <dgm:t>
        <a:bodyPr/>
        <a:lstStyle/>
        <a:p>
          <a:endParaRPr lang="en-US"/>
        </a:p>
      </dgm:t>
    </dgm:pt>
    <dgm:pt modelId="{2A652918-8FF4-46A9-8DD5-75BFB774583B}" type="sibTrans" cxnId="{19B0DA34-23AB-4E8D-8A23-ED21AA244D03}">
      <dgm:prSet/>
      <dgm:spPr/>
      <dgm:t>
        <a:bodyPr/>
        <a:lstStyle/>
        <a:p>
          <a:endParaRPr lang="en-US"/>
        </a:p>
      </dgm:t>
    </dgm:pt>
    <dgm:pt modelId="{02FB446B-A6E5-4FF4-86B9-C90F75CC9B16}">
      <dgm:prSet phldrT="[Text]" custT="1"/>
      <dgm:spPr/>
      <dgm:t>
        <a:bodyPr/>
        <a:lstStyle/>
        <a:p>
          <a:r>
            <a:rPr lang="en-US" sz="2800" dirty="0" smtClean="0"/>
            <a:t>Feedback</a:t>
          </a:r>
          <a:endParaRPr lang="en-US" sz="2300" dirty="0"/>
        </a:p>
      </dgm:t>
    </dgm:pt>
    <dgm:pt modelId="{73060075-7AAC-4204-AEAD-98F17026B1D9}" type="parTrans" cxnId="{15F2CF07-13D7-4480-AD31-826307B951EB}">
      <dgm:prSet/>
      <dgm:spPr/>
      <dgm:t>
        <a:bodyPr/>
        <a:lstStyle/>
        <a:p>
          <a:endParaRPr lang="en-US"/>
        </a:p>
      </dgm:t>
    </dgm:pt>
    <dgm:pt modelId="{A0DB450F-C2DD-4CF2-9040-FC1B6BBE6CBA}" type="sibTrans" cxnId="{15F2CF07-13D7-4480-AD31-826307B951EB}">
      <dgm:prSet/>
      <dgm:spPr/>
      <dgm:t>
        <a:bodyPr/>
        <a:lstStyle/>
        <a:p>
          <a:endParaRPr lang="en-US"/>
        </a:p>
      </dgm:t>
    </dgm:pt>
    <dgm:pt modelId="{4A19E0A9-872D-494A-9C51-749E7224724D}">
      <dgm:prSet phldrT="[Text]" custT="1"/>
      <dgm:spPr/>
      <dgm:t>
        <a:bodyPr/>
        <a:lstStyle/>
        <a:p>
          <a:r>
            <a:rPr lang="en-US" sz="3200" dirty="0" smtClean="0"/>
            <a:t>Plan</a:t>
          </a:r>
          <a:endParaRPr lang="en-US" sz="4900" dirty="0"/>
        </a:p>
      </dgm:t>
    </dgm:pt>
    <dgm:pt modelId="{99DA9B98-026C-4F41-9A1B-4F0C87C2F157}" type="parTrans" cxnId="{62545FA7-EBD7-4B42-B6AD-ED53C36E9B7B}">
      <dgm:prSet/>
      <dgm:spPr/>
      <dgm:t>
        <a:bodyPr/>
        <a:lstStyle/>
        <a:p>
          <a:endParaRPr lang="en-US"/>
        </a:p>
      </dgm:t>
    </dgm:pt>
    <dgm:pt modelId="{7A00D4DB-3DDF-4FCC-B697-AF5D6E8C3228}" type="sibTrans" cxnId="{62545FA7-EBD7-4B42-B6AD-ED53C36E9B7B}">
      <dgm:prSet/>
      <dgm:spPr/>
      <dgm:t>
        <a:bodyPr/>
        <a:lstStyle/>
        <a:p>
          <a:endParaRPr lang="en-US"/>
        </a:p>
      </dgm:t>
    </dgm:pt>
    <dgm:pt modelId="{5359302C-D3CA-45B8-AA20-1BEB3E121A16}">
      <dgm:prSet phldrT="[Text]" custT="1"/>
      <dgm:spPr/>
      <dgm:t>
        <a:bodyPr/>
        <a:lstStyle/>
        <a:p>
          <a:r>
            <a:rPr lang="en-US" sz="3200" dirty="0" smtClean="0"/>
            <a:t>Goals</a:t>
          </a:r>
          <a:endParaRPr lang="en-US" sz="1900" dirty="0"/>
        </a:p>
      </dgm:t>
    </dgm:pt>
    <dgm:pt modelId="{88374952-C6AA-465F-A2EE-254BA19C9262}" type="parTrans" cxnId="{82C4E5FD-F941-4EB9-97D7-9515501584A1}">
      <dgm:prSet/>
      <dgm:spPr/>
      <dgm:t>
        <a:bodyPr/>
        <a:lstStyle/>
        <a:p>
          <a:endParaRPr lang="en-US"/>
        </a:p>
      </dgm:t>
    </dgm:pt>
    <dgm:pt modelId="{4D7A3BA4-D5B4-4067-AEE5-A271C38328E5}" type="sibTrans" cxnId="{82C4E5FD-F941-4EB9-97D7-9515501584A1}">
      <dgm:prSet/>
      <dgm:spPr/>
      <dgm:t>
        <a:bodyPr/>
        <a:lstStyle/>
        <a:p>
          <a:endParaRPr lang="en-US"/>
        </a:p>
      </dgm:t>
    </dgm:pt>
    <dgm:pt modelId="{F3CCD9B4-9A92-408A-84C3-8B0D034216D3}" type="pres">
      <dgm:prSet presAssocID="{9CB5BE82-9568-4CEB-83C1-64311A2D1759}" presName="cycle" presStyleCnt="0">
        <dgm:presLayoutVars>
          <dgm:dir/>
          <dgm:resizeHandles val="exact"/>
        </dgm:presLayoutVars>
      </dgm:prSet>
      <dgm:spPr/>
      <dgm:t>
        <a:bodyPr/>
        <a:lstStyle/>
        <a:p>
          <a:endParaRPr lang="en-US"/>
        </a:p>
      </dgm:t>
    </dgm:pt>
    <dgm:pt modelId="{9BCEA36C-4D8A-41A6-8676-ED09A1B66B89}" type="pres">
      <dgm:prSet presAssocID="{B2FB925D-DA45-4225-A73C-AFEFAF199D19}" presName="dummy" presStyleCnt="0"/>
      <dgm:spPr/>
    </dgm:pt>
    <dgm:pt modelId="{B2BB5EBE-B2AD-443C-B99F-84C12319666E}" type="pres">
      <dgm:prSet presAssocID="{B2FB925D-DA45-4225-A73C-AFEFAF199D19}" presName="node" presStyleLbl="revTx" presStyleIdx="0" presStyleCnt="4" custScaleX="148624" custRadScaleRad="97539" custRadScaleInc="21009">
        <dgm:presLayoutVars>
          <dgm:bulletEnabled val="1"/>
        </dgm:presLayoutVars>
      </dgm:prSet>
      <dgm:spPr/>
      <dgm:t>
        <a:bodyPr/>
        <a:lstStyle/>
        <a:p>
          <a:endParaRPr lang="en-US"/>
        </a:p>
      </dgm:t>
    </dgm:pt>
    <dgm:pt modelId="{20EB42FC-94B8-4EE6-B6FD-65BD6EB9FCDB}" type="pres">
      <dgm:prSet presAssocID="{2A652918-8FF4-46A9-8DD5-75BFB774583B}" presName="sibTrans" presStyleLbl="node1" presStyleIdx="0" presStyleCnt="4"/>
      <dgm:spPr/>
      <dgm:t>
        <a:bodyPr/>
        <a:lstStyle/>
        <a:p>
          <a:endParaRPr lang="en-US"/>
        </a:p>
      </dgm:t>
    </dgm:pt>
    <dgm:pt modelId="{3B911646-0CBD-4143-A194-1C793004DD61}" type="pres">
      <dgm:prSet presAssocID="{02FB446B-A6E5-4FF4-86B9-C90F75CC9B16}" presName="dummy" presStyleCnt="0"/>
      <dgm:spPr/>
    </dgm:pt>
    <dgm:pt modelId="{CA3E6576-7F98-4648-B9E8-5B9950F5DB55}" type="pres">
      <dgm:prSet presAssocID="{02FB446B-A6E5-4FF4-86B9-C90F75CC9B16}" presName="node" presStyleLbl="revTx" presStyleIdx="1" presStyleCnt="4" custScaleX="135914">
        <dgm:presLayoutVars>
          <dgm:bulletEnabled val="1"/>
        </dgm:presLayoutVars>
      </dgm:prSet>
      <dgm:spPr/>
      <dgm:t>
        <a:bodyPr/>
        <a:lstStyle/>
        <a:p>
          <a:endParaRPr lang="en-US"/>
        </a:p>
      </dgm:t>
    </dgm:pt>
    <dgm:pt modelId="{36EF4922-81F9-48A6-8B89-9FBCB0A75882}" type="pres">
      <dgm:prSet presAssocID="{A0DB450F-C2DD-4CF2-9040-FC1B6BBE6CBA}" presName="sibTrans" presStyleLbl="node1" presStyleIdx="1" presStyleCnt="4"/>
      <dgm:spPr/>
      <dgm:t>
        <a:bodyPr/>
        <a:lstStyle/>
        <a:p>
          <a:endParaRPr lang="en-US"/>
        </a:p>
      </dgm:t>
    </dgm:pt>
    <dgm:pt modelId="{F0F6C5E4-F55E-478D-9511-7C240CACEE1F}" type="pres">
      <dgm:prSet presAssocID="{4A19E0A9-872D-494A-9C51-749E7224724D}" presName="dummy" presStyleCnt="0"/>
      <dgm:spPr/>
    </dgm:pt>
    <dgm:pt modelId="{D938149F-BD87-407B-B9AD-62A54006FC2A}" type="pres">
      <dgm:prSet presAssocID="{4A19E0A9-872D-494A-9C51-749E7224724D}" presName="node" presStyleLbl="revTx" presStyleIdx="2" presStyleCnt="4" custRadScaleRad="94603" custRadScaleInc="22290">
        <dgm:presLayoutVars>
          <dgm:bulletEnabled val="1"/>
        </dgm:presLayoutVars>
      </dgm:prSet>
      <dgm:spPr/>
      <dgm:t>
        <a:bodyPr/>
        <a:lstStyle/>
        <a:p>
          <a:endParaRPr lang="en-US"/>
        </a:p>
      </dgm:t>
    </dgm:pt>
    <dgm:pt modelId="{FBADB6A5-9CF9-4657-B9FF-E27DDB4A4848}" type="pres">
      <dgm:prSet presAssocID="{7A00D4DB-3DDF-4FCC-B697-AF5D6E8C3228}" presName="sibTrans" presStyleLbl="node1" presStyleIdx="2" presStyleCnt="4"/>
      <dgm:spPr/>
      <dgm:t>
        <a:bodyPr/>
        <a:lstStyle/>
        <a:p>
          <a:endParaRPr lang="en-US"/>
        </a:p>
      </dgm:t>
    </dgm:pt>
    <dgm:pt modelId="{B44A2BB3-6E53-43FF-8269-127260E8AEF5}" type="pres">
      <dgm:prSet presAssocID="{5359302C-D3CA-45B8-AA20-1BEB3E121A16}" presName="dummy" presStyleCnt="0"/>
      <dgm:spPr/>
    </dgm:pt>
    <dgm:pt modelId="{B9FACBA0-D3F4-4DD2-B70C-9E5DEBE77806}" type="pres">
      <dgm:prSet presAssocID="{5359302C-D3CA-45B8-AA20-1BEB3E121A16}" presName="node" presStyleLbl="revTx" presStyleIdx="3" presStyleCnt="4" custRadScaleRad="98097" custRadScaleInc="-12419">
        <dgm:presLayoutVars>
          <dgm:bulletEnabled val="1"/>
        </dgm:presLayoutVars>
      </dgm:prSet>
      <dgm:spPr/>
      <dgm:t>
        <a:bodyPr/>
        <a:lstStyle/>
        <a:p>
          <a:endParaRPr lang="en-US"/>
        </a:p>
      </dgm:t>
    </dgm:pt>
    <dgm:pt modelId="{5CC0A4B9-6FE0-48FF-BEA7-F8CA78AF56DB}" type="pres">
      <dgm:prSet presAssocID="{4D7A3BA4-D5B4-4067-AEE5-A271C38328E5}" presName="sibTrans" presStyleLbl="node1" presStyleIdx="3" presStyleCnt="4"/>
      <dgm:spPr/>
      <dgm:t>
        <a:bodyPr/>
        <a:lstStyle/>
        <a:p>
          <a:endParaRPr lang="en-US"/>
        </a:p>
      </dgm:t>
    </dgm:pt>
  </dgm:ptLst>
  <dgm:cxnLst>
    <dgm:cxn modelId="{19B0DA34-23AB-4E8D-8A23-ED21AA244D03}" srcId="{9CB5BE82-9568-4CEB-83C1-64311A2D1759}" destId="{B2FB925D-DA45-4225-A73C-AFEFAF199D19}" srcOrd="0" destOrd="0" parTransId="{763DBCCD-30E1-4973-BDF5-8273D946D02D}" sibTransId="{2A652918-8FF4-46A9-8DD5-75BFB774583B}"/>
    <dgm:cxn modelId="{8379F62F-A5CF-4D8E-95E6-89E318209F01}" type="presOf" srcId="{02FB446B-A6E5-4FF4-86B9-C90F75CC9B16}" destId="{CA3E6576-7F98-4648-B9E8-5B9950F5DB55}" srcOrd="0" destOrd="0" presId="urn:microsoft.com/office/officeart/2005/8/layout/cycle1"/>
    <dgm:cxn modelId="{82C4E5FD-F941-4EB9-97D7-9515501584A1}" srcId="{9CB5BE82-9568-4CEB-83C1-64311A2D1759}" destId="{5359302C-D3CA-45B8-AA20-1BEB3E121A16}" srcOrd="3" destOrd="0" parTransId="{88374952-C6AA-465F-A2EE-254BA19C9262}" sibTransId="{4D7A3BA4-D5B4-4067-AEE5-A271C38328E5}"/>
    <dgm:cxn modelId="{62545FA7-EBD7-4B42-B6AD-ED53C36E9B7B}" srcId="{9CB5BE82-9568-4CEB-83C1-64311A2D1759}" destId="{4A19E0A9-872D-494A-9C51-749E7224724D}" srcOrd="2" destOrd="0" parTransId="{99DA9B98-026C-4F41-9A1B-4F0C87C2F157}" sibTransId="{7A00D4DB-3DDF-4FCC-B697-AF5D6E8C3228}"/>
    <dgm:cxn modelId="{4044F36E-151B-4D6F-8A1C-64A23DAD7930}" type="presOf" srcId="{7A00D4DB-3DDF-4FCC-B697-AF5D6E8C3228}" destId="{FBADB6A5-9CF9-4657-B9FF-E27DDB4A4848}" srcOrd="0" destOrd="0" presId="urn:microsoft.com/office/officeart/2005/8/layout/cycle1"/>
    <dgm:cxn modelId="{FB8BBD89-4225-4899-86D5-4E18C4DDABFC}" type="presOf" srcId="{4A19E0A9-872D-494A-9C51-749E7224724D}" destId="{D938149F-BD87-407B-B9AD-62A54006FC2A}" srcOrd="0" destOrd="0" presId="urn:microsoft.com/office/officeart/2005/8/layout/cycle1"/>
    <dgm:cxn modelId="{A295F874-D0F0-484B-A621-C7BEDED33DD8}" type="presOf" srcId="{2A652918-8FF4-46A9-8DD5-75BFB774583B}" destId="{20EB42FC-94B8-4EE6-B6FD-65BD6EB9FCDB}" srcOrd="0" destOrd="0" presId="urn:microsoft.com/office/officeart/2005/8/layout/cycle1"/>
    <dgm:cxn modelId="{9DF06444-1A96-455A-99A7-CE14904DD334}" type="presOf" srcId="{B2FB925D-DA45-4225-A73C-AFEFAF199D19}" destId="{B2BB5EBE-B2AD-443C-B99F-84C12319666E}" srcOrd="0" destOrd="0" presId="urn:microsoft.com/office/officeart/2005/8/layout/cycle1"/>
    <dgm:cxn modelId="{931E5998-487A-4D57-B1E4-1BAB05D1DFD8}" type="presOf" srcId="{5359302C-D3CA-45B8-AA20-1BEB3E121A16}" destId="{B9FACBA0-D3F4-4DD2-B70C-9E5DEBE77806}" srcOrd="0" destOrd="0" presId="urn:microsoft.com/office/officeart/2005/8/layout/cycle1"/>
    <dgm:cxn modelId="{1DBC4361-7778-45CB-B83C-F459F4E05A22}" type="presOf" srcId="{4D7A3BA4-D5B4-4067-AEE5-A271C38328E5}" destId="{5CC0A4B9-6FE0-48FF-BEA7-F8CA78AF56DB}" srcOrd="0" destOrd="0" presId="urn:microsoft.com/office/officeart/2005/8/layout/cycle1"/>
    <dgm:cxn modelId="{7B25D5B3-ED60-44D9-ACE1-94770160CA8B}" type="presOf" srcId="{A0DB450F-C2DD-4CF2-9040-FC1B6BBE6CBA}" destId="{36EF4922-81F9-48A6-8B89-9FBCB0A75882}" srcOrd="0" destOrd="0" presId="urn:microsoft.com/office/officeart/2005/8/layout/cycle1"/>
    <dgm:cxn modelId="{536193E4-C7CC-4469-97D5-7B8086DC5F13}" type="presOf" srcId="{9CB5BE82-9568-4CEB-83C1-64311A2D1759}" destId="{F3CCD9B4-9A92-408A-84C3-8B0D034216D3}" srcOrd="0" destOrd="0" presId="urn:microsoft.com/office/officeart/2005/8/layout/cycle1"/>
    <dgm:cxn modelId="{15F2CF07-13D7-4480-AD31-826307B951EB}" srcId="{9CB5BE82-9568-4CEB-83C1-64311A2D1759}" destId="{02FB446B-A6E5-4FF4-86B9-C90F75CC9B16}" srcOrd="1" destOrd="0" parTransId="{73060075-7AAC-4204-AEAD-98F17026B1D9}" sibTransId="{A0DB450F-C2DD-4CF2-9040-FC1B6BBE6CBA}"/>
    <dgm:cxn modelId="{A2A8340E-1BBA-4D0A-A605-6EE773F18E89}" type="presParOf" srcId="{F3CCD9B4-9A92-408A-84C3-8B0D034216D3}" destId="{9BCEA36C-4D8A-41A6-8676-ED09A1B66B89}" srcOrd="0" destOrd="0" presId="urn:microsoft.com/office/officeart/2005/8/layout/cycle1"/>
    <dgm:cxn modelId="{DEF64093-1C22-4C7C-AA94-A5FD55B56E35}" type="presParOf" srcId="{F3CCD9B4-9A92-408A-84C3-8B0D034216D3}" destId="{B2BB5EBE-B2AD-443C-B99F-84C12319666E}" srcOrd="1" destOrd="0" presId="urn:microsoft.com/office/officeart/2005/8/layout/cycle1"/>
    <dgm:cxn modelId="{0632E42B-15CC-4121-91D9-D219830E6C6E}" type="presParOf" srcId="{F3CCD9B4-9A92-408A-84C3-8B0D034216D3}" destId="{20EB42FC-94B8-4EE6-B6FD-65BD6EB9FCDB}" srcOrd="2" destOrd="0" presId="urn:microsoft.com/office/officeart/2005/8/layout/cycle1"/>
    <dgm:cxn modelId="{E9A367FD-3AA3-4259-956D-D224E6825C42}" type="presParOf" srcId="{F3CCD9B4-9A92-408A-84C3-8B0D034216D3}" destId="{3B911646-0CBD-4143-A194-1C793004DD61}" srcOrd="3" destOrd="0" presId="urn:microsoft.com/office/officeart/2005/8/layout/cycle1"/>
    <dgm:cxn modelId="{28248567-1FC3-4BA6-A73F-740BBCAEBAFB}" type="presParOf" srcId="{F3CCD9B4-9A92-408A-84C3-8B0D034216D3}" destId="{CA3E6576-7F98-4648-B9E8-5B9950F5DB55}" srcOrd="4" destOrd="0" presId="urn:microsoft.com/office/officeart/2005/8/layout/cycle1"/>
    <dgm:cxn modelId="{E12F8F02-6027-46BB-A868-08B053B188CD}" type="presParOf" srcId="{F3CCD9B4-9A92-408A-84C3-8B0D034216D3}" destId="{36EF4922-81F9-48A6-8B89-9FBCB0A75882}" srcOrd="5" destOrd="0" presId="urn:microsoft.com/office/officeart/2005/8/layout/cycle1"/>
    <dgm:cxn modelId="{12226DB0-FE61-4E5F-895A-CDCEAED2E12E}" type="presParOf" srcId="{F3CCD9B4-9A92-408A-84C3-8B0D034216D3}" destId="{F0F6C5E4-F55E-478D-9511-7C240CACEE1F}" srcOrd="6" destOrd="0" presId="urn:microsoft.com/office/officeart/2005/8/layout/cycle1"/>
    <dgm:cxn modelId="{CAAB9F5D-E7CE-48B3-AAB8-2B552426DEA3}" type="presParOf" srcId="{F3CCD9B4-9A92-408A-84C3-8B0D034216D3}" destId="{D938149F-BD87-407B-B9AD-62A54006FC2A}" srcOrd="7" destOrd="0" presId="urn:microsoft.com/office/officeart/2005/8/layout/cycle1"/>
    <dgm:cxn modelId="{AD63EC4F-C347-4626-B5FB-C7D6BAE66937}" type="presParOf" srcId="{F3CCD9B4-9A92-408A-84C3-8B0D034216D3}" destId="{FBADB6A5-9CF9-4657-B9FF-E27DDB4A4848}" srcOrd="8" destOrd="0" presId="urn:microsoft.com/office/officeart/2005/8/layout/cycle1"/>
    <dgm:cxn modelId="{9730AF30-FF48-4030-800B-A25BCE2E9963}" type="presParOf" srcId="{F3CCD9B4-9A92-408A-84C3-8B0D034216D3}" destId="{B44A2BB3-6E53-43FF-8269-127260E8AEF5}" srcOrd="9" destOrd="0" presId="urn:microsoft.com/office/officeart/2005/8/layout/cycle1"/>
    <dgm:cxn modelId="{E5601775-902F-4E34-B42F-A798BFCAD4F6}" type="presParOf" srcId="{F3CCD9B4-9A92-408A-84C3-8B0D034216D3}" destId="{B9FACBA0-D3F4-4DD2-B70C-9E5DEBE77806}" srcOrd="10" destOrd="0" presId="urn:microsoft.com/office/officeart/2005/8/layout/cycle1"/>
    <dgm:cxn modelId="{1377176E-B1B2-4E46-BC1B-D5C65E9AF382}" type="presParOf" srcId="{F3CCD9B4-9A92-408A-84C3-8B0D034216D3}" destId="{5CC0A4B9-6FE0-48FF-BEA7-F8CA78AF56DB}"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B5EBE-B2AD-443C-B99F-84C12319666E}">
      <dsp:nvSpPr>
        <dsp:cNvPr id="0" name=""/>
        <dsp:cNvSpPr/>
      </dsp:nvSpPr>
      <dsp:spPr>
        <a:xfrm>
          <a:off x="3157922" y="247614"/>
          <a:ext cx="2048235" cy="1378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Observation</a:t>
          </a:r>
          <a:endParaRPr lang="en-US" sz="1900" kern="1200" dirty="0"/>
        </a:p>
      </dsp:txBody>
      <dsp:txXfrm>
        <a:off x="3157922" y="247614"/>
        <a:ext cx="2048235" cy="1378132"/>
      </dsp:txXfrm>
    </dsp:sp>
    <dsp:sp modelId="{20EB42FC-94B8-4EE6-B6FD-65BD6EB9FCDB}">
      <dsp:nvSpPr>
        <dsp:cNvPr id="0" name=""/>
        <dsp:cNvSpPr/>
      </dsp:nvSpPr>
      <dsp:spPr>
        <a:xfrm>
          <a:off x="954714" y="83300"/>
          <a:ext cx="3890473" cy="3890473"/>
        </a:xfrm>
        <a:prstGeom prst="circularArrow">
          <a:avLst>
            <a:gd name="adj1" fmla="val 6908"/>
            <a:gd name="adj2" fmla="val 465787"/>
            <a:gd name="adj3" fmla="val 368323"/>
            <a:gd name="adj4" fmla="val 20754375"/>
            <a:gd name="adj5" fmla="val 8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3E6576-7F98-4648-B9E8-5B9950F5DB55}">
      <dsp:nvSpPr>
        <dsp:cNvPr id="0" name=""/>
        <dsp:cNvSpPr/>
      </dsp:nvSpPr>
      <dsp:spPr>
        <a:xfrm>
          <a:off x="3155939" y="2425950"/>
          <a:ext cx="1873074" cy="1378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Feedback</a:t>
          </a:r>
          <a:endParaRPr lang="en-US" sz="2300" kern="1200" dirty="0"/>
        </a:p>
      </dsp:txBody>
      <dsp:txXfrm>
        <a:off x="3155939" y="2425950"/>
        <a:ext cx="1873074" cy="1378132"/>
      </dsp:txXfrm>
    </dsp:sp>
    <dsp:sp modelId="{36EF4922-81F9-48A6-8B89-9FBCB0A75882}">
      <dsp:nvSpPr>
        <dsp:cNvPr id="0" name=""/>
        <dsp:cNvSpPr/>
      </dsp:nvSpPr>
      <dsp:spPr>
        <a:xfrm>
          <a:off x="1167238" y="-15784"/>
          <a:ext cx="3890473" cy="3890473"/>
        </a:xfrm>
        <a:prstGeom prst="circularArrow">
          <a:avLst>
            <a:gd name="adj1" fmla="val 6908"/>
            <a:gd name="adj2" fmla="val 465787"/>
            <a:gd name="adj3" fmla="val 6501789"/>
            <a:gd name="adj4" fmla="val 5309657"/>
            <a:gd name="adj5" fmla="val 8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8149F-BD87-407B-B9AD-62A54006FC2A}">
      <dsp:nvSpPr>
        <dsp:cNvPr id="0" name=""/>
        <dsp:cNvSpPr/>
      </dsp:nvSpPr>
      <dsp:spPr>
        <a:xfrm>
          <a:off x="1005956" y="2226450"/>
          <a:ext cx="1378132" cy="1378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Plan</a:t>
          </a:r>
          <a:endParaRPr lang="en-US" sz="4900" kern="1200" dirty="0"/>
        </a:p>
      </dsp:txBody>
      <dsp:txXfrm>
        <a:off x="1005956" y="2226450"/>
        <a:ext cx="1378132" cy="1378132"/>
      </dsp:txXfrm>
    </dsp:sp>
    <dsp:sp modelId="{FBADB6A5-9CF9-4657-B9FF-E27DDB4A4848}">
      <dsp:nvSpPr>
        <dsp:cNvPr id="0" name=""/>
        <dsp:cNvSpPr/>
      </dsp:nvSpPr>
      <dsp:spPr>
        <a:xfrm>
          <a:off x="1037192" y="-142305"/>
          <a:ext cx="3890473" cy="3890473"/>
        </a:xfrm>
        <a:prstGeom prst="circularArrow">
          <a:avLst>
            <a:gd name="adj1" fmla="val 6908"/>
            <a:gd name="adj2" fmla="val 465787"/>
            <a:gd name="adj3" fmla="val 10832399"/>
            <a:gd name="adj4" fmla="val 9909882"/>
            <a:gd name="adj5" fmla="val 8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ACBA0-D3F4-4DD2-B70C-9E5DEBE77806}">
      <dsp:nvSpPr>
        <dsp:cNvPr id="0" name=""/>
        <dsp:cNvSpPr/>
      </dsp:nvSpPr>
      <dsp:spPr>
        <a:xfrm>
          <a:off x="1014278" y="185930"/>
          <a:ext cx="1378132" cy="1378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Goals</a:t>
          </a:r>
          <a:endParaRPr lang="en-US" sz="1900" kern="1200" dirty="0"/>
        </a:p>
      </dsp:txBody>
      <dsp:txXfrm>
        <a:off x="1014278" y="185930"/>
        <a:ext cx="1378132" cy="1378132"/>
      </dsp:txXfrm>
    </dsp:sp>
    <dsp:sp modelId="{5CC0A4B9-6FE0-48FF-BEA7-F8CA78AF56DB}">
      <dsp:nvSpPr>
        <dsp:cNvPr id="0" name=""/>
        <dsp:cNvSpPr/>
      </dsp:nvSpPr>
      <dsp:spPr>
        <a:xfrm>
          <a:off x="961272" y="38856"/>
          <a:ext cx="3890473" cy="3890473"/>
        </a:xfrm>
        <a:prstGeom prst="circularArrow">
          <a:avLst>
            <a:gd name="adj1" fmla="val 6908"/>
            <a:gd name="adj2" fmla="val 465787"/>
            <a:gd name="adj3" fmla="val 16258762"/>
            <a:gd name="adj4" fmla="val 15113548"/>
            <a:gd name="adj5" fmla="val 80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8FB36-C129-4552-A6BF-C29B7F1358DC}" type="datetimeFigureOut">
              <a:rPr lang="en-US" smtClean="0"/>
              <a:t>4/14/2021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00F2C-E615-4EE5-BA10-866F27BFD60F}" type="slidenum">
              <a:rPr lang="en-US" smtClean="0"/>
              <a:t>‹#›</a:t>
            </a:fld>
            <a:endParaRPr lang="en-US"/>
          </a:p>
        </p:txBody>
      </p:sp>
    </p:spTree>
    <p:extLst>
      <p:ext uri="{BB962C8B-B14F-4D97-AF65-F5344CB8AC3E}">
        <p14:creationId xmlns:p14="http://schemas.microsoft.com/office/powerpoint/2010/main" val="278780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I am Briana Ketterer. Today I am</a:t>
            </a:r>
            <a:r>
              <a:rPr lang="en-US" baseline="0" dirty="0" smtClean="0"/>
              <a:t> speaking to you on behalf of the OHSU School of Medicine’s Entrustment Group. The </a:t>
            </a:r>
            <a:r>
              <a:rPr lang="en-US" baseline="0" dirty="0" smtClean="0"/>
              <a:t>goal of this instructional video </a:t>
            </a:r>
            <a:r>
              <a:rPr lang="en-US" baseline="0" dirty="0" smtClean="0"/>
              <a:t>is to orient </a:t>
            </a:r>
            <a:r>
              <a:rPr lang="en-US" baseline="0" dirty="0" smtClean="0"/>
              <a:t>you as clinical preceptors </a:t>
            </a:r>
            <a:r>
              <a:rPr lang="en-US" baseline="0" dirty="0" smtClean="0"/>
              <a:t>to </a:t>
            </a:r>
            <a:r>
              <a:rPr lang="en-US" baseline="0" dirty="0" err="1" smtClean="0"/>
              <a:t>Entrustable</a:t>
            </a:r>
            <a:r>
              <a:rPr lang="en-US" baseline="0" dirty="0" smtClean="0"/>
              <a:t> Professional Activities and Workplace Based Assessments for Medical Students</a:t>
            </a:r>
            <a:r>
              <a:rPr lang="en-US" baseline="0" dirty="0" smtClean="0"/>
              <a:t>.</a:t>
            </a:r>
            <a:r>
              <a:rPr lang="en-US" dirty="0" smtClean="0"/>
              <a:t> As a clinical preceptor you have a role in medical students training</a:t>
            </a:r>
            <a:r>
              <a:rPr lang="en-US" baseline="0" dirty="0" smtClean="0"/>
              <a:t> </a:t>
            </a:r>
            <a:r>
              <a:rPr lang="en-US" dirty="0" smtClean="0"/>
              <a:t>as they work toward</a:t>
            </a:r>
            <a:r>
              <a:rPr lang="en-US" baseline="0" dirty="0" smtClean="0"/>
              <a:t> a career as a physician. </a:t>
            </a:r>
          </a:p>
          <a:p>
            <a:r>
              <a:rPr lang="en-US" baseline="0" dirty="0" smtClean="0"/>
              <a:t>You are in a position to teach and assess students in the core tasks of being a doctor. You will do this in part by</a:t>
            </a:r>
            <a:r>
              <a:rPr lang="en-US" dirty="0" smtClean="0"/>
              <a:t> completing workplace based assessments (WBAs) to track medical students’ progress on the 13 core </a:t>
            </a:r>
            <a:r>
              <a:rPr lang="en-US" dirty="0" err="1" smtClean="0"/>
              <a:t>entrustable</a:t>
            </a:r>
            <a:r>
              <a:rPr lang="en-US" dirty="0" smtClean="0"/>
              <a:t> professional activities (EPAS) for entering residency. </a:t>
            </a:r>
          </a:p>
        </p:txBody>
      </p:sp>
      <p:sp>
        <p:nvSpPr>
          <p:cNvPr id="4" name="Slide Number Placeholder 3"/>
          <p:cNvSpPr>
            <a:spLocks noGrp="1"/>
          </p:cNvSpPr>
          <p:nvPr>
            <p:ph type="sldNum" sz="quarter" idx="10"/>
          </p:nvPr>
        </p:nvSpPr>
        <p:spPr/>
        <p:txBody>
          <a:bodyPr/>
          <a:lstStyle/>
          <a:p>
            <a:fld id="{31D00F2C-E615-4EE5-BA10-866F27BFD60F}" type="slidenum">
              <a:rPr lang="en-US" smtClean="0"/>
              <a:t>1</a:t>
            </a:fld>
            <a:endParaRPr lang="en-US"/>
          </a:p>
        </p:txBody>
      </p:sp>
    </p:spTree>
    <p:extLst>
      <p:ext uri="{BB962C8B-B14F-4D97-AF65-F5344CB8AC3E}">
        <p14:creationId xmlns:p14="http://schemas.microsoft.com/office/powerpoint/2010/main" val="142544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WBAs are a quick and easy way</a:t>
            </a:r>
            <a:r>
              <a:rPr lang="en-US" baseline="0" dirty="0" smtClean="0"/>
              <a:t> to provide feedback on the core skills of being a doctor. This allows students to take ownership for their learning and make changes to become more independent based on your immediate feedback.  Think of this like coaching. Coaches provide direct observation and feedback to facilitate deliberate practice and lead to mastery. This feedback should be “micro” which means it can be daily, in the moment, brief and contain informal “nuggets” or “pearls.” This allows students to get early feedback and made improvements in real time. This is in contrast to “macro” or summative feedback which is less frequent such as end of rotation evaluations which are more detailed and formal. </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D00F2C-E615-4EE5-BA10-866F27BFD6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294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imagine you will have</a:t>
            </a:r>
            <a:r>
              <a:rPr lang="en-US" baseline="0" dirty="0" smtClean="0"/>
              <a:t> a lot on your plate and that there will be perceived barriers. </a:t>
            </a:r>
            <a:endParaRPr lang="en-US" baseline="0" dirty="0" smtClean="0"/>
          </a:p>
          <a:p>
            <a:r>
              <a:rPr lang="en-US" baseline="0" dirty="0" smtClean="0"/>
              <a:t>A </a:t>
            </a:r>
            <a:r>
              <a:rPr lang="en-US" baseline="0" dirty="0" smtClean="0"/>
              <a:t>few tips to make this easier:</a:t>
            </a:r>
          </a:p>
          <a:p>
            <a:r>
              <a:rPr lang="en-US" baseline="0" dirty="0" smtClean="0"/>
              <a:t>Build in time: consider feedback Friday or WBA Wednesday. </a:t>
            </a:r>
            <a:endParaRPr lang="en-US" baseline="0" dirty="0" smtClean="0"/>
          </a:p>
          <a:p>
            <a:r>
              <a:rPr lang="en-US" baseline="0" dirty="0" smtClean="0"/>
              <a:t>Observe </a:t>
            </a:r>
            <a:r>
              <a:rPr lang="en-US" baseline="0" dirty="0" smtClean="0"/>
              <a:t>a snapshot- a single technique or skills. And consider completing the WBA together after the direct observation </a:t>
            </a:r>
            <a:r>
              <a:rPr lang="en-US" baseline="0" dirty="0" smtClean="0"/>
              <a:t>occurs with in the moment feedback. </a:t>
            </a:r>
            <a:endParaRPr lang="en-US" baseline="0" dirty="0" smtClean="0"/>
          </a:p>
          <a:p>
            <a:r>
              <a:rPr lang="en-US" baseline="0" dirty="0" smtClean="0"/>
              <a:t>Get the learner involved by having them choose the skill. </a:t>
            </a:r>
          </a:p>
          <a:p>
            <a:r>
              <a:rPr lang="en-US" baseline="0" dirty="0" smtClean="0"/>
              <a:t>And, make it low stakes to foster a culture of self-regulated, lifelong learning. </a:t>
            </a:r>
          </a:p>
        </p:txBody>
      </p:sp>
      <p:sp>
        <p:nvSpPr>
          <p:cNvPr id="4" name="Slide Number Placeholder 3"/>
          <p:cNvSpPr>
            <a:spLocks noGrp="1"/>
          </p:cNvSpPr>
          <p:nvPr>
            <p:ph type="sldNum" sz="quarter" idx="10"/>
          </p:nvPr>
        </p:nvSpPr>
        <p:spPr/>
        <p:txBody>
          <a:bodyPr/>
          <a:lstStyle/>
          <a:p>
            <a:fld id="{31D00F2C-E615-4EE5-BA10-866F27BFD60F}" type="slidenum">
              <a:rPr lang="en-US" smtClean="0"/>
              <a:t>11</a:t>
            </a:fld>
            <a:endParaRPr lang="en-US"/>
          </a:p>
        </p:txBody>
      </p:sp>
    </p:spTree>
    <p:extLst>
      <p:ext uri="{BB962C8B-B14F-4D97-AF65-F5344CB8AC3E}">
        <p14:creationId xmlns:p14="http://schemas.microsoft.com/office/powerpoint/2010/main" val="635845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your observations DO matter.</a:t>
            </a:r>
            <a:r>
              <a:rPr lang="en-US" baseline="0" dirty="0" smtClean="0"/>
              <a:t> Medical students have a required number of WBAs necessary for graduation. </a:t>
            </a:r>
            <a:endParaRPr lang="en-US" dirty="0"/>
          </a:p>
        </p:txBody>
      </p:sp>
      <p:sp>
        <p:nvSpPr>
          <p:cNvPr id="4" name="Slide Number Placeholder 3"/>
          <p:cNvSpPr>
            <a:spLocks noGrp="1"/>
          </p:cNvSpPr>
          <p:nvPr>
            <p:ph type="sldNum" sz="quarter" idx="10"/>
          </p:nvPr>
        </p:nvSpPr>
        <p:spPr/>
        <p:txBody>
          <a:bodyPr/>
          <a:lstStyle/>
          <a:p>
            <a:fld id="{31D00F2C-E615-4EE5-BA10-866F27BFD60F}" type="slidenum">
              <a:rPr lang="en-US" smtClean="0"/>
              <a:t>12</a:t>
            </a:fld>
            <a:endParaRPr lang="en-US"/>
          </a:p>
        </p:txBody>
      </p:sp>
    </p:spTree>
    <p:extLst>
      <p:ext uri="{BB962C8B-B14F-4D97-AF65-F5344CB8AC3E}">
        <p14:creationId xmlns:p14="http://schemas.microsoft.com/office/powerpoint/2010/main" val="3706612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those WBAs are data points to assist with entrustment decisions</a:t>
            </a:r>
            <a:r>
              <a:rPr lang="en-US" baseline="0" dirty="0" smtClean="0"/>
              <a:t> and awarding of EPA badges. EPA badges are then displayed on student’s MSPEs and supplement to demonstrate that they have reached </a:t>
            </a:r>
            <a:r>
              <a:rPr lang="en-US" baseline="0" dirty="0" err="1" smtClean="0"/>
              <a:t>entrustability</a:t>
            </a:r>
            <a:r>
              <a:rPr lang="en-US" baseline="0" dirty="0" smtClean="0"/>
              <a:t> for those professional activities of being a physician. </a:t>
            </a:r>
            <a:endParaRPr lang="en-US" dirty="0"/>
          </a:p>
        </p:txBody>
      </p:sp>
      <p:sp>
        <p:nvSpPr>
          <p:cNvPr id="4" name="Slide Number Placeholder 3"/>
          <p:cNvSpPr>
            <a:spLocks noGrp="1"/>
          </p:cNvSpPr>
          <p:nvPr>
            <p:ph type="sldNum" sz="quarter" idx="10"/>
          </p:nvPr>
        </p:nvSpPr>
        <p:spPr/>
        <p:txBody>
          <a:bodyPr/>
          <a:lstStyle/>
          <a:p>
            <a:fld id="{31D00F2C-E615-4EE5-BA10-866F27BFD60F}" type="slidenum">
              <a:rPr lang="en-US" smtClean="0"/>
              <a:t>13</a:t>
            </a:fld>
            <a:endParaRPr lang="en-US"/>
          </a:p>
        </p:txBody>
      </p:sp>
    </p:spTree>
    <p:extLst>
      <p:ext uri="{BB962C8B-B14F-4D97-AF65-F5344CB8AC3E}">
        <p14:creationId xmlns:p14="http://schemas.microsoft.com/office/powerpoint/2010/main" val="400727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Ultimately, the goal of OHSU SOM’s “your MD” curriculum</a:t>
            </a:r>
            <a:r>
              <a:rPr lang="en-US" baseline="0" dirty="0" smtClean="0"/>
              <a:t> is </a:t>
            </a:r>
            <a:r>
              <a:rPr lang="en-US" baseline="0" dirty="0" smtClean="0"/>
              <a:t>to produce residency ready trainees who are able to provide </a:t>
            </a:r>
            <a:r>
              <a:rPr lang="en-US" sz="2400" i="1" dirty="0" smtClean="0"/>
              <a:t>safe</a:t>
            </a:r>
            <a:r>
              <a:rPr lang="en-US" sz="2400" dirty="0" smtClean="0"/>
              <a:t> and </a:t>
            </a:r>
            <a:r>
              <a:rPr lang="en-US" sz="2400" i="1" dirty="0" smtClean="0"/>
              <a:t>compassionate care </a:t>
            </a:r>
            <a:r>
              <a:rPr lang="en-US" sz="2400" dirty="0" smtClean="0"/>
              <a:t>to best serve </a:t>
            </a:r>
            <a:r>
              <a:rPr lang="en-US" sz="2400" dirty="0" smtClean="0"/>
              <a:t>society</a:t>
            </a:r>
            <a:r>
              <a:rPr lang="en-US" sz="2400" baseline="0" dirty="0" smtClean="0"/>
              <a:t>. </a:t>
            </a:r>
            <a:endParaRPr lang="en-US" sz="2400" i="1"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510C22-AB3E-3144-954A-30AFB7F4824B}" type="slidenum">
              <a:rPr kumimoji="0" lang="en-US" sz="1200" b="0" i="0" u="none" strike="noStrike" kern="1200" cap="none" spc="0" normalizeH="0" baseline="0" noProof="0" smtClean="0">
                <a:ln>
                  <a:noFill/>
                </a:ln>
                <a:solidFill>
                  <a:prstClr val="black"/>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Lato Regular"/>
              <a:ea typeface="+mn-ea"/>
              <a:cs typeface="+mn-cs"/>
            </a:endParaRPr>
          </a:p>
        </p:txBody>
      </p:sp>
    </p:spTree>
    <p:extLst>
      <p:ext uri="{BB962C8B-B14F-4D97-AF65-F5344CB8AC3E}">
        <p14:creationId xmlns:p14="http://schemas.microsoft.com/office/powerpoint/2010/main" val="342703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dedication to training OHSU medical </a:t>
            </a:r>
            <a:r>
              <a:rPr lang="en-US" dirty="0" smtClean="0"/>
              <a:t>students</a:t>
            </a:r>
            <a:r>
              <a:rPr lang="en-US" baseline="0" dirty="0" smtClean="0"/>
              <a:t>! We appreciate you.</a:t>
            </a:r>
            <a:endParaRPr lang="en-US" dirty="0"/>
          </a:p>
        </p:txBody>
      </p:sp>
      <p:sp>
        <p:nvSpPr>
          <p:cNvPr id="4" name="Slide Number Placeholder 3"/>
          <p:cNvSpPr>
            <a:spLocks noGrp="1"/>
          </p:cNvSpPr>
          <p:nvPr>
            <p:ph type="sldNum" sz="quarter" idx="10"/>
          </p:nvPr>
        </p:nvSpPr>
        <p:spPr/>
        <p:txBody>
          <a:bodyPr/>
          <a:lstStyle/>
          <a:p>
            <a:fld id="{31D00F2C-E615-4EE5-BA10-866F27BFD60F}" type="slidenum">
              <a:rPr lang="en-US" smtClean="0"/>
              <a:t>15</a:t>
            </a:fld>
            <a:endParaRPr lang="en-US"/>
          </a:p>
        </p:txBody>
      </p:sp>
    </p:spTree>
    <p:extLst>
      <p:ext uri="{BB962C8B-B14F-4D97-AF65-F5344CB8AC3E}">
        <p14:creationId xmlns:p14="http://schemas.microsoft.com/office/powerpoint/2010/main" val="202024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EPAs are individual</a:t>
            </a:r>
            <a:r>
              <a:rPr lang="en-US" baseline="0" dirty="0" smtClean="0"/>
              <a:t> units of professional practice. </a:t>
            </a:r>
            <a:r>
              <a:rPr lang="en-US" baseline="0" dirty="0" smtClean="0"/>
              <a:t>These </a:t>
            </a:r>
            <a:r>
              <a:rPr lang="en-US" baseline="0" dirty="0" smtClean="0"/>
              <a:t>require competence and trust. EPAs </a:t>
            </a:r>
            <a:r>
              <a:rPr lang="en-US" dirty="0" smtClean="0"/>
              <a:t>are a</a:t>
            </a:r>
            <a:r>
              <a:rPr lang="en-US" baseline="0" dirty="0" smtClean="0"/>
              <a:t> practical framework to ensure that students are able to perform the core tasks of a physician without direct oversight on day 1 of residency.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D6EB-945E-49E5-A181-44C491C44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727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AAMC guidelines define </a:t>
            </a:r>
            <a:r>
              <a:rPr lang="en-US" sz="1200" b="0" i="0" u="none" strike="noStrike" kern="1200" baseline="0" dirty="0" smtClean="0">
                <a:solidFill>
                  <a:schemeClr val="tx1"/>
                </a:solidFill>
                <a:latin typeface="+mn-lt"/>
                <a:ea typeface="+mn-ea"/>
                <a:cs typeface="+mn-cs"/>
              </a:rPr>
              <a:t>the 13 </a:t>
            </a:r>
            <a:r>
              <a:rPr lang="en-US" sz="1200" b="0" i="0" u="none" strike="noStrike" kern="1200" baseline="0" dirty="0" smtClean="0">
                <a:solidFill>
                  <a:schemeClr val="tx1"/>
                </a:solidFill>
                <a:latin typeface="+mn-lt"/>
                <a:ea typeface="+mn-ea"/>
                <a:cs typeface="+mn-cs"/>
              </a:rPr>
              <a:t>activities all medical students should be able to perform upon entering residency. </a:t>
            </a:r>
          </a:p>
          <a:p>
            <a:r>
              <a:rPr lang="en-US" sz="1200" b="0" i="0" u="none" strike="noStrike" kern="1200" baseline="0" dirty="0" smtClean="0">
                <a:solidFill>
                  <a:schemeClr val="tx1"/>
                </a:solidFill>
                <a:latin typeface="+mn-lt"/>
                <a:ea typeface="+mn-ea"/>
                <a:cs typeface="+mn-cs"/>
              </a:rPr>
              <a:t>These are intuitive. They are the every day things </a:t>
            </a:r>
            <a:r>
              <a:rPr lang="en-US" sz="1200" b="0" i="0" u="none" strike="noStrike" kern="1200" baseline="0" dirty="0" smtClean="0">
                <a:solidFill>
                  <a:schemeClr val="tx1"/>
                </a:solidFill>
                <a:latin typeface="+mn-lt"/>
                <a:ea typeface="+mn-ea"/>
                <a:cs typeface="+mn-cs"/>
              </a:rPr>
              <a:t>a physician does </a:t>
            </a:r>
            <a:r>
              <a:rPr lang="en-US" sz="1200" b="0" i="0" u="none" strike="noStrike" kern="1200" baseline="0" dirty="0" smtClean="0">
                <a:solidFill>
                  <a:schemeClr val="tx1"/>
                </a:solidFill>
                <a:latin typeface="+mn-lt"/>
                <a:ea typeface="+mn-ea"/>
                <a:cs typeface="+mn-cs"/>
              </a:rPr>
              <a:t>while caring for patients.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D6EB-945E-49E5-A181-44C491C44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47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know that learners have fulfilled all the necessary requirements to be </a:t>
            </a:r>
            <a:r>
              <a:rPr lang="en-US" dirty="0" err="1" smtClean="0"/>
              <a:t>entrustable</a:t>
            </a:r>
            <a:r>
              <a:rPr lang="en-US" dirty="0" smtClean="0"/>
              <a:t> for a given EPA? </a:t>
            </a:r>
          </a:p>
          <a:p>
            <a:r>
              <a:rPr lang="en-US" baseline="0" dirty="0" smtClean="0"/>
              <a:t>Ad hoc entrustment decisions made by preceptors (this is you) are done in real time in the authentic clinical setting. They are shared with the institution, in this instance the OHSU Entrustment Group to review in conjunction with other information to make summative entrustment decisions. Then EPA badges are awarded or denied to determine programmatic entrustment. </a:t>
            </a:r>
          </a:p>
        </p:txBody>
      </p:sp>
      <p:sp>
        <p:nvSpPr>
          <p:cNvPr id="4" name="Slide Number Placeholder 3"/>
          <p:cNvSpPr>
            <a:spLocks noGrp="1"/>
          </p:cNvSpPr>
          <p:nvPr>
            <p:ph type="sldNum" sz="quarter" idx="10"/>
          </p:nvPr>
        </p:nvSpPr>
        <p:spPr/>
        <p:txBody>
          <a:bodyPr/>
          <a:lstStyle/>
          <a:p>
            <a:fld id="{31D00F2C-E615-4EE5-BA10-866F27BFD60F}" type="slidenum">
              <a:rPr lang="en-US" smtClean="0"/>
              <a:t>4</a:t>
            </a:fld>
            <a:endParaRPr lang="en-US"/>
          </a:p>
        </p:txBody>
      </p:sp>
    </p:spTree>
    <p:extLst>
      <p:ext uri="{BB962C8B-B14F-4D97-AF65-F5344CB8AC3E}">
        <p14:creationId xmlns:p14="http://schemas.microsoft.com/office/powerpoint/2010/main" val="374033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that process to work, we need multiple direct observation</a:t>
            </a:r>
            <a:r>
              <a:rPr lang="en-US" baseline="0" dirty="0" smtClean="0"/>
              <a:t> over time in order to complete a picture of competence and then allow entrustment decisions to be made.</a:t>
            </a:r>
          </a:p>
          <a:p>
            <a:r>
              <a:rPr lang="en-US" baseline="0" dirty="0" smtClean="0"/>
              <a:t>This is where we need your help to collect these multiple observations!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D6EB-945E-49E5-A181-44C491C44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77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Workplace Based Assessments are the way to capture direct observation and are a large part of the data that goes into making entrustment decisions. WBAs</a:t>
            </a:r>
            <a:r>
              <a:rPr lang="en-US" baseline="0" dirty="0" smtClean="0"/>
              <a:t> are…</a:t>
            </a:r>
            <a:endParaRPr lang="en-US" dirty="0"/>
          </a:p>
        </p:txBody>
      </p:sp>
      <p:sp>
        <p:nvSpPr>
          <p:cNvPr id="4" name="Slide Number Placeholder 3"/>
          <p:cNvSpPr>
            <a:spLocks noGrp="1"/>
          </p:cNvSpPr>
          <p:nvPr>
            <p:ph type="sldNum" sz="quarter" idx="10"/>
          </p:nvPr>
        </p:nvSpPr>
        <p:spPr/>
        <p:txBody>
          <a:bodyPr/>
          <a:lstStyle/>
          <a:p>
            <a:fld id="{31D00F2C-E615-4EE5-BA10-866F27BFD60F}" type="slidenum">
              <a:rPr lang="en-US" smtClean="0"/>
              <a:t>6</a:t>
            </a:fld>
            <a:endParaRPr lang="en-US"/>
          </a:p>
        </p:txBody>
      </p:sp>
    </p:spTree>
    <p:extLst>
      <p:ext uri="{BB962C8B-B14F-4D97-AF65-F5344CB8AC3E}">
        <p14:creationId xmlns:p14="http://schemas.microsoft.com/office/powerpoint/2010/main" val="132705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Rather </a:t>
            </a:r>
            <a:r>
              <a:rPr lang="en-US" baseline="0" dirty="0" smtClean="0"/>
              <a:t>than being asked to rate the student’s abilities, </a:t>
            </a:r>
            <a:r>
              <a:rPr lang="en-US" baseline="0" dirty="0" smtClean="0"/>
              <a:t>a </a:t>
            </a:r>
            <a:r>
              <a:rPr lang="en-US" baseline="0" dirty="0" err="1" smtClean="0"/>
              <a:t>coactvitiy</a:t>
            </a:r>
            <a:r>
              <a:rPr lang="en-US" baseline="0" dirty="0" smtClean="0"/>
              <a:t> </a:t>
            </a:r>
            <a:r>
              <a:rPr lang="en-US" baseline="0" dirty="0" smtClean="0"/>
              <a:t>scale </a:t>
            </a:r>
            <a:r>
              <a:rPr lang="en-US" baseline="0" dirty="0" smtClean="0"/>
              <a:t>is used which asks what </a:t>
            </a:r>
            <a:r>
              <a:rPr lang="en-US" baseline="0" dirty="0" smtClean="0"/>
              <a:t>level of supervision was </a:t>
            </a:r>
            <a:r>
              <a:rPr lang="en-US" baseline="0" dirty="0" smtClean="0"/>
              <a:t>required. </a:t>
            </a:r>
            <a:r>
              <a:rPr lang="en-US" baseline="0" dirty="0" smtClean="0"/>
              <a:t>Ultimately this is cognitively aligned with what </a:t>
            </a:r>
            <a:r>
              <a:rPr lang="en-US" baseline="0" dirty="0" smtClean="0"/>
              <a:t>you did </a:t>
            </a:r>
            <a:r>
              <a:rPr lang="en-US" baseline="0" dirty="0" smtClean="0"/>
              <a:t>in order for the learner to complete the task. This ranges from…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D6EB-945E-49E5-A181-44C491C44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00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WBAs are student initiated and supervisor completed. It should be completed the same day as the direct observation activity.</a:t>
            </a:r>
          </a:p>
          <a:p>
            <a:r>
              <a:rPr lang="en-US" baseline="0" dirty="0" smtClean="0"/>
              <a:t>The student will approach you to complete an assessment for a given EPA.</a:t>
            </a:r>
          </a:p>
          <a:p>
            <a:r>
              <a:rPr lang="en-US" baseline="0" dirty="0" smtClean="0"/>
              <a:t>You will observe that skill. Identify strengths and areas for improve so that you can provide feedback. </a:t>
            </a:r>
          </a:p>
          <a:p>
            <a:r>
              <a:rPr lang="en-US" baseline="0" dirty="0" smtClean="0"/>
              <a:t>Determine the level of supervision that was required and then complete the task by providing direct feedback completing the form. </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FD6EB-945E-49E5-A181-44C491C44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36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form is quick, simple and take 2 minutes to complete in the </a:t>
            </a:r>
            <a:r>
              <a:rPr lang="en-US" baseline="0" dirty="0" err="1" smtClean="0"/>
              <a:t>Qualtrics</a:t>
            </a:r>
            <a:r>
              <a:rPr lang="en-US" baseline="0" dirty="0" smtClean="0"/>
              <a:t> App.</a:t>
            </a:r>
          </a:p>
          <a:p>
            <a:r>
              <a:rPr lang="en-US" dirty="0" smtClean="0"/>
              <a:t>Medical students will hand</a:t>
            </a:r>
            <a:r>
              <a:rPr lang="en-US" baseline="0" dirty="0" smtClean="0"/>
              <a:t> you their electronic device to complete the WBA form.</a:t>
            </a:r>
          </a:p>
          <a:p>
            <a:r>
              <a:rPr lang="en-US" dirty="0" smtClean="0"/>
              <a:t>On the </a:t>
            </a:r>
            <a:r>
              <a:rPr lang="en-US" dirty="0" err="1" smtClean="0"/>
              <a:t>Qualtrics</a:t>
            </a:r>
            <a:r>
              <a:rPr lang="en-US" baseline="0" dirty="0" smtClean="0"/>
              <a:t> phone app, this is the preceptor view after the student completes the initial demographic information. </a:t>
            </a:r>
          </a:p>
          <a:p>
            <a:r>
              <a:rPr lang="en-US" dirty="0" smtClean="0"/>
              <a:t>First you will see</a:t>
            </a:r>
            <a:r>
              <a:rPr lang="en-US" baseline="0" dirty="0" smtClean="0"/>
              <a:t> a reminder about the components of the EPA to be evaluated.</a:t>
            </a:r>
          </a:p>
          <a:p>
            <a:r>
              <a:rPr lang="en-US" baseline="0" dirty="0" smtClean="0"/>
              <a:t>Second, select the level of assistance the student required in order to complete the task.</a:t>
            </a:r>
          </a:p>
          <a:p>
            <a:r>
              <a:rPr lang="en-US" baseline="0" dirty="0" smtClean="0"/>
              <a:t>Third, narrate 1-2 sentences about what the student can do to improve or become more independent. </a:t>
            </a:r>
          </a:p>
          <a:p>
            <a:r>
              <a:rPr lang="en-US" baseline="0" dirty="0" smtClean="0"/>
              <a:t>Finally, indicate whether the encounter was complex and provide a digital signature for verification.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you are DONE with the form!</a:t>
            </a:r>
          </a:p>
          <a:p>
            <a:endParaRPr lang="en-US" dirty="0"/>
          </a:p>
        </p:txBody>
      </p:sp>
    </p:spTree>
    <p:extLst>
      <p:ext uri="{BB962C8B-B14F-4D97-AF65-F5344CB8AC3E}">
        <p14:creationId xmlns:p14="http://schemas.microsoft.com/office/powerpoint/2010/main" val="66913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3BC368-4E1F-4353-8875-8AF1CCEA624A}"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F89C-21C4-41C7-9F00-C46CB7B3641E}" type="slidenum">
              <a:rPr lang="en-US" smtClean="0"/>
              <a:t>‹#›</a:t>
            </a:fld>
            <a:endParaRPr lang="en-US"/>
          </a:p>
        </p:txBody>
      </p:sp>
    </p:spTree>
    <p:extLst>
      <p:ext uri="{BB962C8B-B14F-4D97-AF65-F5344CB8AC3E}">
        <p14:creationId xmlns:p14="http://schemas.microsoft.com/office/powerpoint/2010/main" val="146670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BC368-4E1F-4353-8875-8AF1CCEA624A}"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F89C-21C4-41C7-9F00-C46CB7B3641E}" type="slidenum">
              <a:rPr lang="en-US" smtClean="0"/>
              <a:t>‹#›</a:t>
            </a:fld>
            <a:endParaRPr lang="en-US"/>
          </a:p>
        </p:txBody>
      </p:sp>
    </p:spTree>
    <p:extLst>
      <p:ext uri="{BB962C8B-B14F-4D97-AF65-F5344CB8AC3E}">
        <p14:creationId xmlns:p14="http://schemas.microsoft.com/office/powerpoint/2010/main" val="268445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BC368-4E1F-4353-8875-8AF1CCEA624A}"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F89C-21C4-41C7-9F00-C46CB7B3641E}" type="slidenum">
              <a:rPr lang="en-US" smtClean="0"/>
              <a:t>‹#›</a:t>
            </a:fld>
            <a:endParaRPr lang="en-US"/>
          </a:p>
        </p:txBody>
      </p:sp>
    </p:spTree>
    <p:extLst>
      <p:ext uri="{BB962C8B-B14F-4D97-AF65-F5344CB8AC3E}">
        <p14:creationId xmlns:p14="http://schemas.microsoft.com/office/powerpoint/2010/main" val="1577823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Rectangle 1"/>
          <p:cNvSpPr/>
          <p:nvPr userDrawn="1"/>
        </p:nvSpPr>
        <p:spPr>
          <a:xfrm>
            <a:off x="146325" y="6126202"/>
            <a:ext cx="1003371" cy="73179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14202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081816" y="1093056"/>
            <a:ext cx="1004590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1081619" y="2292090"/>
            <a:ext cx="10045700"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434804"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bg1"/>
                </a:solidFill>
                <a:latin typeface="Noto Serif" charset="0"/>
                <a:ea typeface="Noto Serif" charset="0"/>
                <a:cs typeface="Noto Serif" charset="0"/>
              </a:rPr>
              <a:pPr algn="l"/>
              <a:t>‹#›</a:t>
            </a:fld>
            <a:endParaRPr lang="en-US" sz="16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986063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286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975360" y="975360"/>
            <a:ext cx="10045907" cy="1143000"/>
          </a:xfrm>
          <a:prstGeom prst="rect">
            <a:avLst/>
          </a:prstGeom>
        </p:spPr>
        <p:txBody>
          <a:bodyPr vert="horz" lIns="91440" tIns="45720" rIns="91440" bIns="45720" rtlCol="0" anchor="ctr">
            <a:normAutofit/>
          </a:bodyPr>
          <a:lstStyle>
            <a:lvl1pPr algn="l">
              <a:defRPr sz="5333"/>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975361" y="2316947"/>
            <a:ext cx="10045700" cy="3575852"/>
          </a:xfrm>
        </p:spPr>
        <p:txBody>
          <a:bodyPr/>
          <a:lstStyle>
            <a:lvl1pPr>
              <a:lnSpc>
                <a:spcPct val="130000"/>
              </a:lnSpc>
              <a:defRPr>
                <a:latin typeface="Noto Serif"/>
                <a:cs typeface="Noto Serif"/>
              </a:defRPr>
            </a:lvl1pPr>
            <a:lvl2pPr>
              <a:lnSpc>
                <a:spcPct val="130000"/>
              </a:lnSpc>
              <a:defRPr>
                <a:latin typeface="Noto Serif"/>
                <a:cs typeface="Noto Serif"/>
              </a:defRPr>
            </a:lvl2pPr>
            <a:lvl3pPr>
              <a:lnSpc>
                <a:spcPct val="130000"/>
              </a:lnSpc>
              <a:defRPr>
                <a:latin typeface="Noto Serif"/>
                <a:cs typeface="Noto Serif"/>
              </a:defRPr>
            </a:lvl3pPr>
            <a:lvl4pPr>
              <a:lnSpc>
                <a:spcPct val="130000"/>
              </a:lnSpc>
              <a:defRPr>
                <a:latin typeface="Noto Serif"/>
                <a:cs typeface="Noto Serif"/>
              </a:defRPr>
            </a:lvl4pPr>
            <a:lvl5pPr>
              <a:lnSpc>
                <a:spcPct val="130000"/>
              </a:lnSpc>
              <a:defRPr>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392996"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tx2"/>
                </a:solidFill>
                <a:latin typeface="Noto Serif" charset="0"/>
                <a:ea typeface="Noto Serif" charset="0"/>
                <a:cs typeface="Noto Serif" charset="0"/>
              </a:rPr>
              <a:pPr algn="l"/>
              <a:t>‹#›</a:t>
            </a:fld>
            <a:endParaRPr lang="en-US" sz="16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226603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 y="2"/>
            <a:ext cx="2438400" cy="686172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9" name="Title Placeholder 1"/>
          <p:cNvSpPr>
            <a:spLocks noGrp="1"/>
          </p:cNvSpPr>
          <p:nvPr>
            <p:ph type="title" hasCustomPrompt="1"/>
          </p:nvPr>
        </p:nvSpPr>
        <p:spPr>
          <a:xfrm>
            <a:off x="3126154" y="1117035"/>
            <a:ext cx="8397551" cy="752528"/>
          </a:xfrm>
          <a:prstGeom prst="rect">
            <a:avLst/>
          </a:prstGeom>
        </p:spPr>
        <p:txBody>
          <a:bodyPr vert="horz" lIns="91440" tIns="45720" rIns="91440" bIns="45720" rtlCol="0" anchor="ctr">
            <a:noAutofit/>
          </a:bodyPr>
          <a:lstStyle>
            <a:lvl1pPr algn="l">
              <a:defRPr sz="4800"/>
            </a:lvl1pPr>
          </a:lstStyle>
          <a:p>
            <a:r>
              <a:rPr lang="en-US" dirty="0" smtClean="0"/>
              <a:t>Click to edit master title style</a:t>
            </a:r>
            <a:endParaRPr lang="en-US" dirty="0"/>
          </a:p>
        </p:txBody>
      </p:sp>
      <p:sp>
        <p:nvSpPr>
          <p:cNvPr id="10" name="Text Placeholder 2"/>
          <p:cNvSpPr>
            <a:spLocks noGrp="1"/>
          </p:cNvSpPr>
          <p:nvPr>
            <p:ph idx="10" hasCustomPrompt="1"/>
          </p:nvPr>
        </p:nvSpPr>
        <p:spPr>
          <a:xfrm>
            <a:off x="3126154" y="1975386"/>
            <a:ext cx="8397551" cy="3870521"/>
          </a:xfrm>
          <a:prstGeom prst="rect">
            <a:avLst/>
          </a:prstGeom>
        </p:spPr>
        <p:txBody>
          <a:bodyPr vert="horz" lIns="91440" tIns="45720" rIns="91440" bIns="45720" rtlCol="0">
            <a:normAutofit/>
          </a:bodyPr>
          <a:lstStyle>
            <a:lvl1pPr>
              <a:lnSpc>
                <a:spcPct val="130000"/>
              </a:lnSpc>
              <a:defRPr sz="2667">
                <a:latin typeface="Noto Serif"/>
                <a:cs typeface="Noto Serif"/>
              </a:defRPr>
            </a:lvl1pPr>
            <a:lvl2pPr>
              <a:lnSpc>
                <a:spcPct val="130000"/>
              </a:lnSpc>
              <a:defRPr sz="2667">
                <a:latin typeface="Noto Serif"/>
                <a:cs typeface="Noto Serif"/>
              </a:defRPr>
            </a:lvl2pPr>
            <a:lvl3pPr>
              <a:lnSpc>
                <a:spcPct val="130000"/>
              </a:lnSpc>
              <a:defRPr sz="2667">
                <a:latin typeface="Noto Serif"/>
                <a:cs typeface="Noto Serif"/>
              </a:defRPr>
            </a:lvl3pPr>
            <a:lvl4pPr>
              <a:lnSpc>
                <a:spcPct val="130000"/>
              </a:lnSpc>
              <a:defRPr sz="2667">
                <a:latin typeface="Noto Serif"/>
                <a:cs typeface="Noto Serif"/>
              </a:defRPr>
            </a:lvl4pPr>
            <a:lvl5pPr>
              <a:lnSpc>
                <a:spcPct val="130000"/>
              </a:lnSpc>
              <a:defRPr sz="2667">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userDrawn="1"/>
        </p:nvSpPr>
        <p:spPr>
          <a:xfrm>
            <a:off x="392996"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tx2"/>
                </a:solidFill>
              </a:rPr>
              <a:pPr algn="l"/>
              <a:t>‹#›</a:t>
            </a:fld>
            <a:endParaRPr lang="en-US" sz="1600" dirty="0">
              <a:solidFill>
                <a:schemeClr val="tx2"/>
              </a:solidFill>
            </a:endParaRPr>
          </a:p>
        </p:txBody>
      </p:sp>
    </p:spTree>
    <p:extLst>
      <p:ext uri="{BB962C8B-B14F-4D97-AF65-F5344CB8AC3E}">
        <p14:creationId xmlns:p14="http://schemas.microsoft.com/office/powerpoint/2010/main" val="2946468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357" y="915776"/>
            <a:ext cx="10119360" cy="953787"/>
          </a:xfrm>
        </p:spPr>
        <p:txBody>
          <a:bodyPr>
            <a:normAutofit/>
          </a:bodyPr>
          <a:lstStyle>
            <a:lvl1pPr algn="l">
              <a:defRPr sz="5333"/>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975360" y="1881323"/>
            <a:ext cx="10119360" cy="1269892"/>
          </a:xfrm>
        </p:spPr>
        <p:txBody>
          <a:bodyPr>
            <a:normAutofit/>
          </a:bodyPr>
          <a:lstStyle>
            <a:lvl1pPr marL="0" indent="0" algn="l">
              <a:buNone/>
              <a:defRPr sz="2400">
                <a:solidFill>
                  <a:srgbClr val="364852"/>
                </a:solidFill>
                <a:latin typeface="Noto Serif"/>
                <a:cs typeface="Noto Serif"/>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975360" y="3904043"/>
            <a:ext cx="10119360" cy="1957496"/>
          </a:xfrm>
        </p:spPr>
        <p:txBody>
          <a:bodyPr>
            <a:noAutofit/>
          </a:bodyPr>
          <a:lstStyle>
            <a:lvl1pPr marL="0" indent="0">
              <a:buNone/>
              <a:defRPr sz="2400">
                <a:latin typeface="Noto Serif"/>
                <a:cs typeface="Noto Serif"/>
              </a:defRPr>
            </a:lvl1pPr>
            <a:lvl2pPr marL="609585" indent="0">
              <a:buNone/>
              <a:defRPr sz="2400">
                <a:latin typeface="Noto Serif"/>
                <a:cs typeface="Noto Serif"/>
              </a:defRPr>
            </a:lvl2pPr>
            <a:lvl3pPr marL="1219170" indent="0">
              <a:buNone/>
              <a:defRPr sz="2400">
                <a:latin typeface="Noto Serif"/>
                <a:cs typeface="Noto Serif"/>
              </a:defRPr>
            </a:lvl3pPr>
            <a:lvl4pPr marL="1828754" indent="0">
              <a:buNone/>
              <a:defRPr sz="2400">
                <a:latin typeface="Noto Serif"/>
                <a:cs typeface="Noto Serif"/>
              </a:defRPr>
            </a:lvl4pPr>
            <a:lvl5pPr marL="2438339" indent="0">
              <a:buNone/>
              <a:defRPr sz="2400">
                <a:latin typeface="Noto Serif"/>
                <a:cs typeface="Noto Serif"/>
              </a:defRPr>
            </a:lvl5pPr>
          </a:lstStyle>
          <a:p>
            <a:pPr lvl="0"/>
            <a:r>
              <a:rPr lang="en-US" dirty="0" smtClean="0"/>
              <a:t>Click to edit master text styles</a:t>
            </a:r>
          </a:p>
        </p:txBody>
      </p:sp>
      <p:sp>
        <p:nvSpPr>
          <p:cNvPr id="8" name="Text Placeholder 7"/>
          <p:cNvSpPr>
            <a:spLocks noGrp="1"/>
          </p:cNvSpPr>
          <p:nvPr>
            <p:ph type="body" sz="quarter" idx="11" hasCustomPrompt="1"/>
          </p:nvPr>
        </p:nvSpPr>
        <p:spPr>
          <a:xfrm>
            <a:off x="975360" y="3362325"/>
            <a:ext cx="10119360" cy="459107"/>
          </a:xfrm>
        </p:spPr>
        <p:txBody>
          <a:bodyPr/>
          <a:lstStyle>
            <a:lvl1pPr marL="0" indent="0">
              <a:buNone/>
              <a:defRPr baseline="0">
                <a:solidFill>
                  <a:schemeClr val="accent2"/>
                </a:solidFill>
                <a:latin typeface="Lato Regular"/>
                <a:cs typeface="Lato Regular"/>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smtClean="0"/>
              <a:t>Click to add subhead</a:t>
            </a:r>
            <a:endParaRPr lang="en-US" dirty="0"/>
          </a:p>
        </p:txBody>
      </p:sp>
      <p:sp>
        <p:nvSpPr>
          <p:cNvPr id="6" name="Slide Number Placeholder 5"/>
          <p:cNvSpPr>
            <a:spLocks noGrp="1"/>
          </p:cNvSpPr>
          <p:nvPr userDrawn="1"/>
        </p:nvSpPr>
        <p:spPr>
          <a:xfrm>
            <a:off x="392996"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tx2"/>
                </a:solidFill>
                <a:latin typeface="Noto Serif" charset="0"/>
                <a:ea typeface="Noto Serif" charset="0"/>
                <a:cs typeface="Noto Serif" charset="0"/>
              </a:rPr>
              <a:pPr algn="l"/>
              <a:t>‹#›</a:t>
            </a:fld>
            <a:endParaRPr lang="en-US" sz="16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3426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5360" y="975360"/>
            <a:ext cx="10119360" cy="975360"/>
          </a:xfrm>
        </p:spPr>
        <p:txBody>
          <a:bodyPr>
            <a:normAutofit/>
          </a:bodyPr>
          <a:lstStyle>
            <a:lvl1pPr algn="l">
              <a:defRPr sz="5333"/>
            </a:lvl1pPr>
          </a:lstStyle>
          <a:p>
            <a:r>
              <a:rPr lang="en-US" dirty="0" smtClean="0"/>
              <a:t>Click to edit master title style</a:t>
            </a:r>
            <a:endParaRPr lang="en-US" dirty="0"/>
          </a:p>
        </p:txBody>
      </p:sp>
      <p:sp>
        <p:nvSpPr>
          <p:cNvPr id="5" name="Subtitle 2"/>
          <p:cNvSpPr>
            <a:spLocks noGrp="1"/>
          </p:cNvSpPr>
          <p:nvPr>
            <p:ph type="subTitle" idx="1" hasCustomPrompt="1"/>
          </p:nvPr>
        </p:nvSpPr>
        <p:spPr>
          <a:xfrm>
            <a:off x="975360" y="2072641"/>
            <a:ext cx="10119360" cy="1269892"/>
          </a:xfrm>
        </p:spPr>
        <p:txBody>
          <a:bodyPr>
            <a:normAutofit/>
          </a:bodyPr>
          <a:lstStyle>
            <a:lvl1pPr marL="0" indent="0" algn="l">
              <a:buNone/>
              <a:defRPr sz="2400">
                <a:solidFill>
                  <a:srgbClr val="FFFFFF"/>
                </a:solidFill>
                <a:latin typeface="Noto Serif"/>
                <a:cs typeface="Noto Serif"/>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4"/>
          <p:cNvSpPr>
            <a:spLocks noGrp="1"/>
          </p:cNvSpPr>
          <p:nvPr>
            <p:ph type="body" sz="quarter" idx="10" hasCustomPrompt="1"/>
          </p:nvPr>
        </p:nvSpPr>
        <p:spPr>
          <a:xfrm>
            <a:off x="975360" y="4145280"/>
            <a:ext cx="10119360" cy="1598613"/>
          </a:xfrm>
        </p:spPr>
        <p:txBody>
          <a:bodyPr>
            <a:noAutofit/>
          </a:bodyPr>
          <a:lstStyle>
            <a:lvl1pPr marL="0" indent="0">
              <a:buNone/>
              <a:defRPr sz="2400">
                <a:latin typeface="Noto Serif"/>
                <a:cs typeface="Noto Serif"/>
              </a:defRPr>
            </a:lvl1pPr>
            <a:lvl2pPr marL="609585" indent="0">
              <a:buNone/>
              <a:defRPr sz="2400">
                <a:latin typeface="Noto Serif"/>
                <a:cs typeface="Noto Serif"/>
              </a:defRPr>
            </a:lvl2pPr>
            <a:lvl3pPr marL="1219170" indent="0">
              <a:buNone/>
              <a:defRPr sz="2400">
                <a:latin typeface="Noto Serif"/>
                <a:cs typeface="Noto Serif"/>
              </a:defRPr>
            </a:lvl3pPr>
            <a:lvl4pPr marL="1828754" indent="0">
              <a:buNone/>
              <a:defRPr sz="2400">
                <a:latin typeface="Noto Serif"/>
                <a:cs typeface="Noto Serif"/>
              </a:defRPr>
            </a:lvl4pPr>
            <a:lvl5pPr marL="2438339" indent="0">
              <a:buNone/>
              <a:defRPr sz="2400">
                <a:latin typeface="Noto Serif"/>
                <a:cs typeface="Noto Serif"/>
              </a:defRPr>
            </a:lvl5pPr>
          </a:lstStyle>
          <a:p>
            <a:pPr lvl="0"/>
            <a:r>
              <a:rPr lang="en-US" dirty="0" smtClean="0"/>
              <a:t>Click to edit master text styles</a:t>
            </a:r>
          </a:p>
        </p:txBody>
      </p:sp>
      <p:sp>
        <p:nvSpPr>
          <p:cNvPr id="7" name="Text Placeholder 7"/>
          <p:cNvSpPr>
            <a:spLocks noGrp="1"/>
          </p:cNvSpPr>
          <p:nvPr>
            <p:ph type="body" sz="quarter" idx="11" hasCustomPrompt="1"/>
          </p:nvPr>
        </p:nvSpPr>
        <p:spPr>
          <a:xfrm>
            <a:off x="975360" y="3535680"/>
            <a:ext cx="10119360" cy="459107"/>
          </a:xfrm>
        </p:spPr>
        <p:txBody>
          <a:bodyPr>
            <a:normAutofit/>
          </a:bodyPr>
          <a:lstStyle>
            <a:lvl1pPr marL="0" indent="0">
              <a:buNone/>
              <a:defRPr sz="3200" baseline="0">
                <a:solidFill>
                  <a:schemeClr val="bg1"/>
                </a:solidFill>
                <a:latin typeface="Lato Regular"/>
                <a:cs typeface="Lato Regular"/>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smtClean="0"/>
              <a:t>Click to add subhead</a:t>
            </a:r>
            <a:endParaRPr lang="en-US" dirty="0"/>
          </a:p>
        </p:txBody>
      </p:sp>
      <p:sp>
        <p:nvSpPr>
          <p:cNvPr id="8" name="Slide Number Placeholder 5"/>
          <p:cNvSpPr>
            <a:spLocks noGrp="1"/>
          </p:cNvSpPr>
          <p:nvPr userDrawn="1"/>
        </p:nvSpPr>
        <p:spPr>
          <a:xfrm>
            <a:off x="434804"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bg1"/>
                </a:solidFill>
                <a:latin typeface="Noto Serif" charset="0"/>
                <a:ea typeface="Noto Serif" charset="0"/>
                <a:cs typeface="Noto Serif" charset="0"/>
              </a:rPr>
              <a:pPr algn="l"/>
              <a:t>‹#›</a:t>
            </a:fld>
            <a:endParaRPr lang="en-US" sz="16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919873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081816" y="1093056"/>
            <a:ext cx="1004590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1081619" y="2292090"/>
            <a:ext cx="10045700"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434804"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bg1"/>
                </a:solidFill>
                <a:latin typeface="Noto Serif" charset="0"/>
                <a:ea typeface="Noto Serif" charset="0"/>
                <a:cs typeface="Noto Serif" charset="0"/>
              </a:rPr>
              <a:pPr algn="l"/>
              <a:t>‹#›</a:t>
            </a:fld>
            <a:endParaRPr lang="en-US" sz="16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72048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BC368-4E1F-4353-8875-8AF1CCEA624A}"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F89C-21C4-41C7-9F00-C46CB7B3641E}" type="slidenum">
              <a:rPr lang="en-US" smtClean="0"/>
              <a:t>‹#›</a:t>
            </a:fld>
            <a:endParaRPr lang="en-US"/>
          </a:p>
        </p:txBody>
      </p:sp>
    </p:spTree>
    <p:extLst>
      <p:ext uri="{BB962C8B-B14F-4D97-AF65-F5344CB8AC3E}">
        <p14:creationId xmlns:p14="http://schemas.microsoft.com/office/powerpoint/2010/main" val="2289479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586954" y="1774102"/>
            <a:ext cx="7447292" cy="3340740"/>
          </a:xfrm>
        </p:spPr>
        <p:txBody>
          <a:bodyPr>
            <a:normAutofit/>
          </a:bodyPr>
          <a:lstStyle>
            <a:lvl1pPr marL="304792" indent="-231642">
              <a:buNone/>
              <a:defRPr sz="5867"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smtClean="0"/>
              <a:t>“Click to edit drop quote style”</a:t>
            </a:r>
          </a:p>
        </p:txBody>
      </p:sp>
      <p:sp>
        <p:nvSpPr>
          <p:cNvPr id="3" name="Slide Number Placeholder 5"/>
          <p:cNvSpPr>
            <a:spLocks noGrp="1"/>
          </p:cNvSpPr>
          <p:nvPr userDrawn="1"/>
        </p:nvSpPr>
        <p:spPr>
          <a:xfrm>
            <a:off x="434804"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bg1"/>
                </a:solidFill>
                <a:latin typeface="Noto Serif" charset="0"/>
                <a:ea typeface="Noto Serif" charset="0"/>
                <a:cs typeface="Noto Serif" charset="0"/>
              </a:rPr>
              <a:pPr algn="l"/>
              <a:t>‹#›</a:t>
            </a:fld>
            <a:endParaRPr lang="en-US" sz="16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704499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402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75360" y="980127"/>
            <a:ext cx="10119360" cy="4754880"/>
          </a:xfrm>
        </p:spPr>
        <p:txBody>
          <a:bodyPr>
            <a:normAutofit/>
          </a:bodyPr>
          <a:lstStyle>
            <a:lvl1pPr algn="l">
              <a:lnSpc>
                <a:spcPct val="120000"/>
              </a:lnSpc>
              <a:defRPr sz="3733" baseline="0">
                <a:solidFill>
                  <a:schemeClr val="bg1"/>
                </a:solidFill>
                <a:latin typeface="Noto Serif"/>
                <a:cs typeface="Noto Serif"/>
              </a:defRPr>
            </a:lvl1pPr>
          </a:lstStyle>
          <a:p>
            <a:r>
              <a:rPr lang="en-US" dirty="0" smtClean="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endParaRPr lang="en-US" dirty="0"/>
          </a:p>
        </p:txBody>
      </p:sp>
      <p:sp>
        <p:nvSpPr>
          <p:cNvPr id="4" name="Text Placeholder 4"/>
          <p:cNvSpPr>
            <a:spLocks noGrp="1"/>
          </p:cNvSpPr>
          <p:nvPr>
            <p:ph type="body" sz="quarter" idx="10" hasCustomPrompt="1"/>
          </p:nvPr>
        </p:nvSpPr>
        <p:spPr>
          <a:xfrm>
            <a:off x="975361" y="5852161"/>
            <a:ext cx="5482167" cy="504825"/>
          </a:xfrm>
        </p:spPr>
        <p:txBody>
          <a:bodyPr/>
          <a:lstStyle>
            <a:lvl1pPr marL="0" indent="0">
              <a:buNone/>
              <a:defRPr sz="2667"/>
            </a:lvl1pPr>
          </a:lstStyle>
          <a:p>
            <a:pPr lvl="0"/>
            <a:r>
              <a:rPr lang="en-US" dirty="0" smtClean="0"/>
              <a:t>— Click to add attribution</a:t>
            </a:r>
            <a:endParaRPr lang="en-US" dirty="0"/>
          </a:p>
        </p:txBody>
      </p:sp>
      <p:sp>
        <p:nvSpPr>
          <p:cNvPr id="5" name="Slide Number Placeholder 5"/>
          <p:cNvSpPr>
            <a:spLocks noGrp="1"/>
          </p:cNvSpPr>
          <p:nvPr userDrawn="1"/>
        </p:nvSpPr>
        <p:spPr>
          <a:xfrm>
            <a:off x="434804"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bg1"/>
                </a:solidFill>
                <a:latin typeface="Noto Serif" charset="0"/>
                <a:ea typeface="Noto Serif" charset="0"/>
                <a:cs typeface="Noto Serif" charset="0"/>
              </a:rPr>
              <a:pPr algn="l"/>
              <a:t>‹#›</a:t>
            </a:fld>
            <a:endParaRPr lang="en-US" sz="16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2288502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Rectangle 1"/>
          <p:cNvSpPr/>
          <p:nvPr userDrawn="1"/>
        </p:nvSpPr>
        <p:spPr>
          <a:xfrm>
            <a:off x="146325" y="6126202"/>
            <a:ext cx="1003371" cy="73179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22140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dirty="0"/>
          </a:p>
        </p:txBody>
      </p:sp>
      <p:sp>
        <p:nvSpPr>
          <p:cNvPr id="4" name="Title Placeholder 1"/>
          <p:cNvSpPr>
            <a:spLocks noGrp="1"/>
          </p:cNvSpPr>
          <p:nvPr>
            <p:ph type="title" hasCustomPrompt="1"/>
          </p:nvPr>
        </p:nvSpPr>
        <p:spPr>
          <a:xfrm>
            <a:off x="2194560" y="1706880"/>
            <a:ext cx="7924800" cy="3657600"/>
          </a:xfrm>
          <a:prstGeom prst="rect">
            <a:avLst/>
          </a:prstGeom>
        </p:spPr>
        <p:txBody>
          <a:bodyPr vert="horz" lIns="91440" tIns="45720" rIns="91440" bIns="45720" rtlCol="0" anchor="ctr">
            <a:normAutofit/>
          </a:bodyPr>
          <a:lstStyle>
            <a:lvl1pPr marL="304792" indent="-231642" algn="l">
              <a:defRPr baseline="0"/>
            </a:lvl1pPr>
          </a:lstStyle>
          <a:p>
            <a:r>
              <a:rPr lang="en-US" dirty="0" smtClean="0"/>
              <a:t>“Click to edit drop quote”</a:t>
            </a:r>
            <a:br>
              <a:rPr lang="en-US" dirty="0" smtClean="0"/>
            </a:br>
            <a:endParaRPr lang="en-US" dirty="0"/>
          </a:p>
        </p:txBody>
      </p:sp>
    </p:spTree>
    <p:extLst>
      <p:ext uri="{BB962C8B-B14F-4D97-AF65-F5344CB8AC3E}">
        <p14:creationId xmlns:p14="http://schemas.microsoft.com/office/powerpoint/2010/main" val="2867927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dirty="0"/>
          </a:p>
        </p:txBody>
      </p:sp>
      <p:sp>
        <p:nvSpPr>
          <p:cNvPr id="4" name="Rectangle 3"/>
          <p:cNvSpPr/>
          <p:nvPr userDrawn="1"/>
        </p:nvSpPr>
        <p:spPr>
          <a:xfrm>
            <a:off x="-1" y="0"/>
            <a:ext cx="12192000" cy="682752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Lato Regular"/>
            </a:endParaRPr>
          </a:p>
        </p:txBody>
      </p:sp>
      <p:sp>
        <p:nvSpPr>
          <p:cNvPr id="5" name="Title Placeholder 1"/>
          <p:cNvSpPr>
            <a:spLocks noGrp="1"/>
          </p:cNvSpPr>
          <p:nvPr>
            <p:ph type="title" hasCustomPrompt="1"/>
          </p:nvPr>
        </p:nvSpPr>
        <p:spPr>
          <a:xfrm>
            <a:off x="2194560" y="1706880"/>
            <a:ext cx="7924800" cy="3657600"/>
          </a:xfrm>
          <a:prstGeom prst="rect">
            <a:avLst/>
          </a:prstGeom>
        </p:spPr>
        <p:txBody>
          <a:bodyPr vert="horz" lIns="91440" tIns="45720" rIns="91440" bIns="45720" rtlCol="0" anchor="ctr">
            <a:normAutofit/>
          </a:bodyPr>
          <a:lstStyle>
            <a:lvl1pPr marL="304792" indent="-231642" algn="l">
              <a:defRPr baseline="0"/>
            </a:lvl1pPr>
          </a:lstStyle>
          <a:p>
            <a:r>
              <a:rPr lang="en-US" dirty="0" smtClean="0"/>
              <a:t>“Click to edit drop quote”</a:t>
            </a:r>
            <a:br>
              <a:rPr lang="en-US" dirty="0" smtClean="0"/>
            </a:br>
            <a:endParaRPr lang="en-US" dirty="0"/>
          </a:p>
        </p:txBody>
      </p:sp>
    </p:spTree>
    <p:extLst>
      <p:ext uri="{BB962C8B-B14F-4D97-AF65-F5344CB8AC3E}">
        <p14:creationId xmlns:p14="http://schemas.microsoft.com/office/powerpoint/2010/main" val="1928588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Tree>
    <p:extLst>
      <p:ext uri="{BB962C8B-B14F-4D97-AF65-F5344CB8AC3E}">
        <p14:creationId xmlns:p14="http://schemas.microsoft.com/office/powerpoint/2010/main" val="959170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247" y="482089"/>
            <a:ext cx="10708423" cy="582033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endParaRPr lang="en-US" dirty="0"/>
          </a:p>
        </p:txBody>
      </p:sp>
    </p:spTree>
    <p:extLst>
      <p:ext uri="{BB962C8B-B14F-4D97-AF65-F5344CB8AC3E}">
        <p14:creationId xmlns:p14="http://schemas.microsoft.com/office/powerpoint/2010/main" val="3855308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46325" y="6126202"/>
            <a:ext cx="1003371" cy="73179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11684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357" y="915776"/>
            <a:ext cx="10119360" cy="953787"/>
          </a:xfrm>
        </p:spPr>
        <p:txBody>
          <a:bodyPr>
            <a:normAutofit/>
          </a:bodyPr>
          <a:lstStyle>
            <a:lvl1pPr algn="l">
              <a:defRPr sz="5333"/>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975360" y="1881323"/>
            <a:ext cx="10119360" cy="1269892"/>
          </a:xfrm>
        </p:spPr>
        <p:txBody>
          <a:bodyPr>
            <a:normAutofit/>
          </a:bodyPr>
          <a:lstStyle>
            <a:lvl1pPr marL="0" indent="0" algn="l">
              <a:buNone/>
              <a:defRPr sz="2400">
                <a:solidFill>
                  <a:srgbClr val="364852"/>
                </a:solidFill>
                <a:latin typeface="Noto Serif"/>
                <a:cs typeface="Noto Serif"/>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975360" y="3904043"/>
            <a:ext cx="10119360" cy="1957496"/>
          </a:xfrm>
        </p:spPr>
        <p:txBody>
          <a:bodyPr>
            <a:noAutofit/>
          </a:bodyPr>
          <a:lstStyle>
            <a:lvl1pPr marL="0" indent="0">
              <a:buNone/>
              <a:defRPr sz="2400">
                <a:latin typeface="Noto Serif"/>
                <a:cs typeface="Noto Serif"/>
              </a:defRPr>
            </a:lvl1pPr>
            <a:lvl2pPr marL="609585" indent="0">
              <a:buNone/>
              <a:defRPr sz="2400">
                <a:latin typeface="Noto Serif"/>
                <a:cs typeface="Noto Serif"/>
              </a:defRPr>
            </a:lvl2pPr>
            <a:lvl3pPr marL="1219170" indent="0">
              <a:buNone/>
              <a:defRPr sz="2400">
                <a:latin typeface="Noto Serif"/>
                <a:cs typeface="Noto Serif"/>
              </a:defRPr>
            </a:lvl3pPr>
            <a:lvl4pPr marL="1828754" indent="0">
              <a:buNone/>
              <a:defRPr sz="2400">
                <a:latin typeface="Noto Serif"/>
                <a:cs typeface="Noto Serif"/>
              </a:defRPr>
            </a:lvl4pPr>
            <a:lvl5pPr marL="2438339" indent="0">
              <a:buNone/>
              <a:defRPr sz="2400">
                <a:latin typeface="Noto Serif"/>
                <a:cs typeface="Noto Serif"/>
              </a:defRPr>
            </a:lvl5pPr>
          </a:lstStyle>
          <a:p>
            <a:pPr lvl="0"/>
            <a:r>
              <a:rPr lang="en-US" dirty="0" smtClean="0"/>
              <a:t>Click to edit master text styles</a:t>
            </a:r>
          </a:p>
        </p:txBody>
      </p:sp>
      <p:sp>
        <p:nvSpPr>
          <p:cNvPr id="8" name="Text Placeholder 7"/>
          <p:cNvSpPr>
            <a:spLocks noGrp="1"/>
          </p:cNvSpPr>
          <p:nvPr>
            <p:ph type="body" sz="quarter" idx="11" hasCustomPrompt="1"/>
          </p:nvPr>
        </p:nvSpPr>
        <p:spPr>
          <a:xfrm>
            <a:off x="975360" y="3362325"/>
            <a:ext cx="10119360" cy="459107"/>
          </a:xfrm>
        </p:spPr>
        <p:txBody>
          <a:bodyPr/>
          <a:lstStyle>
            <a:lvl1pPr marL="0" indent="0">
              <a:buNone/>
              <a:defRPr baseline="0">
                <a:solidFill>
                  <a:schemeClr val="accent2"/>
                </a:solidFill>
                <a:latin typeface="Lato Regular"/>
                <a:cs typeface="Lato Regular"/>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smtClean="0"/>
              <a:t>Click to add subhead</a:t>
            </a:r>
            <a:endParaRPr lang="en-US" dirty="0"/>
          </a:p>
        </p:txBody>
      </p:sp>
      <p:sp>
        <p:nvSpPr>
          <p:cNvPr id="6" name="Slide Number Placeholder 5"/>
          <p:cNvSpPr>
            <a:spLocks noGrp="1"/>
          </p:cNvSpPr>
          <p:nvPr userDrawn="1"/>
        </p:nvSpPr>
        <p:spPr>
          <a:xfrm>
            <a:off x="392996"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tx2"/>
                </a:solidFill>
                <a:latin typeface="Noto Serif" charset="0"/>
                <a:ea typeface="Noto Serif" charset="0"/>
                <a:cs typeface="Noto Serif" charset="0"/>
              </a:rPr>
              <a:pPr algn="l"/>
              <a:t>‹#›</a:t>
            </a:fld>
            <a:endParaRPr lang="en-US" sz="16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2826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3BC368-4E1F-4353-8875-8AF1CCEA624A}"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F89C-21C4-41C7-9F00-C46CB7B3641E}" type="slidenum">
              <a:rPr lang="en-US" smtClean="0"/>
              <a:t>‹#›</a:t>
            </a:fld>
            <a:endParaRPr lang="en-US"/>
          </a:p>
        </p:txBody>
      </p:sp>
    </p:spTree>
    <p:extLst>
      <p:ext uri="{BB962C8B-B14F-4D97-AF65-F5344CB8AC3E}">
        <p14:creationId xmlns:p14="http://schemas.microsoft.com/office/powerpoint/2010/main" val="2662244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975360" y="975360"/>
            <a:ext cx="10045907" cy="1143000"/>
          </a:xfrm>
          <a:prstGeom prst="rect">
            <a:avLst/>
          </a:prstGeom>
        </p:spPr>
        <p:txBody>
          <a:bodyPr vert="horz" lIns="91440" tIns="45720" rIns="91440" bIns="45720" rtlCol="0" anchor="ctr">
            <a:normAutofit/>
          </a:bodyPr>
          <a:lstStyle>
            <a:lvl1pPr algn="l">
              <a:defRPr sz="5333"/>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975361" y="2316947"/>
            <a:ext cx="10045700" cy="3575852"/>
          </a:xfrm>
        </p:spPr>
        <p:txBody>
          <a:bodyPr/>
          <a:lstStyle>
            <a:lvl1pPr>
              <a:lnSpc>
                <a:spcPct val="130000"/>
              </a:lnSpc>
              <a:defRPr>
                <a:latin typeface="Noto Serif"/>
                <a:cs typeface="Noto Serif"/>
              </a:defRPr>
            </a:lvl1pPr>
            <a:lvl2pPr>
              <a:lnSpc>
                <a:spcPct val="130000"/>
              </a:lnSpc>
              <a:defRPr>
                <a:latin typeface="Noto Serif"/>
                <a:cs typeface="Noto Serif"/>
              </a:defRPr>
            </a:lvl2pPr>
            <a:lvl3pPr>
              <a:lnSpc>
                <a:spcPct val="130000"/>
              </a:lnSpc>
              <a:defRPr>
                <a:latin typeface="Noto Serif"/>
                <a:cs typeface="Noto Serif"/>
              </a:defRPr>
            </a:lvl3pPr>
            <a:lvl4pPr>
              <a:lnSpc>
                <a:spcPct val="130000"/>
              </a:lnSpc>
              <a:defRPr>
                <a:latin typeface="Noto Serif"/>
                <a:cs typeface="Noto Serif"/>
              </a:defRPr>
            </a:lvl4pPr>
            <a:lvl5pPr>
              <a:lnSpc>
                <a:spcPct val="130000"/>
              </a:lnSpc>
              <a:defRPr>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392996"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tx2"/>
                </a:solidFill>
                <a:latin typeface="Noto Serif" charset="0"/>
                <a:ea typeface="Noto Serif" charset="0"/>
                <a:cs typeface="Noto Serif" charset="0"/>
              </a:rPr>
              <a:pPr algn="l"/>
              <a:t>‹#›</a:t>
            </a:fld>
            <a:endParaRPr lang="en-US" sz="16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28098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 y="2"/>
            <a:ext cx="2438400" cy="686172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9" name="Title Placeholder 1"/>
          <p:cNvSpPr>
            <a:spLocks noGrp="1"/>
          </p:cNvSpPr>
          <p:nvPr>
            <p:ph type="title" hasCustomPrompt="1"/>
          </p:nvPr>
        </p:nvSpPr>
        <p:spPr>
          <a:xfrm>
            <a:off x="3126154" y="1117035"/>
            <a:ext cx="8397551" cy="752528"/>
          </a:xfrm>
          <a:prstGeom prst="rect">
            <a:avLst/>
          </a:prstGeom>
        </p:spPr>
        <p:txBody>
          <a:bodyPr vert="horz" lIns="91440" tIns="45720" rIns="91440" bIns="45720" rtlCol="0" anchor="ctr">
            <a:noAutofit/>
          </a:bodyPr>
          <a:lstStyle>
            <a:lvl1pPr algn="l">
              <a:defRPr sz="4800"/>
            </a:lvl1pPr>
          </a:lstStyle>
          <a:p>
            <a:r>
              <a:rPr lang="en-US" dirty="0" smtClean="0"/>
              <a:t>Click to edit master title style</a:t>
            </a:r>
            <a:endParaRPr lang="en-US" dirty="0"/>
          </a:p>
        </p:txBody>
      </p:sp>
      <p:sp>
        <p:nvSpPr>
          <p:cNvPr id="10" name="Text Placeholder 2"/>
          <p:cNvSpPr>
            <a:spLocks noGrp="1"/>
          </p:cNvSpPr>
          <p:nvPr>
            <p:ph idx="10" hasCustomPrompt="1"/>
          </p:nvPr>
        </p:nvSpPr>
        <p:spPr>
          <a:xfrm>
            <a:off x="3126154" y="1975386"/>
            <a:ext cx="8397551" cy="3870521"/>
          </a:xfrm>
          <a:prstGeom prst="rect">
            <a:avLst/>
          </a:prstGeom>
        </p:spPr>
        <p:txBody>
          <a:bodyPr vert="horz" lIns="91440" tIns="45720" rIns="91440" bIns="45720" rtlCol="0">
            <a:normAutofit/>
          </a:bodyPr>
          <a:lstStyle>
            <a:lvl1pPr>
              <a:lnSpc>
                <a:spcPct val="130000"/>
              </a:lnSpc>
              <a:defRPr sz="2667">
                <a:latin typeface="Noto Serif"/>
                <a:cs typeface="Noto Serif"/>
              </a:defRPr>
            </a:lvl1pPr>
            <a:lvl2pPr>
              <a:lnSpc>
                <a:spcPct val="130000"/>
              </a:lnSpc>
              <a:defRPr sz="2667">
                <a:latin typeface="Noto Serif"/>
                <a:cs typeface="Noto Serif"/>
              </a:defRPr>
            </a:lvl2pPr>
            <a:lvl3pPr>
              <a:lnSpc>
                <a:spcPct val="130000"/>
              </a:lnSpc>
              <a:defRPr sz="2667">
                <a:latin typeface="Noto Serif"/>
                <a:cs typeface="Noto Serif"/>
              </a:defRPr>
            </a:lvl3pPr>
            <a:lvl4pPr>
              <a:lnSpc>
                <a:spcPct val="130000"/>
              </a:lnSpc>
              <a:defRPr sz="2667">
                <a:latin typeface="Noto Serif"/>
                <a:cs typeface="Noto Serif"/>
              </a:defRPr>
            </a:lvl4pPr>
            <a:lvl5pPr>
              <a:lnSpc>
                <a:spcPct val="130000"/>
              </a:lnSpc>
              <a:defRPr sz="2667">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userDrawn="1"/>
        </p:nvSpPr>
        <p:spPr>
          <a:xfrm>
            <a:off x="392996"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tx2"/>
                </a:solidFill>
              </a:rPr>
              <a:pPr algn="l"/>
              <a:t>‹#›</a:t>
            </a:fld>
            <a:endParaRPr lang="en-US" sz="1600" dirty="0">
              <a:solidFill>
                <a:schemeClr val="tx2"/>
              </a:solidFill>
            </a:endParaRPr>
          </a:p>
        </p:txBody>
      </p:sp>
    </p:spTree>
    <p:extLst>
      <p:ext uri="{BB962C8B-B14F-4D97-AF65-F5344CB8AC3E}">
        <p14:creationId xmlns:p14="http://schemas.microsoft.com/office/powerpoint/2010/main" val="2467448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5360" y="975360"/>
            <a:ext cx="10119360" cy="828211"/>
          </a:xfrm>
        </p:spPr>
        <p:txBody>
          <a:bodyPr>
            <a:normAutofit/>
          </a:bodyPr>
          <a:lstStyle>
            <a:lvl1pPr algn="l">
              <a:defRPr sz="5333"/>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975360" y="1938216"/>
            <a:ext cx="4876800" cy="3892061"/>
          </a:xfrm>
        </p:spPr>
        <p:txBody>
          <a:bodyPr>
            <a:normAutofit/>
          </a:bodyPr>
          <a:lstStyle>
            <a:lvl1pPr>
              <a:defRPr sz="2667" b="0" i="0">
                <a:latin typeface="Noto Serif"/>
                <a:cs typeface="Noto Serif"/>
              </a:defRPr>
            </a:lvl1pPr>
            <a:lvl2pPr>
              <a:defRPr sz="2667" b="0" i="0">
                <a:latin typeface="Noto Serif"/>
                <a:cs typeface="Noto Serif"/>
              </a:defRPr>
            </a:lvl2pPr>
            <a:lvl3pPr>
              <a:defRPr sz="2667" b="0" i="0">
                <a:latin typeface="Noto Serif"/>
                <a:cs typeface="Noto Serif"/>
              </a:defRPr>
            </a:lvl3pPr>
            <a:lvl4pPr>
              <a:defRPr sz="2667" b="0" i="0">
                <a:latin typeface="Noto Serif"/>
                <a:cs typeface="Noto Serif"/>
              </a:defRPr>
            </a:lvl4pPr>
            <a:lvl5pPr>
              <a:defRPr sz="2667" b="0" i="0">
                <a:latin typeface="Noto Serif"/>
                <a:cs typeface="Noto Serif"/>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217920" y="1938217"/>
            <a:ext cx="4876800" cy="3892060"/>
          </a:xfrm>
        </p:spPr>
        <p:txBody>
          <a:bodyPr>
            <a:normAutofit/>
          </a:bodyPr>
          <a:lstStyle>
            <a:lvl1pPr>
              <a:defRPr sz="2667">
                <a:latin typeface="Noto Serif"/>
                <a:cs typeface="Noto Serif"/>
              </a:defRPr>
            </a:lvl1pPr>
            <a:lvl2pPr>
              <a:defRPr sz="2667">
                <a:latin typeface="Noto Serif"/>
                <a:cs typeface="Noto Serif"/>
              </a:defRPr>
            </a:lvl2pPr>
            <a:lvl3pPr>
              <a:defRPr sz="2667">
                <a:latin typeface="Noto Serif"/>
                <a:cs typeface="Noto Serif"/>
              </a:defRPr>
            </a:lvl3pPr>
            <a:lvl4pPr>
              <a:defRPr sz="2667">
                <a:latin typeface="Noto Serif"/>
                <a:cs typeface="Noto Serif"/>
              </a:defRPr>
            </a:lvl4pPr>
            <a:lvl5pPr>
              <a:defRPr sz="2667">
                <a:latin typeface="Noto Serif"/>
                <a:cs typeface="Noto Serif"/>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userDrawn="1"/>
        </p:nvSpPr>
        <p:spPr>
          <a:xfrm>
            <a:off x="392996"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tx2"/>
                </a:solidFill>
                <a:latin typeface="Noto Serif" charset="0"/>
                <a:ea typeface="Noto Serif" charset="0"/>
                <a:cs typeface="Noto Serif" charset="0"/>
              </a:rPr>
              <a:pPr algn="l"/>
              <a:t>‹#›</a:t>
            </a:fld>
            <a:endParaRPr lang="en-US" sz="16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134650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1219200" y="1187581"/>
            <a:ext cx="9753600" cy="4642696"/>
          </a:xfrm>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endParaRPr lang="en-US" dirty="0"/>
          </a:p>
        </p:txBody>
      </p:sp>
      <p:sp>
        <p:nvSpPr>
          <p:cNvPr id="3" name="Text Placeholder 2"/>
          <p:cNvSpPr>
            <a:spLocks noGrp="1"/>
          </p:cNvSpPr>
          <p:nvPr>
            <p:ph type="body" sz="quarter" idx="10" hasCustomPrompt="1"/>
          </p:nvPr>
        </p:nvSpPr>
        <p:spPr>
          <a:xfrm>
            <a:off x="731520" y="487680"/>
            <a:ext cx="6129867" cy="447219"/>
          </a:xfrm>
        </p:spPr>
        <p:txBody>
          <a:bodyPr/>
          <a:lstStyle>
            <a:lvl1pPr marL="0" indent="0">
              <a:buNone/>
              <a:defRPr b="0" i="0">
                <a:solidFill>
                  <a:schemeClr val="accent4"/>
                </a:solidFill>
                <a:latin typeface="Lato Regular"/>
                <a:cs typeface="Lato Regular"/>
              </a:defRPr>
            </a:lvl1pPr>
            <a:lvl2pPr marL="609585" indent="0">
              <a:buNone/>
              <a:defRPr/>
            </a:lvl2pPr>
            <a:lvl3pPr marL="1219170" indent="0">
              <a:buNone/>
              <a:defRPr/>
            </a:lvl3pPr>
            <a:lvl4pPr marL="1828754" indent="0">
              <a:buNone/>
              <a:defRPr/>
            </a:lvl4pPr>
          </a:lstStyle>
          <a:p>
            <a:pPr lvl="0"/>
            <a:r>
              <a:rPr lang="en-US" dirty="0" smtClean="0"/>
              <a:t>Title of Object</a:t>
            </a:r>
          </a:p>
        </p:txBody>
      </p:sp>
      <p:sp>
        <p:nvSpPr>
          <p:cNvPr id="4" name="Slide Number Placeholder 5"/>
          <p:cNvSpPr>
            <a:spLocks noGrp="1"/>
          </p:cNvSpPr>
          <p:nvPr userDrawn="1"/>
        </p:nvSpPr>
        <p:spPr>
          <a:xfrm>
            <a:off x="392996"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tx2"/>
                </a:solidFill>
                <a:latin typeface="Noto Serif" charset="0"/>
                <a:ea typeface="Noto Serif" charset="0"/>
                <a:cs typeface="Noto Serif" charset="0"/>
              </a:rPr>
              <a:pPr algn="l"/>
              <a:t>‹#›</a:t>
            </a:fld>
            <a:endParaRPr lang="en-US" sz="16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537825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641231" y="1688121"/>
            <a:ext cx="9022080" cy="3657600"/>
          </a:xfrm>
          <a:prstGeom prst="rect">
            <a:avLst/>
          </a:prstGeom>
        </p:spPr>
        <p:txBody>
          <a:bodyPr vert="horz" lIns="91440" tIns="45720" rIns="91440" bIns="45720" rtlCol="0" anchor="ctr">
            <a:normAutofit/>
          </a:bodyPr>
          <a:lstStyle>
            <a:lvl1pPr marL="304792" indent="-231642" algn="l">
              <a:defRPr baseline="0"/>
            </a:lvl1pPr>
          </a:lstStyle>
          <a:p>
            <a:r>
              <a:rPr lang="en-US" dirty="0" smtClean="0"/>
              <a:t>“Click to add short drop quote”</a:t>
            </a:r>
            <a:br>
              <a:rPr lang="en-US" dirty="0" smtClean="0"/>
            </a:br>
            <a:endParaRPr lang="en-US" dirty="0"/>
          </a:p>
        </p:txBody>
      </p:sp>
      <p:sp>
        <p:nvSpPr>
          <p:cNvPr id="3" name="Slide Number Placeholder 5"/>
          <p:cNvSpPr>
            <a:spLocks noGrp="1"/>
          </p:cNvSpPr>
          <p:nvPr userDrawn="1"/>
        </p:nvSpPr>
        <p:spPr>
          <a:xfrm>
            <a:off x="392996" y="6135626"/>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tx2"/>
                </a:solidFill>
                <a:latin typeface="Noto Serif" charset="0"/>
                <a:ea typeface="Noto Serif" charset="0"/>
                <a:cs typeface="Noto Serif" charset="0"/>
              </a:rPr>
              <a:pPr algn="l"/>
              <a:t>‹#›</a:t>
            </a:fld>
            <a:endParaRPr lang="en-US" sz="16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743495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5360" y="980124"/>
            <a:ext cx="10119360" cy="4693845"/>
          </a:xfrm>
        </p:spPr>
        <p:txBody>
          <a:bodyPr>
            <a:normAutofit/>
          </a:bodyPr>
          <a:lstStyle>
            <a:lvl1pPr algn="l">
              <a:lnSpc>
                <a:spcPct val="120000"/>
              </a:lnSpc>
              <a:defRPr sz="3733" baseline="0">
                <a:solidFill>
                  <a:schemeClr val="tx1"/>
                </a:solidFill>
                <a:latin typeface="Noto Serif"/>
                <a:cs typeface="Noto Serif"/>
              </a:defRPr>
            </a:lvl1pPr>
          </a:lstStyle>
          <a:p>
            <a:r>
              <a:rPr lang="en-US" dirty="0" smtClean="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endParaRPr lang="en-US" dirty="0"/>
          </a:p>
        </p:txBody>
      </p:sp>
      <p:sp>
        <p:nvSpPr>
          <p:cNvPr id="5" name="Text Placeholder 4"/>
          <p:cNvSpPr>
            <a:spLocks noGrp="1"/>
          </p:cNvSpPr>
          <p:nvPr>
            <p:ph type="body" sz="quarter" idx="10" hasCustomPrompt="1"/>
          </p:nvPr>
        </p:nvSpPr>
        <p:spPr>
          <a:xfrm>
            <a:off x="975361" y="5824642"/>
            <a:ext cx="5482167" cy="504825"/>
          </a:xfrm>
        </p:spPr>
        <p:txBody>
          <a:bodyPr/>
          <a:lstStyle>
            <a:lvl1pPr marL="0" indent="0">
              <a:buNone/>
              <a:defRPr sz="2667"/>
            </a:lvl1pPr>
          </a:lstStyle>
          <a:p>
            <a:pPr lvl="0"/>
            <a:r>
              <a:rPr lang="en-US" dirty="0" smtClean="0"/>
              <a:t>— Click to add attribution</a:t>
            </a:r>
            <a:endParaRPr lang="en-US" dirty="0"/>
          </a:p>
        </p:txBody>
      </p:sp>
      <p:sp>
        <p:nvSpPr>
          <p:cNvPr id="4" name="Slide Number Placeholder 5"/>
          <p:cNvSpPr>
            <a:spLocks noGrp="1"/>
          </p:cNvSpPr>
          <p:nvPr userDrawn="1"/>
        </p:nvSpPr>
        <p:spPr>
          <a:xfrm>
            <a:off x="392996"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tx2"/>
                </a:solidFill>
                <a:latin typeface="Noto Serif" charset="0"/>
                <a:ea typeface="Noto Serif" charset="0"/>
                <a:cs typeface="Noto Serif" charset="0"/>
              </a:rPr>
              <a:pPr algn="l"/>
              <a:t>‹#›</a:t>
            </a:fld>
            <a:endParaRPr lang="en-US" sz="16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375961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5361" y="975360"/>
            <a:ext cx="10139977" cy="828211"/>
          </a:xfrm>
        </p:spPr>
        <p:txBody>
          <a:bodyPr>
            <a:noAutofit/>
          </a:bodyPr>
          <a:lstStyle>
            <a:lvl1pPr algn="l">
              <a:defRPr sz="5333"/>
            </a:lvl1pPr>
          </a:lstStyle>
          <a:p>
            <a:r>
              <a:rPr lang="en-US" dirty="0" smtClean="0"/>
              <a:t>Click to edit title style</a:t>
            </a:r>
            <a:endParaRPr lang="en-US" dirty="0"/>
          </a:p>
        </p:txBody>
      </p:sp>
      <p:sp>
        <p:nvSpPr>
          <p:cNvPr id="4" name="Slide Number Placeholder 5"/>
          <p:cNvSpPr>
            <a:spLocks noGrp="1"/>
          </p:cNvSpPr>
          <p:nvPr userDrawn="1"/>
        </p:nvSpPr>
        <p:spPr>
          <a:xfrm>
            <a:off x="392996" y="6110488"/>
            <a:ext cx="788457" cy="486833"/>
          </a:xfrm>
          <a:prstGeom prst="rect">
            <a:avLst/>
          </a:prstGeom>
        </p:spPr>
        <p:txBody>
          <a:bodyPr vert="horz" lIns="121920" tIns="60960" rIns="121920" bIns="6096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600" smtClean="0">
                <a:solidFill>
                  <a:schemeClr val="tx2"/>
                </a:solidFill>
                <a:latin typeface="Noto Serif" charset="0"/>
                <a:ea typeface="Noto Serif" charset="0"/>
                <a:cs typeface="Noto Serif" charset="0"/>
              </a:rPr>
              <a:pPr algn="l"/>
              <a:t>‹#›</a:t>
            </a:fld>
            <a:endParaRPr lang="en-US" sz="16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886456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512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FC6FF-D803-48C5-8470-10868400F604}"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0664F-1C36-4A30-80CF-9664CE3FDD4E}" type="slidenum">
              <a:rPr lang="en-US" smtClean="0"/>
              <a:t>‹#›</a:t>
            </a:fld>
            <a:endParaRPr lang="en-US"/>
          </a:p>
        </p:txBody>
      </p:sp>
    </p:spTree>
    <p:extLst>
      <p:ext uri="{BB962C8B-B14F-4D97-AF65-F5344CB8AC3E}">
        <p14:creationId xmlns:p14="http://schemas.microsoft.com/office/powerpoint/2010/main" val="57431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3BC368-4E1F-4353-8875-8AF1CCEA624A}"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FF89C-21C4-41C7-9F00-C46CB7B3641E}" type="slidenum">
              <a:rPr lang="en-US" smtClean="0"/>
              <a:t>‹#›</a:t>
            </a:fld>
            <a:endParaRPr lang="en-US"/>
          </a:p>
        </p:txBody>
      </p:sp>
    </p:spTree>
    <p:extLst>
      <p:ext uri="{BB962C8B-B14F-4D97-AF65-F5344CB8AC3E}">
        <p14:creationId xmlns:p14="http://schemas.microsoft.com/office/powerpoint/2010/main" val="292932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3BC368-4E1F-4353-8875-8AF1CCEA624A}"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0FF89C-21C4-41C7-9F00-C46CB7B3641E}" type="slidenum">
              <a:rPr lang="en-US" smtClean="0"/>
              <a:t>‹#›</a:t>
            </a:fld>
            <a:endParaRPr lang="en-US"/>
          </a:p>
        </p:txBody>
      </p:sp>
    </p:spTree>
    <p:extLst>
      <p:ext uri="{BB962C8B-B14F-4D97-AF65-F5344CB8AC3E}">
        <p14:creationId xmlns:p14="http://schemas.microsoft.com/office/powerpoint/2010/main" val="280807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3BC368-4E1F-4353-8875-8AF1CCEA624A}"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0FF89C-21C4-41C7-9F00-C46CB7B3641E}" type="slidenum">
              <a:rPr lang="en-US" smtClean="0"/>
              <a:t>‹#›</a:t>
            </a:fld>
            <a:endParaRPr lang="en-US"/>
          </a:p>
        </p:txBody>
      </p:sp>
    </p:spTree>
    <p:extLst>
      <p:ext uri="{BB962C8B-B14F-4D97-AF65-F5344CB8AC3E}">
        <p14:creationId xmlns:p14="http://schemas.microsoft.com/office/powerpoint/2010/main" val="131704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BC368-4E1F-4353-8875-8AF1CCEA624A}"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0FF89C-21C4-41C7-9F00-C46CB7B3641E}" type="slidenum">
              <a:rPr lang="en-US" smtClean="0"/>
              <a:t>‹#›</a:t>
            </a:fld>
            <a:endParaRPr lang="en-US"/>
          </a:p>
        </p:txBody>
      </p:sp>
    </p:spTree>
    <p:extLst>
      <p:ext uri="{BB962C8B-B14F-4D97-AF65-F5344CB8AC3E}">
        <p14:creationId xmlns:p14="http://schemas.microsoft.com/office/powerpoint/2010/main" val="363475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3BC368-4E1F-4353-8875-8AF1CCEA624A}"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FF89C-21C4-41C7-9F00-C46CB7B3641E}" type="slidenum">
              <a:rPr lang="en-US" smtClean="0"/>
              <a:t>‹#›</a:t>
            </a:fld>
            <a:endParaRPr lang="en-US"/>
          </a:p>
        </p:txBody>
      </p:sp>
    </p:spTree>
    <p:extLst>
      <p:ext uri="{BB962C8B-B14F-4D97-AF65-F5344CB8AC3E}">
        <p14:creationId xmlns:p14="http://schemas.microsoft.com/office/powerpoint/2010/main" val="121043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3BC368-4E1F-4353-8875-8AF1CCEA624A}"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FF89C-21C4-41C7-9F00-C46CB7B3641E}" type="slidenum">
              <a:rPr lang="en-US" smtClean="0"/>
              <a:t>‹#›</a:t>
            </a:fld>
            <a:endParaRPr lang="en-US"/>
          </a:p>
        </p:txBody>
      </p:sp>
    </p:spTree>
    <p:extLst>
      <p:ext uri="{BB962C8B-B14F-4D97-AF65-F5344CB8AC3E}">
        <p14:creationId xmlns:p14="http://schemas.microsoft.com/office/powerpoint/2010/main" val="410154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emf"/><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BC368-4E1F-4353-8875-8AF1CCEA624A}" type="datetimeFigureOut">
              <a:rPr lang="en-US" smtClean="0"/>
              <a:t>4/14/2021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FF89C-21C4-41C7-9F00-C46CB7B3641E}" type="slidenum">
              <a:rPr lang="en-US" smtClean="0"/>
              <a:t>‹#›</a:t>
            </a:fld>
            <a:endParaRPr lang="en-US"/>
          </a:p>
        </p:txBody>
      </p:sp>
    </p:spTree>
    <p:extLst>
      <p:ext uri="{BB962C8B-B14F-4D97-AF65-F5344CB8AC3E}">
        <p14:creationId xmlns:p14="http://schemas.microsoft.com/office/powerpoint/2010/main" val="49898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364852"/>
              </a:solidFill>
              <a:latin typeface="Lato Regular"/>
            </a:endParaRPr>
          </a:p>
        </p:txBody>
      </p:sp>
      <p:sp>
        <p:nvSpPr>
          <p:cNvPr id="2" name="Title Placeholder 1"/>
          <p:cNvSpPr>
            <a:spLocks noGrp="1"/>
          </p:cNvSpPr>
          <p:nvPr>
            <p:ph type="title"/>
          </p:nvPr>
        </p:nvSpPr>
        <p:spPr>
          <a:xfrm>
            <a:off x="975360" y="975360"/>
            <a:ext cx="1011936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75360" y="2316480"/>
            <a:ext cx="10119360" cy="34137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OHSU-REV.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265983" y="5609768"/>
            <a:ext cx="576603" cy="987552"/>
          </a:xfrm>
          <a:prstGeom prst="rect">
            <a:avLst/>
          </a:prstGeom>
        </p:spPr>
      </p:pic>
    </p:spTree>
    <p:extLst>
      <p:ext uri="{BB962C8B-B14F-4D97-AF65-F5344CB8AC3E}">
        <p14:creationId xmlns:p14="http://schemas.microsoft.com/office/powerpoint/2010/main" val="18809054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hdr="0"/>
  <p:txStyles>
    <p:titleStyle>
      <a:lvl1pPr algn="l" defTabSz="609585" rtl="0" eaLnBrk="1" latinLnBrk="0" hangingPunct="1">
        <a:spcBef>
          <a:spcPct val="0"/>
        </a:spcBef>
        <a:buNone/>
        <a:defRPr sz="5333" b="0" i="0" kern="1200">
          <a:solidFill>
            <a:schemeClr val="bg1"/>
          </a:solidFill>
          <a:latin typeface="Lato Regular"/>
          <a:ea typeface="+mj-ea"/>
          <a:cs typeface="Lato Regular"/>
        </a:defRPr>
      </a:lvl1pPr>
    </p:titleStyle>
    <p:bodyStyle>
      <a:lvl1pPr marL="457189" indent="-457189" algn="l" defTabSz="609585" rtl="0" eaLnBrk="1" latinLnBrk="0" hangingPunct="1">
        <a:spcBef>
          <a:spcPct val="20000"/>
        </a:spcBef>
        <a:buFont typeface="Arial"/>
        <a:buChar char="•"/>
        <a:defRPr sz="3200" b="0" i="0" kern="1200">
          <a:solidFill>
            <a:srgbClr val="FFFFFF"/>
          </a:solidFill>
          <a:latin typeface="Noto Serif"/>
          <a:ea typeface="+mn-ea"/>
          <a:cs typeface="Noto Serif"/>
        </a:defRPr>
      </a:lvl1pPr>
      <a:lvl2pPr marL="990575" indent="-380990" algn="l" defTabSz="609585" rtl="0" eaLnBrk="1" latinLnBrk="0" hangingPunct="1">
        <a:spcBef>
          <a:spcPct val="20000"/>
        </a:spcBef>
        <a:buFont typeface="Arial"/>
        <a:buChar char="–"/>
        <a:defRPr sz="3200" b="0" i="0" kern="1200">
          <a:solidFill>
            <a:srgbClr val="FFFFFF"/>
          </a:solidFill>
          <a:latin typeface="Noto Serif"/>
          <a:ea typeface="+mn-ea"/>
          <a:cs typeface="Noto Serif"/>
        </a:defRPr>
      </a:lvl2pPr>
      <a:lvl3pPr marL="1523962" indent="-304792" algn="l" defTabSz="609585" rtl="0" eaLnBrk="1" latinLnBrk="0" hangingPunct="1">
        <a:spcBef>
          <a:spcPct val="20000"/>
        </a:spcBef>
        <a:buFont typeface="Arial"/>
        <a:buChar char="•"/>
        <a:defRPr sz="3200" b="0" i="0" kern="1200">
          <a:solidFill>
            <a:srgbClr val="FFFFFF"/>
          </a:solidFill>
          <a:latin typeface="Noto Serif"/>
          <a:ea typeface="+mn-ea"/>
          <a:cs typeface="Noto Serif"/>
        </a:defRPr>
      </a:lvl3pPr>
      <a:lvl4pPr marL="2133547" indent="-304792" algn="l" defTabSz="609585" rtl="0" eaLnBrk="1" latinLnBrk="0" hangingPunct="1">
        <a:spcBef>
          <a:spcPct val="20000"/>
        </a:spcBef>
        <a:buFont typeface="Arial"/>
        <a:buChar char="–"/>
        <a:defRPr sz="3200" b="0" i="0" kern="1200">
          <a:solidFill>
            <a:srgbClr val="FFFFFF"/>
          </a:solidFill>
          <a:latin typeface="Noto Serif"/>
          <a:ea typeface="+mn-ea"/>
          <a:cs typeface="Noto Serif"/>
        </a:defRPr>
      </a:lvl4pPr>
      <a:lvl5pPr marL="2743131" indent="-304792" algn="l" defTabSz="609585" rtl="0" eaLnBrk="1" latinLnBrk="0" hangingPunct="1">
        <a:spcBef>
          <a:spcPct val="20000"/>
        </a:spcBef>
        <a:buFont typeface="Arial"/>
        <a:buChar char="»"/>
        <a:defRPr sz="3200" b="0" i="0" kern="1200">
          <a:solidFill>
            <a:srgbClr val="FFFFFF"/>
          </a:solidFill>
          <a:latin typeface="Noto Serif"/>
          <a:ea typeface="+mn-ea"/>
          <a:cs typeface="Noto Serif"/>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5359" y="975360"/>
            <a:ext cx="1011936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75359" y="2316480"/>
            <a:ext cx="10119360" cy="40672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91502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hdr="0"/>
  <p:txStyles>
    <p:titleStyle>
      <a:lvl1pPr algn="l" defTabSz="609585" rtl="0" eaLnBrk="1" latinLnBrk="0" hangingPunct="1">
        <a:spcBef>
          <a:spcPct val="0"/>
        </a:spcBef>
        <a:buNone/>
        <a:defRPr sz="5333" b="0" i="0" kern="1200">
          <a:solidFill>
            <a:schemeClr val="accent3"/>
          </a:solidFill>
          <a:latin typeface="Lato Regular"/>
          <a:ea typeface="+mj-ea"/>
          <a:cs typeface="Lato Regular"/>
        </a:defRPr>
      </a:lvl1pPr>
    </p:titleStyle>
    <p:bodyStyle>
      <a:lvl1pPr marL="457189" indent="-457189" algn="l" defTabSz="609585" rtl="0" eaLnBrk="1" latinLnBrk="0" hangingPunct="1">
        <a:spcBef>
          <a:spcPct val="20000"/>
        </a:spcBef>
        <a:buFont typeface="Arial"/>
        <a:buChar char="•"/>
        <a:defRPr sz="4267"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1pPr>
      <a:lvl2pPr marL="990575" indent="-380990" algn="l" defTabSz="609585" rtl="0" eaLnBrk="1" latinLnBrk="0" hangingPunct="1">
        <a:spcBef>
          <a:spcPct val="20000"/>
        </a:spcBef>
        <a:buFont typeface="Arial"/>
        <a:buChar char="–"/>
        <a:defRPr sz="3733"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2pPr>
      <a:lvl3pPr marL="1523962" indent="-304792" algn="l" defTabSz="609585" rtl="0" eaLnBrk="1" latinLnBrk="0" hangingPunct="1">
        <a:spcBef>
          <a:spcPct val="20000"/>
        </a:spcBef>
        <a:buFont typeface="Arial"/>
        <a:buChar char="•"/>
        <a:defRPr sz="32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3pPr>
      <a:lvl4pPr marL="2133547" indent="-304792" algn="l" defTabSz="609585" rtl="0" eaLnBrk="1" latinLnBrk="0" hangingPunct="1">
        <a:spcBef>
          <a:spcPct val="20000"/>
        </a:spcBef>
        <a:buFont typeface="Arial"/>
        <a:buChar char="–"/>
        <a:defRPr sz="2667"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4pPr>
      <a:lvl5pPr marL="2743131" indent="-304792" algn="l" defTabSz="609585" rtl="0" eaLnBrk="1" latinLnBrk="0" hangingPunct="1">
        <a:spcBef>
          <a:spcPct val="20000"/>
        </a:spcBef>
        <a:buFont typeface="Arial"/>
        <a:buChar char="»"/>
        <a:defRPr sz="2667"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5361" y="975360"/>
            <a:ext cx="10139977" cy="82821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75361" y="2194561"/>
            <a:ext cx="10139977" cy="3659732"/>
          </a:xfrm>
          <a:prstGeom prst="rect">
            <a:avLst/>
          </a:prstGeom>
        </p:spPr>
        <p:txBody>
          <a:bodyPr vert="horz" lIns="91440" tIns="45720" rIns="91440" bIns="45720" rtlCol="0">
            <a:normAutofit/>
          </a:bodyPr>
          <a:lstStyle/>
          <a:p>
            <a:pPr lvl="0"/>
            <a:r>
              <a:rPr lang="en-US" dirty="0" smtClean="0"/>
              <a:t>Click to edit master text style</a:t>
            </a:r>
          </a:p>
        </p:txBody>
      </p:sp>
      <p:pic>
        <p:nvPicPr>
          <p:cNvPr id="6" name="Picture 5" descr="OHSU-RGB-1CGRAY-POS.eps"/>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211309" y="5611866"/>
            <a:ext cx="574480" cy="985455"/>
          </a:xfrm>
          <a:prstGeom prst="rect">
            <a:avLst/>
          </a:prstGeom>
        </p:spPr>
      </p:pic>
    </p:spTree>
    <p:extLst>
      <p:ext uri="{BB962C8B-B14F-4D97-AF65-F5344CB8AC3E}">
        <p14:creationId xmlns:p14="http://schemas.microsoft.com/office/powerpoint/2010/main" val="18581518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iming>
    <p:tnLst>
      <p:par>
        <p:cTn id="1" dur="indefinite" restart="never" nodeType="tmRoot"/>
      </p:par>
    </p:tnLst>
  </p:timing>
  <p:hf hdr="0"/>
  <p:txStyles>
    <p:titleStyle>
      <a:lvl1pPr algn="ctr" defTabSz="609585" rtl="0" eaLnBrk="1" latinLnBrk="0" hangingPunct="1">
        <a:spcBef>
          <a:spcPct val="0"/>
        </a:spcBef>
        <a:buNone/>
        <a:defRPr sz="5867" b="0" i="0" kern="1200">
          <a:solidFill>
            <a:schemeClr val="accent3"/>
          </a:solidFill>
          <a:latin typeface="Lato Regular"/>
          <a:ea typeface="+mj-ea"/>
          <a:cs typeface="Lato Regular"/>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Noto Serif"/>
          <a:ea typeface="+mn-ea"/>
          <a:cs typeface="Noto Serif"/>
        </a:defRPr>
      </a:lvl1pPr>
      <a:lvl2pPr marL="990575" indent="-380990" algn="l" defTabSz="609585" rtl="0" eaLnBrk="1" latinLnBrk="0" hangingPunct="1">
        <a:spcBef>
          <a:spcPct val="20000"/>
        </a:spcBef>
        <a:buFont typeface="Arial"/>
        <a:buChar char="–"/>
        <a:defRPr sz="3200" kern="1200">
          <a:solidFill>
            <a:schemeClr val="tx1"/>
          </a:solidFill>
          <a:latin typeface="Lato Regular"/>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Lato Regular"/>
          <a:ea typeface="+mn-ea"/>
          <a:cs typeface="+mn-cs"/>
        </a:defRPr>
      </a:lvl3pPr>
      <a:lvl4pPr marL="2133547" indent="-304792" algn="l" defTabSz="609585" rtl="0" eaLnBrk="1" latinLnBrk="0" hangingPunct="1">
        <a:spcBef>
          <a:spcPct val="20000"/>
        </a:spcBef>
        <a:buFont typeface="Arial"/>
        <a:buChar char="–"/>
        <a:defRPr sz="3200" kern="1200">
          <a:solidFill>
            <a:schemeClr val="tx1"/>
          </a:solidFill>
          <a:latin typeface="Lato Regular"/>
          <a:ea typeface="+mn-ea"/>
          <a:cs typeface="+mn-cs"/>
        </a:defRPr>
      </a:lvl4pPr>
      <a:lvl5pPr marL="2743131" indent="-304792" algn="l" defTabSz="609585" rtl="0" eaLnBrk="1" latinLnBrk="0" hangingPunct="1">
        <a:spcBef>
          <a:spcPct val="20000"/>
        </a:spcBef>
        <a:buFont typeface="Arial"/>
        <a:buChar char="»"/>
        <a:defRPr sz="3200" kern="1200">
          <a:solidFill>
            <a:schemeClr val="tx1"/>
          </a:solidFill>
          <a:latin typeface="Lato Regular"/>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Box 12"/>
          <p:cNvSpPr txBox="1"/>
          <p:nvPr/>
        </p:nvSpPr>
        <p:spPr>
          <a:xfrm>
            <a:off x="563765" y="6148542"/>
            <a:ext cx="8205641" cy="461665"/>
          </a:xfrm>
          <a:prstGeom prst="rect">
            <a:avLst/>
          </a:prstGeom>
          <a:noFill/>
        </p:spPr>
        <p:txBody>
          <a:bodyPr wrap="square" rtlCol="0">
            <a:spAutoFit/>
          </a:bodyPr>
          <a:lstStyle/>
          <a:p>
            <a:r>
              <a:rPr lang="en-US" sz="1200" kern="0" spc="107" dirty="0">
                <a:solidFill>
                  <a:schemeClr val="bg1"/>
                </a:solidFill>
                <a:latin typeface="Lato Regular" panose="020F0502020204030203" pitchFamily="34" charset="0"/>
                <a:cs typeface="Lato Light"/>
              </a:rPr>
              <a:t>DATE: </a:t>
            </a:r>
            <a:r>
              <a:rPr lang="en-US" sz="1200" kern="0" spc="107" dirty="0" smtClean="0">
                <a:solidFill>
                  <a:schemeClr val="bg1"/>
                </a:solidFill>
                <a:latin typeface="Lato Regular" panose="020F0502020204030203" pitchFamily="34" charset="0"/>
                <a:cs typeface="Lato Light"/>
              </a:rPr>
              <a:t>Summer 2021 </a:t>
            </a:r>
          </a:p>
          <a:p>
            <a:r>
              <a:rPr lang="en-US" sz="1200" kern="0" spc="107" dirty="0" smtClean="0">
                <a:solidFill>
                  <a:schemeClr val="bg1"/>
                </a:solidFill>
                <a:latin typeface="Lato Regular" panose="020F0502020204030203" pitchFamily="34" charset="0"/>
                <a:cs typeface="Lato Light"/>
              </a:rPr>
              <a:t>PRESENTED </a:t>
            </a:r>
            <a:r>
              <a:rPr lang="en-US" sz="1200" kern="0" spc="107" dirty="0">
                <a:solidFill>
                  <a:schemeClr val="bg1"/>
                </a:solidFill>
                <a:latin typeface="Lato Regular" panose="020F0502020204030203" pitchFamily="34" charset="0"/>
                <a:cs typeface="Lato Light"/>
              </a:rPr>
              <a:t>BY: </a:t>
            </a:r>
            <a:r>
              <a:rPr lang="en-US" sz="1200" kern="0" spc="107" dirty="0" smtClean="0">
                <a:solidFill>
                  <a:schemeClr val="bg1"/>
                </a:solidFill>
                <a:latin typeface="Lato Regular" panose="020F0502020204030203" pitchFamily="34" charset="0"/>
                <a:cs typeface="Lato Light"/>
              </a:rPr>
              <a:t>Briana Ketterer MD, MS on behalf of OHSU SOM Entrustment Group</a:t>
            </a:r>
            <a:endParaRPr lang="en-US" sz="1200" kern="0" spc="107" dirty="0">
              <a:solidFill>
                <a:schemeClr val="bg1"/>
              </a:solidFill>
              <a:latin typeface="Lato Regular" panose="020F0502020204030203" pitchFamily="34" charset="0"/>
              <a:cs typeface="Lato Light"/>
            </a:endParaRPr>
          </a:p>
        </p:txBody>
      </p:sp>
      <p:sp>
        <p:nvSpPr>
          <p:cNvPr id="14" name="TextBox 13"/>
          <p:cNvSpPr txBox="1"/>
          <p:nvPr/>
        </p:nvSpPr>
        <p:spPr>
          <a:xfrm>
            <a:off x="563765" y="3576681"/>
            <a:ext cx="9473652" cy="830997"/>
          </a:xfrm>
          <a:prstGeom prst="rect">
            <a:avLst/>
          </a:prstGeom>
          <a:noFill/>
        </p:spPr>
        <p:txBody>
          <a:bodyPr wrap="square" rtlCol="0">
            <a:spAutoFit/>
          </a:bodyPr>
          <a:lstStyle/>
          <a:p>
            <a:r>
              <a:rPr lang="en-US" sz="4800" dirty="0" smtClean="0">
                <a:solidFill>
                  <a:schemeClr val="bg1"/>
                </a:solidFill>
                <a:latin typeface="Lato Regular"/>
                <a:cs typeface="Lato Regular"/>
              </a:rPr>
              <a:t>Overview:</a:t>
            </a:r>
            <a:endParaRPr lang="en-US" sz="4800" dirty="0">
              <a:solidFill>
                <a:schemeClr val="bg1"/>
              </a:solidFill>
              <a:latin typeface="Lato Regular"/>
              <a:cs typeface="Lato Regular"/>
            </a:endParaRPr>
          </a:p>
        </p:txBody>
      </p:sp>
      <p:sp>
        <p:nvSpPr>
          <p:cNvPr id="15" name="TextBox 14"/>
          <p:cNvSpPr txBox="1"/>
          <p:nvPr/>
        </p:nvSpPr>
        <p:spPr>
          <a:xfrm>
            <a:off x="563765" y="4262740"/>
            <a:ext cx="6381829" cy="1384995"/>
          </a:xfrm>
          <a:prstGeom prst="rect">
            <a:avLst/>
          </a:prstGeom>
          <a:noFill/>
        </p:spPr>
        <p:txBody>
          <a:bodyPr wrap="square" rtlCol="0">
            <a:spAutoFit/>
          </a:bodyPr>
          <a:lstStyle/>
          <a:p>
            <a:r>
              <a:rPr lang="en-US" sz="2800" dirty="0" err="1" smtClean="0">
                <a:solidFill>
                  <a:schemeClr val="bg1"/>
                </a:solidFill>
                <a:latin typeface="Lato Regular"/>
                <a:cs typeface="Lato Regular"/>
              </a:rPr>
              <a:t>Entrustable</a:t>
            </a:r>
            <a:r>
              <a:rPr lang="en-US" sz="2800" dirty="0" smtClean="0">
                <a:solidFill>
                  <a:schemeClr val="bg1"/>
                </a:solidFill>
                <a:latin typeface="Lato Regular"/>
                <a:cs typeface="Lato Regular"/>
              </a:rPr>
              <a:t> Professional Activities </a:t>
            </a:r>
          </a:p>
          <a:p>
            <a:r>
              <a:rPr lang="en-US" sz="2800" dirty="0" smtClean="0">
                <a:solidFill>
                  <a:schemeClr val="bg1"/>
                </a:solidFill>
                <a:latin typeface="Lato Regular"/>
                <a:cs typeface="Lato Regular"/>
              </a:rPr>
              <a:t>&amp; Workplace Based </a:t>
            </a:r>
            <a:r>
              <a:rPr lang="en-US" sz="2800" dirty="0" smtClean="0">
                <a:solidFill>
                  <a:schemeClr val="bg1"/>
                </a:solidFill>
                <a:latin typeface="Lato Regular"/>
                <a:cs typeface="Lato Regular"/>
              </a:rPr>
              <a:t>Assessments for Medical Students</a:t>
            </a:r>
            <a:endParaRPr lang="en-US" sz="2800" dirty="0">
              <a:solidFill>
                <a:schemeClr val="bg1"/>
              </a:solidFill>
              <a:latin typeface="Lato Regular"/>
              <a:cs typeface="Lato Regular"/>
            </a:endParaRPr>
          </a:p>
        </p:txBody>
      </p:sp>
      <p:cxnSp>
        <p:nvCxnSpPr>
          <p:cNvPr id="16" name="Straight Connector 15" title="Straight line."/>
          <p:cNvCxnSpPr/>
          <p:nvPr/>
        </p:nvCxnSpPr>
        <p:spPr>
          <a:xfrm>
            <a:off x="653416" y="5762880"/>
            <a:ext cx="1091013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OHSU master brand logo." title="OHSU master brand logo."/>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765" y="2095031"/>
            <a:ext cx="804660" cy="1378700"/>
          </a:xfrm>
          <a:prstGeom prst="rect">
            <a:avLst/>
          </a:prstGeom>
        </p:spPr>
      </p:pic>
    </p:spTree>
    <p:extLst>
      <p:ext uri="{BB962C8B-B14F-4D97-AF65-F5344CB8AC3E}">
        <p14:creationId xmlns:p14="http://schemas.microsoft.com/office/powerpoint/2010/main" val="1381408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Formative Feedback with WBAs</a:t>
            </a:r>
            <a:endParaRPr lang="en-US" dirty="0"/>
          </a:p>
        </p:txBody>
      </p:sp>
      <p:sp>
        <p:nvSpPr>
          <p:cNvPr id="3" name="Content Placeholder 2"/>
          <p:cNvSpPr>
            <a:spLocks noGrp="1"/>
          </p:cNvSpPr>
          <p:nvPr>
            <p:ph type="body" sz="quarter" idx="10"/>
          </p:nvPr>
        </p:nvSpPr>
        <p:spPr>
          <a:xfrm>
            <a:off x="975361" y="2316947"/>
            <a:ext cx="10045700" cy="4366486"/>
          </a:xfrm>
        </p:spPr>
        <p:txBody>
          <a:bodyPr>
            <a:normAutofit fontScale="47500" lnSpcReduction="20000"/>
          </a:bodyPr>
          <a:lstStyle/>
          <a:p>
            <a:r>
              <a:rPr lang="en-US" sz="5100" dirty="0" smtClean="0"/>
              <a:t>Coaching:</a:t>
            </a:r>
          </a:p>
          <a:p>
            <a:pPr lvl="1"/>
            <a:r>
              <a:rPr lang="en-US" sz="4200" dirty="0"/>
              <a:t>Mastery requires deliberate practice</a:t>
            </a:r>
          </a:p>
          <a:p>
            <a:pPr lvl="2"/>
            <a:r>
              <a:rPr lang="en-US" sz="4200" dirty="0" smtClean="0"/>
              <a:t>Direct </a:t>
            </a:r>
            <a:r>
              <a:rPr lang="en-US" sz="4200" dirty="0"/>
              <a:t>observation &amp; feedback</a:t>
            </a:r>
          </a:p>
          <a:p>
            <a:pPr lvl="1"/>
            <a:r>
              <a:rPr lang="en-US" sz="4200" dirty="0" smtClean="0"/>
              <a:t>Trainees </a:t>
            </a:r>
            <a:r>
              <a:rPr lang="en-US" sz="4200" i="1" dirty="0" smtClean="0"/>
              <a:t>need</a:t>
            </a:r>
            <a:r>
              <a:rPr lang="en-US" sz="4200" dirty="0" smtClean="0"/>
              <a:t> timely feedback to improve</a:t>
            </a:r>
          </a:p>
          <a:p>
            <a:pPr lvl="2"/>
            <a:r>
              <a:rPr lang="en-US" sz="4200" dirty="0" smtClean="0"/>
              <a:t>Trainees implement feedback in real time </a:t>
            </a:r>
          </a:p>
          <a:p>
            <a:r>
              <a:rPr lang="en-US" sz="5100" dirty="0" smtClean="0"/>
              <a:t>Feedback </a:t>
            </a:r>
            <a:r>
              <a:rPr lang="en-US" sz="5100" dirty="0" err="1" smtClean="0"/>
              <a:t>is“</a:t>
            </a:r>
            <a:r>
              <a:rPr lang="en-US" sz="5100" u="sng" dirty="0" err="1" smtClean="0"/>
              <a:t>micro</a:t>
            </a:r>
            <a:r>
              <a:rPr lang="en-US" sz="5100" dirty="0"/>
              <a:t>” i.e. formative</a:t>
            </a:r>
          </a:p>
          <a:p>
            <a:pPr lvl="1"/>
            <a:r>
              <a:rPr lang="en-US" sz="4200" dirty="0" smtClean="0"/>
              <a:t>Often</a:t>
            </a:r>
            <a:endParaRPr lang="en-US" sz="4200" dirty="0" smtClean="0"/>
          </a:p>
          <a:p>
            <a:pPr lvl="1"/>
            <a:r>
              <a:rPr lang="en-US" sz="4200" dirty="0"/>
              <a:t>In the </a:t>
            </a:r>
            <a:r>
              <a:rPr lang="en-US" sz="4200" dirty="0" smtClean="0"/>
              <a:t>moment</a:t>
            </a:r>
            <a:endParaRPr lang="en-US" sz="4200" dirty="0"/>
          </a:p>
          <a:p>
            <a:pPr lvl="1"/>
            <a:r>
              <a:rPr lang="en-US" sz="4200" dirty="0"/>
              <a:t>Brief (1-3 min)</a:t>
            </a:r>
          </a:p>
          <a:p>
            <a:pPr lvl="1"/>
            <a:r>
              <a:rPr lang="en-US" sz="4200" dirty="0"/>
              <a:t>Informal “nuggets” or “</a:t>
            </a:r>
            <a:r>
              <a:rPr lang="en-US" sz="4200" dirty="0" smtClean="0"/>
              <a:t>pearls”</a:t>
            </a:r>
            <a:endParaRPr lang="en-US" sz="4200" dirty="0"/>
          </a:p>
          <a:p>
            <a:endParaRPr lang="en-US" dirty="0"/>
          </a:p>
          <a:p>
            <a:endParaRPr lang="en-US" dirty="0"/>
          </a:p>
        </p:txBody>
      </p:sp>
      <p:sp>
        <p:nvSpPr>
          <p:cNvPr id="5" name="TextBox 4"/>
          <p:cNvSpPr txBox="1"/>
          <p:nvPr/>
        </p:nvSpPr>
        <p:spPr>
          <a:xfrm>
            <a:off x="9096182" y="5292635"/>
            <a:ext cx="2317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85E60"/>
                </a:solidFill>
                <a:effectLst/>
                <a:uLnTx/>
                <a:uFillTx/>
                <a:latin typeface="Noto"/>
                <a:ea typeface="+mn-ea"/>
                <a:cs typeface="+mn-cs"/>
              </a:rPr>
              <a:t>Atul </a:t>
            </a:r>
            <a:r>
              <a:rPr kumimoji="0" lang="en-US" sz="1200" b="0" i="0" u="none" strike="noStrike" kern="1200" cap="none" spc="0" normalizeH="0" baseline="0" noProof="0" dirty="0" err="1" smtClean="0">
                <a:ln>
                  <a:noFill/>
                </a:ln>
                <a:solidFill>
                  <a:srgbClr val="585E60"/>
                </a:solidFill>
                <a:effectLst/>
                <a:uLnTx/>
                <a:uFillTx/>
                <a:latin typeface="Noto"/>
                <a:ea typeface="+mn-ea"/>
                <a:cs typeface="+mn-cs"/>
              </a:rPr>
              <a:t>Gawande</a:t>
            </a:r>
            <a:r>
              <a:rPr kumimoji="0" lang="en-US" sz="1200" b="0" i="0" u="none" strike="noStrike" kern="1200" cap="none" spc="0" normalizeH="0" baseline="0" noProof="0" dirty="0">
                <a:ln>
                  <a:noFill/>
                </a:ln>
                <a:solidFill>
                  <a:srgbClr val="585E60"/>
                </a:solidFill>
                <a:effectLst/>
                <a:uLnTx/>
                <a:uFillTx/>
                <a:latin typeface="Noto"/>
                <a:ea typeface="+mn-ea"/>
                <a:cs typeface="+mn-cs"/>
              </a:rPr>
              <a:t> </a:t>
            </a:r>
            <a:r>
              <a:rPr kumimoji="0" lang="en-US" sz="1200" b="0" i="0" u="none" strike="noStrike" kern="1200" cap="none" spc="0" normalizeH="0" baseline="0" noProof="0" dirty="0" smtClean="0">
                <a:ln>
                  <a:noFill/>
                </a:ln>
                <a:solidFill>
                  <a:srgbClr val="585E60"/>
                </a:solidFill>
                <a:effectLst/>
                <a:uLnTx/>
                <a:uFillTx/>
                <a:latin typeface="Noto"/>
                <a:ea typeface="+mn-ea"/>
                <a:cs typeface="+mn-cs"/>
              </a:rPr>
              <a:t>on coaching: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85E60"/>
                </a:solidFill>
                <a:effectLst/>
                <a:uLnTx/>
                <a:uFillTx/>
                <a:latin typeface="Noto"/>
                <a:ea typeface="+mn-ea"/>
                <a:cs typeface="+mn-cs"/>
              </a:rPr>
              <a:t>“They observe, they judge, and they guide.”</a:t>
            </a:r>
            <a:endParaRPr kumimoji="0" lang="en-US" sz="1200" b="0" i="0" u="none" strike="noStrike" kern="1200" cap="none" spc="0" normalizeH="0" baseline="0" noProof="0" dirty="0">
              <a:ln>
                <a:noFill/>
              </a:ln>
              <a:solidFill>
                <a:srgbClr val="585E60"/>
              </a:solidFill>
              <a:effectLst/>
              <a:uLnTx/>
              <a:uFillTx/>
              <a:latin typeface="Noto"/>
              <a:ea typeface="+mn-ea"/>
              <a:cs typeface="+mn-cs"/>
            </a:endParaRPr>
          </a:p>
        </p:txBody>
      </p:sp>
      <p:pic>
        <p:nvPicPr>
          <p:cNvPr id="6" name="Picture 2" descr="No matter how well trained people are few can sustain their best performance on their own. Thats where coaching comes 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7992" y="2118360"/>
            <a:ext cx="2247770" cy="30916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612349">
            <a:off x="5761942" y="5120504"/>
            <a:ext cx="3197735" cy="1169551"/>
          </a:xfrm>
          <a:prstGeom prst="rect">
            <a:avLst/>
          </a:prstGeom>
          <a:noFill/>
          <a:ln w="381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585E60"/>
                </a:solidFill>
                <a:effectLst/>
                <a:uLnTx/>
                <a:uFillTx/>
                <a:latin typeface="Noto"/>
                <a:ea typeface="+mn-ea"/>
                <a:cs typeface="+mn-cs"/>
              </a:rPr>
              <a:t>Compared to “macro” i.e. summative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E60"/>
                </a:solidFill>
                <a:effectLst/>
                <a:uLnTx/>
                <a:uFillTx/>
                <a:latin typeface="Noto"/>
                <a:ea typeface="+mn-ea"/>
                <a:cs typeface="+mn-cs"/>
              </a:rPr>
              <a:t>Less frequent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E60"/>
                </a:solidFill>
                <a:effectLst/>
                <a:uLnTx/>
                <a:uFillTx/>
                <a:latin typeface="Noto"/>
                <a:ea typeface="+mn-ea"/>
                <a:cs typeface="+mn-cs"/>
              </a:rPr>
              <a:t>Mid or end of </a:t>
            </a:r>
            <a:r>
              <a:rPr kumimoji="0" lang="en-US" sz="1400" b="0" i="0" u="none" strike="noStrike" kern="1200" cap="none" spc="0" normalizeH="0" baseline="0" noProof="0" dirty="0" smtClean="0">
                <a:ln>
                  <a:noFill/>
                </a:ln>
                <a:solidFill>
                  <a:srgbClr val="585E60"/>
                </a:solidFill>
                <a:effectLst/>
                <a:uLnTx/>
                <a:uFillTx/>
                <a:latin typeface="Noto"/>
                <a:ea typeface="+mn-ea"/>
                <a:cs typeface="+mn-cs"/>
              </a:rPr>
              <a:t>rotation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E60"/>
                </a:solidFill>
                <a:effectLst/>
                <a:uLnTx/>
                <a:uFillTx/>
                <a:latin typeface="Noto"/>
                <a:ea typeface="+mn-ea"/>
                <a:cs typeface="+mn-cs"/>
              </a:rPr>
              <a:t>Detailed (10-20 min)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585E60"/>
                </a:solidFill>
                <a:effectLst/>
                <a:uLnTx/>
                <a:uFillTx/>
                <a:latin typeface="Noto"/>
                <a:ea typeface="+mn-ea"/>
                <a:cs typeface="+mn-cs"/>
              </a:rPr>
              <a:t>Formal or structured</a:t>
            </a:r>
            <a:endParaRPr kumimoji="0" lang="en-US" sz="1400" b="0" i="0" u="none" strike="noStrike" kern="1200" cap="none" spc="0" normalizeH="0" baseline="0" noProof="0" dirty="0">
              <a:ln>
                <a:noFill/>
              </a:ln>
              <a:solidFill>
                <a:srgbClr val="585E60"/>
              </a:solidFill>
              <a:effectLst/>
              <a:uLnTx/>
              <a:uFillTx/>
              <a:latin typeface="Noto"/>
              <a:ea typeface="+mn-ea"/>
              <a:cs typeface="+mn-cs"/>
            </a:endParaRPr>
          </a:p>
        </p:txBody>
      </p:sp>
    </p:spTree>
    <p:extLst>
      <p:ext uri="{BB962C8B-B14F-4D97-AF65-F5344CB8AC3E}">
        <p14:creationId xmlns:p14="http://schemas.microsoft.com/office/powerpoint/2010/main" val="3927727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t>
            </a:r>
            <a:r>
              <a:rPr lang="en-US" dirty="0" smtClean="0"/>
              <a:t>Make </a:t>
            </a:r>
            <a:r>
              <a:rPr lang="en-US" dirty="0"/>
              <a:t>it </a:t>
            </a:r>
            <a:r>
              <a:rPr lang="en-US" dirty="0" smtClean="0"/>
              <a:t>Easier</a:t>
            </a:r>
            <a:endParaRPr lang="en-US" dirty="0"/>
          </a:p>
        </p:txBody>
      </p:sp>
      <p:sp>
        <p:nvSpPr>
          <p:cNvPr id="3" name="Text Placeholder 2"/>
          <p:cNvSpPr>
            <a:spLocks noGrp="1"/>
          </p:cNvSpPr>
          <p:nvPr>
            <p:ph type="body" sz="quarter" idx="10"/>
          </p:nvPr>
        </p:nvSpPr>
        <p:spPr>
          <a:xfrm>
            <a:off x="975360" y="2118360"/>
            <a:ext cx="10045700" cy="4479547"/>
          </a:xfrm>
        </p:spPr>
        <p:txBody>
          <a:bodyPr>
            <a:noAutofit/>
          </a:bodyPr>
          <a:lstStyle/>
          <a:p>
            <a:r>
              <a:rPr lang="en-US" sz="2400" dirty="0"/>
              <a:t>Time:</a:t>
            </a:r>
          </a:p>
          <a:p>
            <a:pPr lvl="1"/>
            <a:r>
              <a:rPr lang="en-US" sz="2000" dirty="0" smtClean="0"/>
              <a:t>#</a:t>
            </a:r>
            <a:r>
              <a:rPr lang="en-US" sz="2000" dirty="0" err="1" smtClean="0"/>
              <a:t>FeedbackFriday</a:t>
            </a:r>
            <a:r>
              <a:rPr lang="en-US" sz="2000" dirty="0" smtClean="0"/>
              <a:t> or</a:t>
            </a:r>
            <a:r>
              <a:rPr lang="en-US" sz="2000" dirty="0"/>
              <a:t> </a:t>
            </a:r>
            <a:r>
              <a:rPr lang="en-US" sz="2000" dirty="0" smtClean="0"/>
              <a:t>#</a:t>
            </a:r>
            <a:r>
              <a:rPr lang="en-US" sz="2000" dirty="0" err="1" smtClean="0"/>
              <a:t>WBAWednesday</a:t>
            </a:r>
            <a:endParaRPr lang="en-US" sz="2000" dirty="0"/>
          </a:p>
          <a:p>
            <a:pPr lvl="1"/>
            <a:r>
              <a:rPr lang="en-US" sz="2000" dirty="0"/>
              <a:t>Observe a </a:t>
            </a:r>
            <a:r>
              <a:rPr lang="en-US" sz="2000" dirty="0" smtClean="0"/>
              <a:t>snapshot: a single technique/skill</a:t>
            </a:r>
          </a:p>
          <a:p>
            <a:pPr lvl="1"/>
            <a:r>
              <a:rPr lang="en-US" sz="2000" dirty="0" smtClean="0"/>
              <a:t>Complete the WBA together</a:t>
            </a:r>
          </a:p>
          <a:p>
            <a:r>
              <a:rPr lang="en-US" sz="2400" dirty="0" smtClean="0"/>
              <a:t>Buy-In</a:t>
            </a:r>
            <a:r>
              <a:rPr lang="en-US" sz="2400" dirty="0"/>
              <a:t>:</a:t>
            </a:r>
          </a:p>
          <a:p>
            <a:pPr lvl="1"/>
            <a:r>
              <a:rPr lang="en-US" sz="2000" dirty="0"/>
              <a:t>Learner </a:t>
            </a:r>
            <a:r>
              <a:rPr lang="en-US" sz="2000" dirty="0" smtClean="0"/>
              <a:t>centered: student </a:t>
            </a:r>
            <a:r>
              <a:rPr lang="en-US" sz="2000" dirty="0"/>
              <a:t>choice of </a:t>
            </a:r>
            <a:r>
              <a:rPr lang="en-US" sz="2000" dirty="0" smtClean="0"/>
              <a:t>skill</a:t>
            </a:r>
          </a:p>
          <a:p>
            <a:r>
              <a:rPr lang="en-US" sz="2400" dirty="0" smtClean="0"/>
              <a:t>Relationship </a:t>
            </a:r>
            <a:r>
              <a:rPr lang="en-US" sz="2400" dirty="0"/>
              <a:t>Building:</a:t>
            </a:r>
          </a:p>
          <a:p>
            <a:pPr lvl="1"/>
            <a:r>
              <a:rPr lang="en-US" sz="2000" dirty="0" smtClean="0"/>
              <a:t>Make it low stakes: foster culture </a:t>
            </a:r>
            <a:r>
              <a:rPr lang="en-US" sz="2000" dirty="0"/>
              <a:t>of self-regulated </a:t>
            </a:r>
            <a:r>
              <a:rPr lang="en-US" sz="2000" dirty="0" smtClean="0"/>
              <a:t>learning</a:t>
            </a:r>
            <a:endParaRPr lang="en-US" sz="2000" dirty="0"/>
          </a:p>
        </p:txBody>
      </p:sp>
    </p:spTree>
    <p:extLst>
      <p:ext uri="{BB962C8B-B14F-4D97-AF65-F5344CB8AC3E}">
        <p14:creationId xmlns:p14="http://schemas.microsoft.com/office/powerpoint/2010/main" val="1308384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OHSU MD Graduation Requirements</a:t>
            </a:r>
            <a:endParaRPr lang="en-US" sz="4400" dirty="0"/>
          </a:p>
        </p:txBody>
      </p:sp>
      <p:sp>
        <p:nvSpPr>
          <p:cNvPr id="3" name="Content Placeholder 2"/>
          <p:cNvSpPr>
            <a:spLocks noGrp="1"/>
          </p:cNvSpPr>
          <p:nvPr>
            <p:ph sz="half" idx="1"/>
          </p:nvPr>
        </p:nvSpPr>
        <p:spPr/>
        <p:txBody>
          <a:bodyPr/>
          <a:lstStyle/>
          <a:p>
            <a:r>
              <a:rPr lang="en-US" dirty="0" smtClean="0"/>
              <a:t>Your role in…</a:t>
            </a:r>
            <a:endParaRPr lang="en-US" dirty="0"/>
          </a:p>
        </p:txBody>
      </p:sp>
      <p:pic>
        <p:nvPicPr>
          <p:cNvPr id="6" name="Picture 5"/>
          <p:cNvPicPr>
            <a:picLocks noChangeAspect="1"/>
          </p:cNvPicPr>
          <p:nvPr/>
        </p:nvPicPr>
        <p:blipFill>
          <a:blip r:embed="rId3"/>
          <a:stretch>
            <a:fillRect/>
          </a:stretch>
        </p:blipFill>
        <p:spPr>
          <a:xfrm>
            <a:off x="3032735" y="2840964"/>
            <a:ext cx="7517286" cy="3538332"/>
          </a:xfrm>
          <a:prstGeom prst="rect">
            <a:avLst/>
          </a:prstGeom>
          <a:ln w="38100">
            <a:solidFill>
              <a:srgbClr val="C00000"/>
            </a:solidFill>
          </a:ln>
        </p:spPr>
      </p:pic>
    </p:spTree>
    <p:extLst>
      <p:ext uri="{BB962C8B-B14F-4D97-AF65-F5344CB8AC3E}">
        <p14:creationId xmlns:p14="http://schemas.microsoft.com/office/powerpoint/2010/main" val="771898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83691" y="-144966"/>
            <a:ext cx="9224618" cy="7147932"/>
          </a:xfrm>
          <a:prstGeom prst="rect">
            <a:avLst/>
          </a:prstGeom>
        </p:spPr>
      </p:pic>
      <p:sp>
        <p:nvSpPr>
          <p:cNvPr id="5" name="TextBox 4"/>
          <p:cNvSpPr txBox="1"/>
          <p:nvPr/>
        </p:nvSpPr>
        <p:spPr>
          <a:xfrm rot="21057340">
            <a:off x="198784" y="2126974"/>
            <a:ext cx="2236304" cy="646331"/>
          </a:xfrm>
          <a:prstGeom prst="rect">
            <a:avLst/>
          </a:prstGeom>
          <a:noFill/>
          <a:ln w="38100">
            <a:solidFill>
              <a:srgbClr val="C00000"/>
            </a:solidFill>
          </a:ln>
        </p:spPr>
        <p:txBody>
          <a:bodyPr wrap="square" rtlCol="0">
            <a:spAutoFit/>
          </a:bodyPr>
          <a:lstStyle/>
          <a:p>
            <a:r>
              <a:rPr lang="en-US" dirty="0" smtClean="0"/>
              <a:t>+ displayed on MSPE </a:t>
            </a:r>
          </a:p>
          <a:p>
            <a:r>
              <a:rPr lang="en-US" dirty="0" smtClean="0"/>
              <a:t>and supplement</a:t>
            </a:r>
            <a:endParaRPr lang="en-US" dirty="0"/>
          </a:p>
        </p:txBody>
      </p:sp>
    </p:spTree>
    <p:extLst>
      <p:ext uri="{BB962C8B-B14F-4D97-AF65-F5344CB8AC3E}">
        <p14:creationId xmlns:p14="http://schemas.microsoft.com/office/powerpoint/2010/main" val="52439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801770" y="1180642"/>
            <a:ext cx="3427830" cy="891998"/>
          </a:xfrm>
          <a:prstGeom prst="rect">
            <a:avLst/>
          </a:prstGeom>
        </p:spPr>
      </p:pic>
      <p:sp>
        <p:nvSpPr>
          <p:cNvPr id="3" name="Title 2"/>
          <p:cNvSpPr>
            <a:spLocks noGrp="1"/>
          </p:cNvSpPr>
          <p:nvPr>
            <p:ph type="title"/>
          </p:nvPr>
        </p:nvSpPr>
        <p:spPr/>
        <p:txBody>
          <a:bodyPr/>
          <a:lstStyle/>
          <a:p>
            <a:r>
              <a:rPr lang="en-US" dirty="0" smtClean="0"/>
              <a:t>Goal of</a:t>
            </a:r>
            <a:endParaRPr lang="en-US" dirty="0"/>
          </a:p>
        </p:txBody>
      </p:sp>
      <p:sp>
        <p:nvSpPr>
          <p:cNvPr id="4" name="Content Placeholder 3"/>
          <p:cNvSpPr>
            <a:spLocks noGrp="1"/>
          </p:cNvSpPr>
          <p:nvPr>
            <p:ph idx="10"/>
          </p:nvPr>
        </p:nvSpPr>
        <p:spPr>
          <a:xfrm>
            <a:off x="3413760" y="2072640"/>
            <a:ext cx="7680960" cy="3657600"/>
          </a:xfrm>
        </p:spPr>
        <p:txBody>
          <a:bodyPr>
            <a:noAutofit/>
          </a:bodyPr>
          <a:lstStyle/>
          <a:p>
            <a:pPr marL="0" indent="0">
              <a:buNone/>
            </a:pPr>
            <a:r>
              <a:rPr lang="en-US" sz="3200" dirty="0" smtClean="0"/>
              <a:t>Effectively prepare the MD graduate for residency training and professional practice to best serve and meet the needs of society in the 21</a:t>
            </a:r>
            <a:r>
              <a:rPr lang="en-US" sz="3200" baseline="30000" dirty="0" smtClean="0"/>
              <a:t>st</a:t>
            </a:r>
            <a:r>
              <a:rPr lang="en-US" sz="3200" dirty="0" smtClean="0"/>
              <a:t> century. </a:t>
            </a:r>
            <a:endParaRPr lang="en-US" sz="3200" dirty="0"/>
          </a:p>
        </p:txBody>
      </p:sp>
      <p:pic>
        <p:nvPicPr>
          <p:cNvPr id="6" name="Picture 5" descr="Backlit cell image." title="Backlit cell."/>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0"/>
            <a:ext cx="2445849" cy="6858000"/>
          </a:xfrm>
          <a:prstGeom prst="rect">
            <a:avLst/>
          </a:prstGeom>
        </p:spPr>
      </p:pic>
      <p:sp>
        <p:nvSpPr>
          <p:cNvPr id="2" name="TextBox 1"/>
          <p:cNvSpPr txBox="1"/>
          <p:nvPr/>
        </p:nvSpPr>
        <p:spPr>
          <a:xfrm rot="20826937">
            <a:off x="4302875" y="5441645"/>
            <a:ext cx="4982212" cy="646331"/>
          </a:xfrm>
          <a:prstGeom prst="rect">
            <a:avLst/>
          </a:prstGeom>
          <a:noFill/>
          <a:ln w="381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585E60"/>
                </a:solidFill>
                <a:effectLst/>
                <a:uLnTx/>
                <a:uFillTx/>
                <a:latin typeface="Noto"/>
                <a:ea typeface="+mn-ea"/>
                <a:cs typeface="+mn-cs"/>
              </a:rPr>
              <a:t>“Residency Readiness”</a:t>
            </a:r>
            <a:endParaRPr kumimoji="0" lang="en-US" sz="3600" b="0" i="0" u="none" strike="noStrike" kern="1200" cap="none" spc="0" normalizeH="0" baseline="0" noProof="0" dirty="0">
              <a:ln>
                <a:noFill/>
              </a:ln>
              <a:solidFill>
                <a:srgbClr val="585E60"/>
              </a:solidFill>
              <a:effectLst/>
              <a:uLnTx/>
              <a:uFillTx/>
              <a:latin typeface="Noto"/>
              <a:ea typeface="+mn-ea"/>
              <a:cs typeface="+mn-cs"/>
            </a:endParaRPr>
          </a:p>
        </p:txBody>
      </p:sp>
    </p:spTree>
    <p:extLst>
      <p:ext uri="{BB962C8B-B14F-4D97-AF65-F5344CB8AC3E}">
        <p14:creationId xmlns:p14="http://schemas.microsoft.com/office/powerpoint/2010/main" val="1454993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53440" y="3660979"/>
            <a:ext cx="10363200" cy="1001712"/>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6400" b="0" i="0" u="none" strike="noStrike" kern="1200" cap="none" spc="27" normalizeH="0" baseline="0" noProof="0" dirty="0">
                <a:ln>
                  <a:noFill/>
                </a:ln>
                <a:solidFill>
                  <a:srgbClr val="002776"/>
                </a:solidFill>
                <a:effectLst/>
                <a:uLnTx/>
                <a:uFillTx/>
                <a:latin typeface="Lato Regular"/>
                <a:ea typeface="+mj-ea"/>
                <a:cs typeface="Lato Regular"/>
              </a:rPr>
              <a:t>Thank You</a:t>
            </a:r>
          </a:p>
        </p:txBody>
      </p:sp>
      <p:pic>
        <p:nvPicPr>
          <p:cNvPr id="4" name="Picture 3" descr="OHSU four-colog master brand logo." title="OHSU master bran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5015" y="1207731"/>
            <a:ext cx="1160051" cy="1986828"/>
          </a:xfrm>
          <a:prstGeom prst="rect">
            <a:avLst/>
          </a:prstGeom>
        </p:spPr>
      </p:pic>
    </p:spTree>
    <p:extLst>
      <p:ext uri="{BB962C8B-B14F-4D97-AF65-F5344CB8AC3E}">
        <p14:creationId xmlns:p14="http://schemas.microsoft.com/office/powerpoint/2010/main" val="2530907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descr="Translucent white rectangle for quotes. " title="Translucent white rectangle for quotes. "/>
          <p:cNvSpPr/>
          <p:nvPr/>
        </p:nvSpPr>
        <p:spPr>
          <a:xfrm>
            <a:off x="1364029" y="1059714"/>
            <a:ext cx="9485500"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Lato Regular"/>
              <a:ea typeface="+mn-ea"/>
              <a:cs typeface="+mn-cs"/>
            </a:endParaRPr>
          </a:p>
        </p:txBody>
      </p:sp>
      <p:sp>
        <p:nvSpPr>
          <p:cNvPr id="6" name="TextBox 5"/>
          <p:cNvSpPr txBox="1"/>
          <p:nvPr/>
        </p:nvSpPr>
        <p:spPr>
          <a:xfrm>
            <a:off x="2117035" y="1534655"/>
            <a:ext cx="8463721" cy="4524315"/>
          </a:xfrm>
          <a:prstGeom prst="rect">
            <a:avLst/>
          </a:prstGeom>
          <a:noFill/>
        </p:spPr>
        <p:txBody>
          <a:bodyPr wrap="square" rtlCol="0">
            <a:spAutoFit/>
          </a:bodyPr>
          <a:lstStyle/>
          <a:p>
            <a:pPr marL="0" marR="0" lvl="0" indent="0" algn="l" defTabSz="975345" rtl="0" eaLnBrk="1" fontAlgn="auto" latinLnBrk="0" hangingPunct="1">
              <a:lnSpc>
                <a:spcPct val="100000"/>
              </a:lnSpc>
              <a:spcBef>
                <a:spcPts val="1493"/>
              </a:spcBef>
              <a:spcAft>
                <a:spcPts val="0"/>
              </a:spcAft>
              <a:buClrTx/>
              <a:buSzTx/>
              <a:buFontTx/>
              <a:buNone/>
              <a:tabLst/>
              <a:defRPr/>
            </a:pPr>
            <a:r>
              <a:rPr kumimoji="0" lang="en-US" sz="3600" b="0" i="0" u="none" strike="noStrike" kern="1200" cap="none" spc="0" normalizeH="0" baseline="0" noProof="0" dirty="0">
                <a:ln>
                  <a:noFill/>
                </a:ln>
                <a:solidFill>
                  <a:srgbClr val="002776"/>
                </a:solidFill>
                <a:effectLst/>
                <a:uLnTx/>
                <a:uFillTx/>
                <a:latin typeface="Noto"/>
                <a:ea typeface="+mn-ea"/>
                <a:cs typeface="+mn-cs"/>
              </a:rPr>
              <a:t>An </a:t>
            </a:r>
            <a:r>
              <a:rPr kumimoji="0" lang="en-US" sz="3600" b="0" i="0" u="none" strike="noStrike" kern="1200" cap="none" spc="0" normalizeH="0" baseline="0" noProof="0" dirty="0" err="1">
                <a:ln>
                  <a:noFill/>
                </a:ln>
                <a:solidFill>
                  <a:srgbClr val="002776"/>
                </a:solidFill>
                <a:effectLst/>
                <a:uLnTx/>
                <a:uFillTx/>
                <a:latin typeface="Noto"/>
                <a:ea typeface="+mn-ea"/>
                <a:cs typeface="+mn-cs"/>
              </a:rPr>
              <a:t>Entrustable</a:t>
            </a:r>
            <a:r>
              <a:rPr kumimoji="0" lang="en-US" sz="3600" b="0" i="0" u="none" strike="noStrike" kern="1200" cap="none" spc="0" normalizeH="0" baseline="0" noProof="0" dirty="0">
                <a:ln>
                  <a:noFill/>
                </a:ln>
                <a:solidFill>
                  <a:srgbClr val="002776"/>
                </a:solidFill>
                <a:effectLst/>
                <a:uLnTx/>
                <a:uFillTx/>
                <a:latin typeface="Noto"/>
                <a:ea typeface="+mn-ea"/>
                <a:cs typeface="+mn-cs"/>
              </a:rPr>
              <a:t> Professional Activity is a </a:t>
            </a:r>
            <a:r>
              <a:rPr kumimoji="0" lang="en-US" sz="3600" b="0" i="0" u="none" strike="noStrike" kern="1200" cap="none" spc="0" normalizeH="0" baseline="0" noProof="0" dirty="0" smtClean="0">
                <a:ln>
                  <a:noFill/>
                </a:ln>
                <a:solidFill>
                  <a:srgbClr val="002776"/>
                </a:solidFill>
                <a:effectLst/>
                <a:uLnTx/>
                <a:uFillTx/>
                <a:latin typeface="Noto"/>
                <a:ea typeface="+mn-ea"/>
                <a:cs typeface="+mn-cs"/>
              </a:rPr>
              <a:t>“</a:t>
            </a:r>
            <a:r>
              <a:rPr kumimoji="0" lang="en-US" sz="3600" b="0" i="0" u="none" strike="noStrike" kern="1200" cap="none" spc="0" normalizeH="0" baseline="0" noProof="0" dirty="0">
                <a:ln>
                  <a:noFill/>
                </a:ln>
                <a:solidFill>
                  <a:srgbClr val="002776"/>
                </a:solidFill>
                <a:effectLst/>
                <a:uLnTx/>
                <a:uFillTx/>
                <a:latin typeface="Noto"/>
                <a:ea typeface="+mn-ea"/>
                <a:cs typeface="+mn-cs"/>
              </a:rPr>
              <a:t>unit of professional practice, defined as </a:t>
            </a:r>
            <a:r>
              <a:rPr kumimoji="0" lang="en-US" sz="3600" b="1" i="1" u="none" strike="noStrike" kern="1200" cap="none" spc="0" normalizeH="0" baseline="0" noProof="0" dirty="0" smtClean="0">
                <a:ln>
                  <a:noFill/>
                </a:ln>
                <a:solidFill>
                  <a:srgbClr val="002776"/>
                </a:solidFill>
                <a:effectLst/>
                <a:uLnTx/>
                <a:uFillTx/>
                <a:latin typeface="Noto"/>
                <a:ea typeface="+mn-ea"/>
                <a:cs typeface="+mn-cs"/>
              </a:rPr>
              <a:t>tasks</a:t>
            </a:r>
            <a:r>
              <a:rPr kumimoji="0" lang="en-US" sz="3600" b="0" i="0" u="none" strike="noStrike" kern="1200" cap="none" spc="0" normalizeH="0" baseline="0" noProof="0" dirty="0" smtClean="0">
                <a:ln>
                  <a:noFill/>
                </a:ln>
                <a:solidFill>
                  <a:srgbClr val="002776"/>
                </a:solidFill>
                <a:effectLst/>
                <a:uLnTx/>
                <a:uFillTx/>
                <a:latin typeface="Noto"/>
                <a:ea typeface="+mn-ea"/>
                <a:cs typeface="+mn-cs"/>
              </a:rPr>
              <a:t> </a:t>
            </a:r>
            <a:r>
              <a:rPr kumimoji="0" lang="en-US" sz="3600" b="0" i="0" u="none" strike="noStrike" kern="1200" cap="none" spc="0" normalizeH="0" baseline="0" noProof="0" dirty="0">
                <a:ln>
                  <a:noFill/>
                </a:ln>
                <a:solidFill>
                  <a:srgbClr val="002776"/>
                </a:solidFill>
                <a:effectLst/>
                <a:uLnTx/>
                <a:uFillTx/>
                <a:latin typeface="Noto"/>
                <a:ea typeface="+mn-ea"/>
                <a:cs typeface="+mn-cs"/>
              </a:rPr>
              <a:t>or </a:t>
            </a:r>
            <a:r>
              <a:rPr kumimoji="0" lang="en-US" sz="3600" b="1" i="1" u="none" strike="noStrike" kern="1200" cap="none" spc="0" normalizeH="0" baseline="0" noProof="0" dirty="0">
                <a:ln>
                  <a:noFill/>
                </a:ln>
                <a:solidFill>
                  <a:srgbClr val="002776"/>
                </a:solidFill>
                <a:effectLst/>
                <a:uLnTx/>
                <a:uFillTx/>
                <a:latin typeface="Noto"/>
                <a:ea typeface="+mn-ea"/>
                <a:cs typeface="+mn-cs"/>
              </a:rPr>
              <a:t>responsibilities</a:t>
            </a:r>
            <a:r>
              <a:rPr kumimoji="0" lang="en-US" sz="3600" b="0" i="0" u="none" strike="noStrike" kern="1200" cap="none" spc="0" normalizeH="0" baseline="0" noProof="0" dirty="0">
                <a:ln>
                  <a:noFill/>
                </a:ln>
                <a:solidFill>
                  <a:srgbClr val="002776"/>
                </a:solidFill>
                <a:effectLst/>
                <a:uLnTx/>
                <a:uFillTx/>
                <a:latin typeface="Noto"/>
                <a:ea typeface="+mn-ea"/>
                <a:cs typeface="+mn-cs"/>
              </a:rPr>
              <a:t> to be entrusted to </a:t>
            </a:r>
            <a:r>
              <a:rPr kumimoji="0" lang="en-US" sz="3600" b="0" i="0" u="none" strike="noStrike" kern="1200" cap="none" spc="0" normalizeH="0" baseline="0" noProof="0" dirty="0" smtClean="0">
                <a:ln>
                  <a:noFill/>
                </a:ln>
                <a:solidFill>
                  <a:srgbClr val="002776"/>
                </a:solidFill>
                <a:effectLst/>
                <a:uLnTx/>
                <a:uFillTx/>
                <a:latin typeface="Noto"/>
                <a:ea typeface="+mn-ea"/>
                <a:cs typeface="+mn-cs"/>
              </a:rPr>
              <a:t>the </a:t>
            </a:r>
            <a:r>
              <a:rPr kumimoji="0" lang="en-US" sz="3600" b="0" i="0" u="none" strike="noStrike" kern="1200" cap="none" spc="0" normalizeH="0" baseline="0" noProof="0" dirty="0">
                <a:ln>
                  <a:noFill/>
                </a:ln>
                <a:solidFill>
                  <a:srgbClr val="002776"/>
                </a:solidFill>
                <a:effectLst/>
                <a:uLnTx/>
                <a:uFillTx/>
                <a:latin typeface="Noto"/>
                <a:ea typeface="+mn-ea"/>
                <a:cs typeface="+mn-cs"/>
              </a:rPr>
              <a:t>unsupervised execution by a </a:t>
            </a:r>
            <a:r>
              <a:rPr kumimoji="0" lang="en-US" sz="3600" b="0" i="0" u="none" strike="noStrike" kern="1200" cap="none" spc="0" normalizeH="0" baseline="0" noProof="0" dirty="0" smtClean="0">
                <a:ln>
                  <a:noFill/>
                </a:ln>
                <a:solidFill>
                  <a:srgbClr val="002776"/>
                </a:solidFill>
                <a:effectLst/>
                <a:uLnTx/>
                <a:uFillTx/>
                <a:latin typeface="Noto"/>
                <a:ea typeface="+mn-ea"/>
                <a:cs typeface="+mn-cs"/>
              </a:rPr>
              <a:t>trainee once </a:t>
            </a:r>
            <a:r>
              <a:rPr kumimoji="0" lang="en-US" sz="3600" b="0" i="0" u="none" strike="noStrike" kern="1200" cap="none" spc="0" normalizeH="0" baseline="0" noProof="0" dirty="0">
                <a:ln>
                  <a:noFill/>
                </a:ln>
                <a:solidFill>
                  <a:srgbClr val="002776"/>
                </a:solidFill>
                <a:effectLst/>
                <a:uLnTx/>
                <a:uFillTx/>
                <a:latin typeface="Noto"/>
                <a:ea typeface="+mn-ea"/>
                <a:cs typeface="+mn-cs"/>
              </a:rPr>
              <a:t>he or she has attained sufficient </a:t>
            </a:r>
            <a:r>
              <a:rPr kumimoji="0" lang="en-US" sz="3600" b="0" i="0" u="none" strike="noStrike" kern="1200" cap="none" spc="0" normalizeH="0" baseline="0" noProof="0" dirty="0" smtClean="0">
                <a:ln>
                  <a:noFill/>
                </a:ln>
                <a:solidFill>
                  <a:srgbClr val="002776"/>
                </a:solidFill>
                <a:effectLst/>
                <a:uLnTx/>
                <a:uFillTx/>
                <a:latin typeface="Noto"/>
                <a:ea typeface="+mn-ea"/>
                <a:cs typeface="+mn-cs"/>
              </a:rPr>
              <a:t>clinical </a:t>
            </a:r>
            <a:r>
              <a:rPr kumimoji="0" lang="en-US" sz="3600" b="0" i="0" u="none" strike="noStrike" kern="1200" cap="none" spc="0" normalizeH="0" baseline="0" noProof="0" dirty="0">
                <a:ln>
                  <a:noFill/>
                </a:ln>
                <a:solidFill>
                  <a:srgbClr val="002776"/>
                </a:solidFill>
                <a:effectLst/>
                <a:uLnTx/>
                <a:uFillTx/>
                <a:latin typeface="Noto"/>
                <a:ea typeface="+mn-ea"/>
                <a:cs typeface="+mn-cs"/>
              </a:rPr>
              <a:t>competence.”</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27" normalizeH="0" baseline="0" noProof="0" dirty="0">
              <a:ln>
                <a:noFill/>
              </a:ln>
              <a:solidFill>
                <a:srgbClr val="002776"/>
              </a:solidFill>
              <a:effectLst/>
              <a:uLnTx/>
              <a:uFillTx/>
              <a:latin typeface="Lato Regular"/>
              <a:ea typeface="+mn-ea"/>
              <a:cs typeface="Lato Regular"/>
            </a:endParaRPr>
          </a:p>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7" normalizeH="0" baseline="0" noProof="0" dirty="0" smtClean="0">
                <a:ln>
                  <a:noFill/>
                </a:ln>
                <a:solidFill>
                  <a:srgbClr val="002776"/>
                </a:solidFill>
                <a:effectLst/>
                <a:uLnTx/>
                <a:uFillTx/>
                <a:latin typeface="Lato"/>
                <a:ea typeface="+mn-ea"/>
                <a:cs typeface="Lato Regular"/>
              </a:rPr>
              <a:t>—</a:t>
            </a:r>
            <a:r>
              <a:rPr kumimoji="0" lang="en-US" sz="1800" b="0" i="0" u="none" strike="noStrike" kern="1200" cap="none" spc="0" normalizeH="0" baseline="0" noProof="0" dirty="0" err="1">
                <a:ln>
                  <a:noFill/>
                </a:ln>
                <a:solidFill>
                  <a:srgbClr val="002776"/>
                </a:solidFill>
                <a:effectLst/>
                <a:uLnTx/>
                <a:uFillTx/>
                <a:latin typeface="Lato"/>
                <a:ea typeface="+mn-ea"/>
                <a:cs typeface="+mn-cs"/>
              </a:rPr>
              <a:t>Olle</a:t>
            </a:r>
            <a:r>
              <a:rPr kumimoji="0" lang="en-US" sz="1800" b="0" i="0" u="none" strike="noStrike" kern="1200" cap="none" spc="0" normalizeH="0" baseline="0" noProof="0" dirty="0">
                <a:ln>
                  <a:noFill/>
                </a:ln>
                <a:solidFill>
                  <a:srgbClr val="002776"/>
                </a:solidFill>
                <a:effectLst/>
                <a:uLnTx/>
                <a:uFillTx/>
                <a:latin typeface="Lato"/>
                <a:ea typeface="+mn-ea"/>
                <a:cs typeface="+mn-cs"/>
              </a:rPr>
              <a:t> ten Cate, 2013</a:t>
            </a:r>
          </a:p>
          <a:p>
            <a:pPr marL="0" marR="0" lvl="0" indent="0" algn="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27" normalizeH="0" baseline="0" noProof="0" dirty="0" smtClean="0">
              <a:ln>
                <a:noFill/>
              </a:ln>
              <a:solidFill>
                <a:srgbClr val="002776"/>
              </a:solidFill>
              <a:effectLst/>
              <a:uLnTx/>
              <a:uFillTx/>
              <a:latin typeface="Lato Regular"/>
              <a:ea typeface="+mn-ea"/>
              <a:cs typeface="Lato Regular"/>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776"/>
              </a:solidFill>
              <a:effectLst/>
              <a:uLnTx/>
              <a:uFillTx/>
              <a:latin typeface="Lato Regular"/>
              <a:ea typeface="+mn-ea"/>
              <a:cs typeface="Lato Regular"/>
            </a:endParaRPr>
          </a:p>
        </p:txBody>
      </p:sp>
    </p:spTree>
    <p:extLst>
      <p:ext uri="{BB962C8B-B14F-4D97-AF65-F5344CB8AC3E}">
        <p14:creationId xmlns:p14="http://schemas.microsoft.com/office/powerpoint/2010/main" val="699580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53"/>
          <p:cNvSpPr/>
          <p:nvPr/>
        </p:nvSpPr>
        <p:spPr>
          <a:xfrm>
            <a:off x="204537" y="-26440"/>
            <a:ext cx="12377854" cy="6750566"/>
          </a:xfrm>
          <a:prstGeom prst="rect">
            <a:avLst/>
          </a:prstGeom>
          <a:ln w="12700">
            <a:noFill/>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2300" b="1">
                <a:solidFill>
                  <a:srgbClr val="FFFB00"/>
                </a:solidFill>
                <a:latin typeface="Helvetica"/>
                <a:ea typeface="Helvetica"/>
                <a:cs typeface="Helvetica"/>
                <a:sym typeface="Helvetica"/>
              </a:defRPr>
            </a:pPr>
            <a:r>
              <a:rPr kumimoji="0" lang="en-US" sz="2800" b="1" i="0" u="none" strike="noStrike" kern="1200" cap="none" spc="0" normalizeH="0" baseline="0" noProof="0" dirty="0" smtClean="0">
                <a:ln>
                  <a:noFill/>
                </a:ln>
                <a:solidFill>
                  <a:srgbClr val="002776"/>
                </a:solidFill>
                <a:effectLst/>
                <a:uLnTx/>
                <a:uFillTx/>
                <a:latin typeface="Helvetica"/>
                <a:cs typeface="Helvetica"/>
                <a:sym typeface="Helvetica"/>
              </a:rPr>
              <a:t>13 </a:t>
            </a:r>
            <a:r>
              <a:rPr kumimoji="0" sz="2800" b="1" i="0" u="none" strike="noStrike" kern="1200" cap="none" spc="0" normalizeH="0" baseline="0" noProof="0" dirty="0" smtClean="0">
                <a:ln>
                  <a:noFill/>
                </a:ln>
                <a:solidFill>
                  <a:srgbClr val="002776"/>
                </a:solidFill>
                <a:effectLst/>
                <a:uLnTx/>
                <a:uFillTx/>
                <a:latin typeface="Helvetica"/>
                <a:cs typeface="Helvetica"/>
                <a:sym typeface="Helvetica"/>
              </a:rPr>
              <a:t>Core </a:t>
            </a:r>
            <a:r>
              <a:rPr kumimoji="0" sz="2800" b="1" i="0" u="none" strike="noStrike" kern="1200" cap="none" spc="0" normalizeH="0" baseline="0" noProof="0" dirty="0">
                <a:ln>
                  <a:noFill/>
                </a:ln>
                <a:solidFill>
                  <a:srgbClr val="002776"/>
                </a:solidFill>
                <a:effectLst/>
                <a:uLnTx/>
                <a:uFillTx/>
                <a:latin typeface="Helvetica"/>
                <a:cs typeface="Helvetica"/>
                <a:sym typeface="Helvetica"/>
              </a:rPr>
              <a:t>Entrustable Professional Activities </a:t>
            </a:r>
            <a:r>
              <a:rPr kumimoji="0" sz="2800" b="1" i="0" u="none" strike="noStrike" kern="1200" cap="none" spc="0" normalizeH="0" baseline="0" noProof="0" dirty="0" smtClean="0">
                <a:ln>
                  <a:noFill/>
                </a:ln>
                <a:solidFill>
                  <a:srgbClr val="002776"/>
                </a:solidFill>
                <a:effectLst/>
                <a:uLnTx/>
                <a:uFillTx/>
                <a:latin typeface="Helvetica"/>
                <a:cs typeface="Helvetica"/>
                <a:sym typeface="Helvetica"/>
              </a:rPr>
              <a:t>for </a:t>
            </a:r>
            <a:r>
              <a:rPr kumimoji="0" sz="2800" b="1" i="0" u="none" strike="noStrike" kern="1200" cap="none" spc="0" normalizeH="0" baseline="0" noProof="0" dirty="0">
                <a:ln>
                  <a:noFill/>
                </a:ln>
                <a:solidFill>
                  <a:srgbClr val="002776"/>
                </a:solidFill>
                <a:effectLst/>
                <a:uLnTx/>
                <a:uFillTx/>
                <a:latin typeface="Helvetica"/>
                <a:cs typeface="Helvetica"/>
                <a:sym typeface="Helvetica"/>
              </a:rPr>
              <a:t>Entering Residency</a:t>
            </a:r>
          </a:p>
          <a:p>
            <a:pPr marL="0" marR="0" lvl="0" indent="0" algn="l" defTabSz="914400" rtl="0" eaLnBrk="1" fontAlgn="auto" latinLnBrk="0" hangingPunct="1">
              <a:lnSpc>
                <a:spcPct val="100000"/>
              </a:lnSpc>
              <a:spcBef>
                <a:spcPts val="600"/>
              </a:spcBef>
              <a:spcAft>
                <a:spcPts val="0"/>
              </a:spcAft>
              <a:buClrTx/>
              <a:buSzTx/>
              <a:buFontTx/>
              <a:buNone/>
              <a:tabLst/>
              <a:defRPr sz="2300">
                <a:latin typeface="Helvetica"/>
                <a:ea typeface="Helvetica"/>
                <a:cs typeface="Helvetica"/>
                <a:sym typeface="Helvetica"/>
              </a:defRPr>
            </a:pPr>
            <a:r>
              <a:rPr kumimoji="0" sz="1400" b="0" i="1" u="none" strike="noStrike" kern="1200" cap="none" spc="0" normalizeH="0" baseline="0" noProof="0" dirty="0" smtClean="0">
                <a:ln>
                  <a:noFill/>
                </a:ln>
                <a:solidFill>
                  <a:srgbClr val="585E60"/>
                </a:solidFill>
                <a:effectLst/>
                <a:uLnTx/>
                <a:uFillTx/>
                <a:latin typeface="Helvetica"/>
                <a:cs typeface="Helvetica"/>
                <a:sym typeface="Helvetica"/>
              </a:rPr>
              <a:t>To </a:t>
            </a:r>
            <a:r>
              <a:rPr kumimoji="0" sz="1400" b="0" i="1" u="none" strike="noStrike" kern="1200" cap="none" spc="0" normalizeH="0" baseline="0" noProof="0" dirty="0">
                <a:ln>
                  <a:noFill/>
                </a:ln>
                <a:solidFill>
                  <a:srgbClr val="585E60"/>
                </a:solidFill>
                <a:effectLst/>
                <a:uLnTx/>
                <a:uFillTx/>
                <a:latin typeface="Helvetica"/>
                <a:cs typeface="Helvetica"/>
                <a:sym typeface="Helvetica"/>
              </a:rPr>
              <a:t>delineate </a:t>
            </a:r>
            <a:r>
              <a:rPr kumimoji="0" sz="1400" b="0" i="1" u="none" strike="noStrike" kern="1200" cap="none" spc="0" normalizeH="0" baseline="0" noProof="0" dirty="0" smtClean="0">
                <a:ln>
                  <a:noFill/>
                </a:ln>
                <a:solidFill>
                  <a:srgbClr val="585E60"/>
                </a:solidFill>
                <a:effectLst/>
                <a:uLnTx/>
                <a:uFillTx/>
                <a:latin typeface="Helvetica"/>
                <a:cs typeface="Helvetica"/>
                <a:sym typeface="Helvetica"/>
              </a:rPr>
              <a:t>activities </a:t>
            </a:r>
            <a:r>
              <a:rPr kumimoji="0" sz="1400" b="0" i="1" u="none" strike="noStrike" kern="1200" cap="none" spc="0" normalizeH="0" baseline="0" noProof="0" dirty="0">
                <a:ln>
                  <a:noFill/>
                </a:ln>
                <a:solidFill>
                  <a:srgbClr val="585E60"/>
                </a:solidFill>
                <a:effectLst/>
                <a:uLnTx/>
                <a:uFillTx/>
                <a:latin typeface="Helvetica"/>
                <a:cs typeface="Helvetica"/>
                <a:sym typeface="Helvetica"/>
              </a:rPr>
              <a:t>that all entering residents should be expected </a:t>
            </a:r>
            <a:r>
              <a:rPr kumimoji="0" sz="1400" b="0" i="1" u="none" strike="noStrike" kern="1200" cap="none" spc="0" normalizeH="0" baseline="0" noProof="0" dirty="0" smtClean="0">
                <a:ln>
                  <a:noFill/>
                </a:ln>
                <a:solidFill>
                  <a:srgbClr val="585E60"/>
                </a:solidFill>
                <a:effectLst/>
                <a:uLnTx/>
                <a:uFillTx/>
                <a:latin typeface="Helvetica"/>
                <a:cs typeface="Helvetica"/>
                <a:sym typeface="Helvetica"/>
              </a:rPr>
              <a:t>to</a:t>
            </a:r>
            <a:r>
              <a:rPr kumimoji="0" lang="en-US" sz="1400" b="0" i="1" u="none" strike="noStrike" kern="1200" cap="none" spc="0" normalizeH="0" baseline="0" noProof="0" dirty="0" smtClean="0">
                <a:ln>
                  <a:noFill/>
                </a:ln>
                <a:solidFill>
                  <a:srgbClr val="585E60"/>
                </a:solidFill>
                <a:effectLst/>
                <a:uLnTx/>
                <a:uFillTx/>
                <a:latin typeface="Helvetica"/>
                <a:cs typeface="Helvetica"/>
                <a:sym typeface="Helvetica"/>
              </a:rPr>
              <a:t> </a:t>
            </a:r>
            <a:r>
              <a:rPr kumimoji="0" sz="1400" b="0" i="1" u="none" strike="noStrike" kern="1200" cap="none" spc="0" normalizeH="0" baseline="0" noProof="0" dirty="0" smtClean="0">
                <a:ln>
                  <a:noFill/>
                </a:ln>
                <a:solidFill>
                  <a:srgbClr val="585E60"/>
                </a:solidFill>
                <a:effectLst/>
                <a:uLnTx/>
                <a:uFillTx/>
                <a:latin typeface="Helvetica"/>
                <a:cs typeface="Helvetica"/>
                <a:sym typeface="Helvetica"/>
              </a:rPr>
              <a:t>perform </a:t>
            </a:r>
            <a:r>
              <a:rPr kumimoji="0" sz="1400" b="0" i="1" u="none" strike="noStrike" kern="1200" cap="none" spc="0" normalizeH="0" baseline="0" noProof="0" dirty="0">
                <a:ln>
                  <a:noFill/>
                </a:ln>
                <a:solidFill>
                  <a:srgbClr val="585E60"/>
                </a:solidFill>
                <a:effectLst/>
                <a:uLnTx/>
                <a:uFillTx/>
                <a:latin typeface="Helvetica"/>
                <a:cs typeface="Helvetica"/>
                <a:sym typeface="Helvetica"/>
              </a:rPr>
              <a:t>on day 1 of residency without direct supervision, regardless of </a:t>
            </a:r>
            <a:r>
              <a:rPr kumimoji="0" sz="1400" b="0" i="1" u="none" strike="noStrike" kern="1200" cap="none" spc="0" normalizeH="0" baseline="0" noProof="0" dirty="0" smtClean="0">
                <a:ln>
                  <a:noFill/>
                </a:ln>
                <a:solidFill>
                  <a:srgbClr val="585E60"/>
                </a:solidFill>
                <a:effectLst/>
                <a:uLnTx/>
                <a:uFillTx/>
                <a:latin typeface="Helvetica"/>
                <a:cs typeface="Helvetica"/>
                <a:sym typeface="Helvetica"/>
              </a:rPr>
              <a:t>specialty.</a:t>
            </a:r>
            <a:endParaRPr kumimoji="0" lang="en-US" sz="1400" b="0" i="1" u="none" strike="noStrike" kern="1200" cap="none" spc="0" normalizeH="0" baseline="0" noProof="0" dirty="0">
              <a:ln>
                <a:noFill/>
              </a:ln>
              <a:solidFill>
                <a:srgbClr val="585E60"/>
              </a:solidFill>
              <a:effectLst/>
              <a:uLnTx/>
              <a:uFillTx/>
              <a:latin typeface="Helvetica"/>
              <a:cs typeface="Helvetica"/>
              <a:sym typeface="Helvetica"/>
            </a:endParaRPr>
          </a:p>
          <a:p>
            <a:pPr marL="0" marR="0" lvl="0" indent="0" algn="l" defTabSz="914400" rtl="0" eaLnBrk="1" fontAlgn="auto" latinLnBrk="0" hangingPunct="1">
              <a:lnSpc>
                <a:spcPct val="100000"/>
              </a:lnSpc>
              <a:spcBef>
                <a:spcPts val="600"/>
              </a:spcBef>
              <a:spcAft>
                <a:spcPts val="0"/>
              </a:spcAft>
              <a:buClrTx/>
              <a:buSzTx/>
              <a:buFontTx/>
              <a:buNone/>
              <a:tabLst/>
              <a:defRPr sz="2300">
                <a:latin typeface="Helvetica"/>
                <a:ea typeface="Helvetica"/>
                <a:cs typeface="Helvetica"/>
                <a:sym typeface="Helvetica"/>
              </a:defRPr>
            </a:pPr>
            <a:r>
              <a:rPr kumimoji="0" lang="en-US" sz="2000" b="0" i="1" u="none" strike="noStrike" kern="1200" cap="none" spc="0" normalizeH="0" baseline="0" noProof="0" dirty="0" smtClean="0">
                <a:ln>
                  <a:noFill/>
                </a:ln>
                <a:solidFill>
                  <a:srgbClr val="585E60"/>
                </a:solidFill>
                <a:effectLst/>
                <a:uLnTx/>
                <a:uFillTx/>
                <a:latin typeface="Helvetica"/>
                <a:cs typeface="Helvetica"/>
                <a:sym typeface="Helvetica"/>
              </a:rPr>
              <a:t>	</a:t>
            </a: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1.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Gather </a:t>
            </a:r>
            <a:r>
              <a:rPr kumimoji="0" sz="2000" b="0" i="0" u="none" strike="noStrike" kern="1200" cap="none" spc="0" normalizeH="0" baseline="0" noProof="0" dirty="0">
                <a:ln>
                  <a:noFill/>
                </a:ln>
                <a:solidFill>
                  <a:srgbClr val="585E60"/>
                </a:solidFill>
                <a:effectLst/>
                <a:uLnTx/>
                <a:uFillTx/>
                <a:latin typeface="Helvetica"/>
                <a:cs typeface="Helvetica"/>
                <a:sym typeface="Helvetica"/>
              </a:rPr>
              <a:t>a </a:t>
            </a:r>
            <a:r>
              <a:rPr kumimoji="0" sz="2000" b="1" i="0" u="none" strike="noStrike" kern="1200" cap="none" spc="0" normalizeH="0" baseline="0" noProof="0" dirty="0">
                <a:ln>
                  <a:noFill/>
                </a:ln>
                <a:solidFill>
                  <a:srgbClr val="585E60"/>
                </a:solidFill>
                <a:effectLst/>
                <a:uLnTx/>
                <a:uFillTx/>
                <a:latin typeface="Helvetica"/>
                <a:cs typeface="Helvetica"/>
                <a:sym typeface="Helvetica"/>
              </a:rPr>
              <a:t>history</a:t>
            </a:r>
            <a:r>
              <a:rPr kumimoji="0" sz="2000" b="0" i="0" u="none" strike="noStrike" kern="1200" cap="none" spc="0" normalizeH="0" baseline="0" noProof="0" dirty="0">
                <a:ln>
                  <a:noFill/>
                </a:ln>
                <a:solidFill>
                  <a:srgbClr val="585E60"/>
                </a:solidFill>
                <a:effectLst/>
                <a:uLnTx/>
                <a:uFillTx/>
                <a:latin typeface="Helvetica"/>
                <a:cs typeface="Helvetica"/>
                <a:sym typeface="Helvetica"/>
              </a:rPr>
              <a:t> and perform a </a:t>
            </a:r>
            <a:r>
              <a:rPr kumimoji="0" sz="2000" b="1" i="0" u="none" strike="noStrike" kern="1200" cap="none" spc="0" normalizeH="0" baseline="0" noProof="0" dirty="0">
                <a:ln>
                  <a:noFill/>
                </a:ln>
                <a:solidFill>
                  <a:srgbClr val="585E60"/>
                </a:solidFill>
                <a:effectLst/>
                <a:uLnTx/>
                <a:uFillTx/>
                <a:latin typeface="Helvetica"/>
                <a:cs typeface="Helvetica"/>
                <a:sym typeface="Helvetica"/>
              </a:rPr>
              <a:t>physical</a:t>
            </a:r>
            <a:r>
              <a:rPr kumimoji="0" sz="2000" b="0" i="0" u="none" strike="noStrike" kern="1200" cap="none" spc="0" normalizeH="0" baseline="0" noProof="0" dirty="0">
                <a:ln>
                  <a:noFill/>
                </a:ln>
                <a:solidFill>
                  <a:srgbClr val="585E60"/>
                </a:solidFill>
                <a:effectLst/>
                <a:uLnTx/>
                <a:uFillTx/>
                <a:latin typeface="Helvetica"/>
                <a:cs typeface="Helvetica"/>
                <a:sym typeface="Helvetica"/>
              </a:rPr>
              <a:t> examination</a:t>
            </a:r>
          </a:p>
          <a:p>
            <a:pPr marL="457200" marR="0" lvl="1" indent="0" algn="l" defTabSz="914400" rtl="0" eaLnBrk="1" fontAlgn="auto" latinLnBrk="0" hangingPunct="1">
              <a:lnSpc>
                <a:spcPct val="100000"/>
              </a:lnSpc>
              <a:spcBef>
                <a:spcPts val="1200"/>
              </a:spcBef>
              <a:spcAft>
                <a:spcPts val="0"/>
              </a:spcAft>
              <a:buClrTx/>
              <a:buSzPct val="100000"/>
              <a:buFontTx/>
              <a:buNone/>
              <a:tabLst/>
              <a:defRPr sz="2300">
                <a:latin typeface="Helvetica"/>
                <a:ea typeface="Helvetica"/>
                <a:cs typeface="Helvetica"/>
                <a:sym typeface="Helvetica"/>
              </a:defRPr>
            </a:pP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	2.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Prioritize </a:t>
            </a:r>
            <a:r>
              <a:rPr kumimoji="0" sz="2000" b="0" i="0" u="none" strike="noStrike" kern="1200" cap="none" spc="0" normalizeH="0" baseline="0" noProof="0" dirty="0">
                <a:ln>
                  <a:noFill/>
                </a:ln>
                <a:solidFill>
                  <a:srgbClr val="585E60"/>
                </a:solidFill>
                <a:effectLst/>
                <a:uLnTx/>
                <a:uFillTx/>
                <a:latin typeface="Helvetica"/>
                <a:cs typeface="Helvetica"/>
                <a:sym typeface="Helvetica"/>
              </a:rPr>
              <a:t>a </a:t>
            </a:r>
            <a:r>
              <a:rPr kumimoji="0" sz="2000" b="1" i="0" u="none" strike="noStrike" kern="1200" cap="none" spc="0" normalizeH="0" baseline="0" noProof="0" dirty="0">
                <a:ln>
                  <a:noFill/>
                </a:ln>
                <a:solidFill>
                  <a:srgbClr val="585E60"/>
                </a:solidFill>
                <a:effectLst/>
                <a:uLnTx/>
                <a:uFillTx/>
                <a:latin typeface="Helvetica"/>
                <a:cs typeface="Helvetica"/>
                <a:sym typeface="Helvetica"/>
              </a:rPr>
              <a:t>differential</a:t>
            </a:r>
            <a:r>
              <a:rPr kumimoji="0" sz="2000" b="0" i="0" u="none" strike="noStrike" kern="1200" cap="none" spc="0" normalizeH="0" baseline="0" noProof="0" dirty="0">
                <a:ln>
                  <a:noFill/>
                </a:ln>
                <a:solidFill>
                  <a:srgbClr val="585E60"/>
                </a:solidFill>
                <a:effectLst/>
                <a:uLnTx/>
                <a:uFillTx/>
                <a:latin typeface="Helvetica"/>
                <a:cs typeface="Helvetica"/>
                <a:sym typeface="Helvetica"/>
              </a:rPr>
              <a:t> diagnosis </a:t>
            </a:r>
            <a:endPar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endParaRPr>
          </a:p>
          <a:p>
            <a:pPr marL="457200" marR="0" lvl="1" indent="0" algn="l" defTabSz="914400" rtl="0" eaLnBrk="1" fontAlgn="auto" latinLnBrk="0" hangingPunct="1">
              <a:lnSpc>
                <a:spcPct val="100000"/>
              </a:lnSpc>
              <a:spcBef>
                <a:spcPts val="1200"/>
              </a:spcBef>
              <a:spcAft>
                <a:spcPts val="0"/>
              </a:spcAft>
              <a:buClrTx/>
              <a:buSzPct val="100000"/>
              <a:buFontTx/>
              <a:buNone/>
              <a:tabLst/>
              <a:defRPr sz="2300">
                <a:latin typeface="Helvetica"/>
                <a:ea typeface="Helvetica"/>
                <a:cs typeface="Helvetica"/>
                <a:sym typeface="Helvetica"/>
              </a:defRPr>
            </a:pP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	3.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Recommend </a:t>
            </a:r>
            <a:r>
              <a:rPr kumimoji="0" sz="2000" b="0" i="0" u="none" strike="noStrike" kern="1200" cap="none" spc="0" normalizeH="0" baseline="0" noProof="0" dirty="0">
                <a:ln>
                  <a:noFill/>
                </a:ln>
                <a:solidFill>
                  <a:srgbClr val="585E60"/>
                </a:solidFill>
                <a:effectLst/>
                <a:uLnTx/>
                <a:uFillTx/>
                <a:latin typeface="Helvetica"/>
                <a:cs typeface="Helvetica"/>
                <a:sym typeface="Helvetica"/>
              </a:rPr>
              <a:t>and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interpret </a:t>
            </a:r>
            <a:r>
              <a:rPr kumimoji="0" sz="2000" b="0" i="0" u="none" strike="noStrike" kern="1200" cap="none" spc="0" normalizeH="0" baseline="0" noProof="0" dirty="0">
                <a:ln>
                  <a:noFill/>
                </a:ln>
                <a:solidFill>
                  <a:srgbClr val="585E60"/>
                </a:solidFill>
                <a:effectLst/>
                <a:uLnTx/>
                <a:uFillTx/>
                <a:latin typeface="Helvetica"/>
                <a:cs typeface="Helvetica"/>
                <a:sym typeface="Helvetica"/>
              </a:rPr>
              <a:t>diagnostic and screening </a:t>
            </a:r>
            <a:r>
              <a:rPr kumimoji="0" sz="2000" b="1" i="0" u="none" strike="noStrike" kern="1200" cap="none" spc="0" normalizeH="0" baseline="0" noProof="0" dirty="0">
                <a:ln>
                  <a:noFill/>
                </a:ln>
                <a:solidFill>
                  <a:srgbClr val="585E60"/>
                </a:solidFill>
                <a:effectLst/>
                <a:uLnTx/>
                <a:uFillTx/>
                <a:latin typeface="Helvetica"/>
                <a:cs typeface="Helvetica"/>
                <a:sym typeface="Helvetica"/>
              </a:rPr>
              <a:t>tests</a:t>
            </a:r>
          </a:p>
          <a:p>
            <a:pPr marL="457200" marR="0" lvl="1" indent="0" algn="l" defTabSz="914400" rtl="0" eaLnBrk="1" fontAlgn="auto" latinLnBrk="0" hangingPunct="1">
              <a:lnSpc>
                <a:spcPct val="100000"/>
              </a:lnSpc>
              <a:spcBef>
                <a:spcPts val="1200"/>
              </a:spcBef>
              <a:spcAft>
                <a:spcPts val="0"/>
              </a:spcAft>
              <a:buClrTx/>
              <a:buSzPct val="100000"/>
              <a:buFontTx/>
              <a:buNone/>
              <a:tabLst/>
              <a:defRPr sz="2300">
                <a:latin typeface="Helvetica"/>
                <a:ea typeface="Helvetica"/>
                <a:cs typeface="Helvetica"/>
                <a:sym typeface="Helvetica"/>
              </a:defRPr>
            </a:pP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	4.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Enter </a:t>
            </a:r>
            <a:r>
              <a:rPr kumimoji="0" sz="2000" b="0" i="0" u="none" strike="noStrike" kern="1200" cap="none" spc="0" normalizeH="0" baseline="0" noProof="0" dirty="0">
                <a:ln>
                  <a:noFill/>
                </a:ln>
                <a:solidFill>
                  <a:srgbClr val="585E60"/>
                </a:solidFill>
                <a:effectLst/>
                <a:uLnTx/>
                <a:uFillTx/>
                <a:latin typeface="Helvetica"/>
                <a:cs typeface="Helvetica"/>
                <a:sym typeface="Helvetica"/>
              </a:rPr>
              <a:t>and discuss </a:t>
            </a:r>
            <a:r>
              <a:rPr kumimoji="0" sz="2000" b="1" i="0" u="none" strike="noStrike" kern="1200" cap="none" spc="0" normalizeH="0" baseline="0" noProof="0" dirty="0">
                <a:ln>
                  <a:noFill/>
                </a:ln>
                <a:solidFill>
                  <a:srgbClr val="585E60"/>
                </a:solidFill>
                <a:effectLst/>
                <a:uLnTx/>
                <a:uFillTx/>
                <a:latin typeface="Helvetica"/>
                <a:cs typeface="Helvetica"/>
                <a:sym typeface="Helvetica"/>
              </a:rPr>
              <a:t>orders</a:t>
            </a:r>
            <a:r>
              <a:rPr kumimoji="0" sz="2000" b="0" i="0" u="none" strike="noStrike" kern="1200" cap="none" spc="0" normalizeH="0" baseline="0" noProof="0" dirty="0">
                <a:ln>
                  <a:noFill/>
                </a:ln>
                <a:solidFill>
                  <a:srgbClr val="585E60"/>
                </a:solidFill>
                <a:effectLst/>
                <a:uLnTx/>
                <a:uFillTx/>
                <a:latin typeface="Helvetica"/>
                <a:cs typeface="Helvetica"/>
                <a:sym typeface="Helvetica"/>
              </a:rPr>
              <a:t> and prescriptions</a:t>
            </a:r>
          </a:p>
          <a:p>
            <a:pPr marL="457200" marR="0" lvl="1" indent="0" algn="l" defTabSz="914400" rtl="0" eaLnBrk="1" fontAlgn="auto" latinLnBrk="0" hangingPunct="1">
              <a:lnSpc>
                <a:spcPct val="100000"/>
              </a:lnSpc>
              <a:spcBef>
                <a:spcPts val="1200"/>
              </a:spcBef>
              <a:spcAft>
                <a:spcPts val="0"/>
              </a:spcAft>
              <a:buClrTx/>
              <a:buSzPct val="100000"/>
              <a:buFontTx/>
              <a:buNone/>
              <a:tabLst/>
              <a:defRPr sz="2300">
                <a:latin typeface="Helvetica"/>
                <a:ea typeface="Helvetica"/>
                <a:cs typeface="Helvetica"/>
                <a:sym typeface="Helvetica"/>
              </a:defRPr>
            </a:pPr>
            <a:r>
              <a:rPr kumimoji="0" lang="en-US" sz="2000" b="1" i="0" u="none" strike="noStrike" kern="1200" cap="none" spc="0" normalizeH="0" baseline="0" noProof="0" dirty="0" smtClean="0">
                <a:ln>
                  <a:noFill/>
                </a:ln>
                <a:solidFill>
                  <a:srgbClr val="585E60"/>
                </a:solidFill>
                <a:effectLst/>
                <a:uLnTx/>
                <a:uFillTx/>
                <a:latin typeface="Helvetica"/>
                <a:cs typeface="Helvetica"/>
                <a:sym typeface="Helvetica"/>
              </a:rPr>
              <a:t>	</a:t>
            </a: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5</a:t>
            </a:r>
            <a:r>
              <a:rPr kumimoji="0" lang="en-US" sz="2000" i="0" u="none" strike="noStrike" kern="1200" cap="none" spc="0" normalizeH="0" baseline="0" noProof="0" dirty="0" smtClean="0">
                <a:ln>
                  <a:noFill/>
                </a:ln>
                <a:solidFill>
                  <a:srgbClr val="585E60"/>
                </a:solidFill>
                <a:effectLst/>
                <a:uLnTx/>
                <a:uFillTx/>
                <a:latin typeface="Helvetica"/>
                <a:cs typeface="Helvetica"/>
                <a:sym typeface="Helvetica"/>
              </a:rPr>
              <a:t>.</a:t>
            </a:r>
            <a:r>
              <a:rPr kumimoji="0" lang="en-US" sz="2000" b="1" i="0" u="none" strike="noStrike" kern="1200" cap="none" spc="0" normalizeH="0" baseline="0" noProof="0" dirty="0" smtClean="0">
                <a:ln>
                  <a:noFill/>
                </a:ln>
                <a:solidFill>
                  <a:srgbClr val="585E60"/>
                </a:solidFill>
                <a:effectLst/>
                <a:uLnTx/>
                <a:uFillTx/>
                <a:latin typeface="Helvetica"/>
                <a:cs typeface="Helvetica"/>
                <a:sym typeface="Helvetica"/>
              </a:rPr>
              <a:t> </a:t>
            </a:r>
            <a:r>
              <a:rPr kumimoji="0" sz="2000" b="1" i="0" u="none" strike="noStrike" kern="1200" cap="none" spc="0" normalizeH="0" baseline="0" noProof="0" dirty="0" smtClean="0">
                <a:ln>
                  <a:noFill/>
                </a:ln>
                <a:solidFill>
                  <a:srgbClr val="585E60"/>
                </a:solidFill>
                <a:effectLst/>
                <a:uLnTx/>
                <a:uFillTx/>
                <a:latin typeface="Helvetica"/>
                <a:cs typeface="Helvetica"/>
                <a:sym typeface="Helvetica"/>
              </a:rPr>
              <a:t>Document</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 </a:t>
            </a:r>
            <a:r>
              <a:rPr kumimoji="0" sz="2000" b="0" i="0" u="none" strike="noStrike" kern="1200" cap="none" spc="0" normalizeH="0" baseline="0" noProof="0" dirty="0">
                <a:ln>
                  <a:noFill/>
                </a:ln>
                <a:solidFill>
                  <a:srgbClr val="585E60"/>
                </a:solidFill>
                <a:effectLst/>
                <a:uLnTx/>
                <a:uFillTx/>
                <a:latin typeface="Helvetica"/>
                <a:cs typeface="Helvetica"/>
                <a:sym typeface="Helvetica"/>
              </a:rPr>
              <a:t>a clinical encounter </a:t>
            </a:r>
            <a:endPar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endParaRPr>
          </a:p>
          <a:p>
            <a:pPr marL="457200" marR="0" lvl="1" indent="0" algn="l" defTabSz="914400" rtl="0" eaLnBrk="1" fontAlgn="auto" latinLnBrk="0" hangingPunct="1">
              <a:lnSpc>
                <a:spcPct val="100000"/>
              </a:lnSpc>
              <a:spcBef>
                <a:spcPts val="1200"/>
              </a:spcBef>
              <a:spcAft>
                <a:spcPts val="0"/>
              </a:spcAft>
              <a:buClrTx/>
              <a:buSzPct val="100000"/>
              <a:buFontTx/>
              <a:buNone/>
              <a:tabLst/>
              <a:defRPr sz="2300">
                <a:latin typeface="Helvetica"/>
                <a:ea typeface="Helvetica"/>
                <a:cs typeface="Helvetica"/>
                <a:sym typeface="Helvetica"/>
              </a:defRPr>
            </a:pP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	6.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Provide </a:t>
            </a:r>
            <a:r>
              <a:rPr kumimoji="0" sz="2000" b="0" i="0" u="none" strike="noStrike" kern="1200" cap="none" spc="0" normalizeH="0" baseline="0" noProof="0" dirty="0">
                <a:ln>
                  <a:noFill/>
                </a:ln>
                <a:solidFill>
                  <a:srgbClr val="585E60"/>
                </a:solidFill>
                <a:effectLst/>
                <a:uLnTx/>
                <a:uFillTx/>
                <a:latin typeface="Helvetica"/>
                <a:cs typeface="Helvetica"/>
                <a:sym typeface="Helvetica"/>
              </a:rPr>
              <a:t>an</a:t>
            </a:r>
            <a:r>
              <a:rPr kumimoji="0" sz="2000" b="1" i="0" u="none" strike="noStrike" kern="1200" cap="none" spc="0" normalizeH="0" baseline="0" noProof="0" dirty="0">
                <a:ln>
                  <a:noFill/>
                </a:ln>
                <a:solidFill>
                  <a:srgbClr val="585E60"/>
                </a:solidFill>
                <a:effectLst/>
                <a:uLnTx/>
                <a:uFillTx/>
                <a:latin typeface="Helvetica"/>
                <a:cs typeface="Helvetica"/>
                <a:sym typeface="Helvetica"/>
              </a:rPr>
              <a:t> oral </a:t>
            </a:r>
            <a:r>
              <a:rPr kumimoji="0" sz="2000" b="1" i="0" u="none" strike="noStrike" kern="1200" cap="none" spc="0" normalizeH="0" baseline="0" noProof="0" dirty="0" smtClean="0">
                <a:ln>
                  <a:noFill/>
                </a:ln>
                <a:solidFill>
                  <a:srgbClr val="585E60"/>
                </a:solidFill>
                <a:effectLst/>
                <a:uLnTx/>
                <a:uFillTx/>
                <a:latin typeface="Helvetica"/>
                <a:cs typeface="Helvetica"/>
                <a:sym typeface="Helvetica"/>
              </a:rPr>
              <a:t>presentation</a:t>
            </a:r>
            <a:endParaRPr kumimoji="0" sz="2000" b="0" i="0" u="none" strike="noStrike" kern="1200" cap="none" spc="0" normalizeH="0" baseline="0" noProof="0" dirty="0">
              <a:ln>
                <a:noFill/>
              </a:ln>
              <a:solidFill>
                <a:srgbClr val="585E60"/>
              </a:solidFill>
              <a:effectLst/>
              <a:uLnTx/>
              <a:uFillTx/>
              <a:latin typeface="Helvetica"/>
              <a:cs typeface="Helvetica"/>
              <a:sym typeface="Helvetica"/>
            </a:endParaRPr>
          </a:p>
          <a:p>
            <a:pPr marL="457200" marR="0" lvl="1" indent="0" algn="l" defTabSz="914400" rtl="0" eaLnBrk="1" fontAlgn="auto" latinLnBrk="0" hangingPunct="1">
              <a:lnSpc>
                <a:spcPct val="100000"/>
              </a:lnSpc>
              <a:spcBef>
                <a:spcPts val="1200"/>
              </a:spcBef>
              <a:spcAft>
                <a:spcPts val="0"/>
              </a:spcAft>
              <a:buClrTx/>
              <a:buSzPct val="100000"/>
              <a:buFontTx/>
              <a:buNone/>
              <a:tabLst/>
              <a:defRPr sz="2300">
                <a:latin typeface="Helvetica"/>
                <a:ea typeface="Helvetica"/>
                <a:cs typeface="Helvetica"/>
                <a:sym typeface="Helvetica"/>
              </a:defRPr>
            </a:pP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	7.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Form </a:t>
            </a:r>
            <a:r>
              <a:rPr kumimoji="0" sz="2000" b="1" i="0" u="none" strike="noStrike" kern="1200" cap="none" spc="0" normalizeH="0" baseline="0" noProof="0" dirty="0">
                <a:ln>
                  <a:noFill/>
                </a:ln>
                <a:solidFill>
                  <a:srgbClr val="585E60"/>
                </a:solidFill>
                <a:effectLst/>
                <a:uLnTx/>
                <a:uFillTx/>
                <a:latin typeface="Helvetica"/>
                <a:cs typeface="Helvetica"/>
                <a:sym typeface="Helvetica"/>
              </a:rPr>
              <a:t>clinical questions</a:t>
            </a:r>
            <a:r>
              <a:rPr kumimoji="0" sz="2000" b="0" i="0" u="none" strike="noStrike" kern="1200" cap="none" spc="0" normalizeH="0" baseline="0" noProof="0" dirty="0">
                <a:ln>
                  <a:noFill/>
                </a:ln>
                <a:solidFill>
                  <a:srgbClr val="585E60"/>
                </a:solidFill>
                <a:effectLst/>
                <a:uLnTx/>
                <a:uFillTx/>
                <a:latin typeface="Helvetica"/>
                <a:cs typeface="Helvetica"/>
                <a:sym typeface="Helvetica"/>
              </a:rPr>
              <a:t> and retrieve </a:t>
            </a:r>
            <a:r>
              <a:rPr kumimoji="0" sz="2000" b="1" i="0" u="none" strike="noStrike" kern="1200" cap="none" spc="0" normalizeH="0" baseline="0" noProof="0" dirty="0">
                <a:ln>
                  <a:noFill/>
                </a:ln>
                <a:solidFill>
                  <a:srgbClr val="585E60"/>
                </a:solidFill>
                <a:effectLst/>
                <a:uLnTx/>
                <a:uFillTx/>
                <a:latin typeface="Helvetica"/>
                <a:cs typeface="Helvetica"/>
                <a:sym typeface="Helvetica"/>
              </a:rPr>
              <a:t>evidence</a:t>
            </a:r>
            <a:r>
              <a:rPr kumimoji="0" sz="2000" b="0" i="0" u="none" strike="noStrike" kern="1200" cap="none" spc="0" normalizeH="0" baseline="0" noProof="0" dirty="0">
                <a:ln>
                  <a:noFill/>
                </a:ln>
                <a:solidFill>
                  <a:srgbClr val="585E60"/>
                </a:solidFill>
                <a:effectLst/>
                <a:uLnTx/>
                <a:uFillTx/>
                <a:latin typeface="Helvetica"/>
                <a:cs typeface="Helvetica"/>
                <a:sym typeface="Helvetica"/>
              </a:rPr>
              <a:t> </a:t>
            </a:r>
            <a:endPar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endParaRPr>
          </a:p>
          <a:p>
            <a:pPr marL="457200" marR="0" lvl="1" indent="0" algn="l" defTabSz="914400" rtl="0" eaLnBrk="1" fontAlgn="auto" latinLnBrk="0" hangingPunct="1">
              <a:lnSpc>
                <a:spcPct val="100000"/>
              </a:lnSpc>
              <a:spcBef>
                <a:spcPts val="1200"/>
              </a:spcBef>
              <a:spcAft>
                <a:spcPts val="0"/>
              </a:spcAft>
              <a:buClrTx/>
              <a:buSzPct val="100000"/>
              <a:buFontTx/>
              <a:buNone/>
              <a:tabLst/>
              <a:defRPr sz="2300">
                <a:latin typeface="Helvetica"/>
                <a:ea typeface="Helvetica"/>
                <a:cs typeface="Helvetica"/>
                <a:sym typeface="Helvetica"/>
              </a:defRPr>
            </a:pP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	8.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Give </a:t>
            </a:r>
            <a:r>
              <a:rPr kumimoji="0" sz="2000" b="0" i="0" u="none" strike="noStrike" kern="1200" cap="none" spc="0" normalizeH="0" baseline="0" noProof="0" dirty="0">
                <a:ln>
                  <a:noFill/>
                </a:ln>
                <a:solidFill>
                  <a:srgbClr val="585E60"/>
                </a:solidFill>
                <a:effectLst/>
                <a:uLnTx/>
                <a:uFillTx/>
                <a:latin typeface="Helvetica"/>
                <a:cs typeface="Helvetica"/>
                <a:sym typeface="Helvetica"/>
              </a:rPr>
              <a:t>or receive a patient </a:t>
            </a:r>
            <a:r>
              <a:rPr kumimoji="0" sz="2000" b="1" i="0" u="none" strike="noStrike" kern="1200" cap="none" spc="0" normalizeH="0" baseline="0" noProof="0" dirty="0">
                <a:ln>
                  <a:noFill/>
                </a:ln>
                <a:solidFill>
                  <a:srgbClr val="585E60"/>
                </a:solidFill>
                <a:effectLst/>
                <a:uLnTx/>
                <a:uFillTx/>
                <a:latin typeface="Helvetica"/>
                <a:cs typeface="Helvetica"/>
                <a:sym typeface="Helvetica"/>
              </a:rPr>
              <a:t>handover</a:t>
            </a:r>
            <a:r>
              <a:rPr kumimoji="0" sz="2000" b="0" i="0" u="none" strike="noStrike" kern="1200" cap="none" spc="0" normalizeH="0" baseline="0" noProof="0" dirty="0">
                <a:ln>
                  <a:noFill/>
                </a:ln>
                <a:solidFill>
                  <a:srgbClr val="585E60"/>
                </a:solidFill>
                <a:effectLst/>
                <a:uLnTx/>
                <a:uFillTx/>
                <a:latin typeface="Helvetica"/>
                <a:cs typeface="Helvetica"/>
                <a:sym typeface="Helvetica"/>
              </a:rPr>
              <a:t> </a:t>
            </a:r>
            <a:endPar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endParaRPr>
          </a:p>
          <a:p>
            <a:pPr marL="457200" marR="0" lvl="1" indent="0" algn="l" defTabSz="914400" rtl="0" eaLnBrk="1" fontAlgn="auto" latinLnBrk="0" hangingPunct="1">
              <a:lnSpc>
                <a:spcPct val="100000"/>
              </a:lnSpc>
              <a:spcBef>
                <a:spcPts val="1200"/>
              </a:spcBef>
              <a:spcAft>
                <a:spcPts val="0"/>
              </a:spcAft>
              <a:buClrTx/>
              <a:buSzPct val="100000"/>
              <a:buFontTx/>
              <a:buNone/>
              <a:tabLst/>
              <a:defRPr sz="2300">
                <a:latin typeface="Helvetica"/>
                <a:ea typeface="Helvetica"/>
                <a:cs typeface="Helvetica"/>
                <a:sym typeface="Helvetica"/>
              </a:defRPr>
            </a:pP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	9.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Collaborate </a:t>
            </a:r>
            <a:r>
              <a:rPr kumimoji="0" sz="2000" b="0" i="0" u="none" strike="noStrike" kern="1200" cap="none" spc="0" normalizeH="0" baseline="0" noProof="0" dirty="0">
                <a:ln>
                  <a:noFill/>
                </a:ln>
                <a:solidFill>
                  <a:srgbClr val="585E60"/>
                </a:solidFill>
                <a:effectLst/>
                <a:uLnTx/>
                <a:uFillTx/>
                <a:latin typeface="Helvetica"/>
                <a:cs typeface="Helvetica"/>
                <a:sym typeface="Helvetica"/>
              </a:rPr>
              <a:t>as a member of an </a:t>
            </a:r>
            <a:r>
              <a:rPr kumimoji="0" sz="2000" b="1" i="0" u="none" strike="noStrike" kern="1200" cap="none" spc="0" normalizeH="0" baseline="0" noProof="0" dirty="0">
                <a:ln>
                  <a:noFill/>
                </a:ln>
                <a:solidFill>
                  <a:srgbClr val="585E60"/>
                </a:solidFill>
                <a:effectLst/>
                <a:uLnTx/>
                <a:uFillTx/>
                <a:latin typeface="Helvetica"/>
                <a:cs typeface="Helvetica"/>
                <a:sym typeface="Helvetica"/>
              </a:rPr>
              <a:t>interprofessional</a:t>
            </a:r>
            <a:r>
              <a:rPr kumimoji="0" sz="2000" b="0" i="0" u="none" strike="noStrike" kern="1200" cap="none" spc="0" normalizeH="0" baseline="0" noProof="0" dirty="0">
                <a:ln>
                  <a:noFill/>
                </a:ln>
                <a:solidFill>
                  <a:srgbClr val="585E60"/>
                </a:solidFill>
                <a:effectLst/>
                <a:uLnTx/>
                <a:uFillTx/>
                <a:latin typeface="Helvetica"/>
                <a:cs typeface="Helvetica"/>
                <a:sym typeface="Helvetica"/>
              </a:rPr>
              <a:t> team</a:t>
            </a:r>
          </a:p>
          <a:p>
            <a:pPr marL="457200" marR="0" lvl="1" indent="0" algn="l" defTabSz="914400" rtl="0" eaLnBrk="1" fontAlgn="auto" latinLnBrk="0" hangingPunct="1">
              <a:lnSpc>
                <a:spcPct val="100000"/>
              </a:lnSpc>
              <a:spcBef>
                <a:spcPts val="1200"/>
              </a:spcBef>
              <a:spcAft>
                <a:spcPts val="0"/>
              </a:spcAft>
              <a:buClrTx/>
              <a:buSzPct val="100000"/>
              <a:buFontTx/>
              <a:buNone/>
              <a:tabLst/>
              <a:defRPr sz="2300">
                <a:latin typeface="Helvetica"/>
                <a:ea typeface="Helvetica"/>
                <a:cs typeface="Helvetica"/>
                <a:sym typeface="Helvetica"/>
              </a:defRPr>
            </a:pP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	10.</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Recognize </a:t>
            </a:r>
            <a:r>
              <a:rPr kumimoji="0" sz="2000" b="0" i="0" u="none" strike="noStrike" kern="1200" cap="none" spc="0" normalizeH="0" baseline="0" noProof="0" dirty="0">
                <a:ln>
                  <a:noFill/>
                </a:ln>
                <a:solidFill>
                  <a:srgbClr val="585E60"/>
                </a:solidFill>
                <a:effectLst/>
                <a:uLnTx/>
                <a:uFillTx/>
                <a:latin typeface="Helvetica"/>
                <a:cs typeface="Helvetica"/>
                <a:sym typeface="Helvetica"/>
              </a:rPr>
              <a:t>a patient requiring </a:t>
            </a:r>
            <a:r>
              <a:rPr kumimoji="0" sz="2000" b="1" i="0" u="none" strike="noStrike" kern="1200" cap="none" spc="0" normalizeH="0" baseline="0" noProof="0" dirty="0">
                <a:ln>
                  <a:noFill/>
                </a:ln>
                <a:solidFill>
                  <a:srgbClr val="585E60"/>
                </a:solidFill>
                <a:effectLst/>
                <a:uLnTx/>
                <a:uFillTx/>
                <a:latin typeface="Helvetica"/>
                <a:cs typeface="Helvetica"/>
                <a:sym typeface="Helvetica"/>
              </a:rPr>
              <a:t>urgent</a:t>
            </a:r>
            <a:r>
              <a:rPr kumimoji="0" sz="2000" b="0" i="0" u="none" strike="noStrike" kern="1200" cap="none" spc="0" normalizeH="0" baseline="0" noProof="0" dirty="0">
                <a:ln>
                  <a:noFill/>
                </a:ln>
                <a:solidFill>
                  <a:srgbClr val="585E60"/>
                </a:solidFill>
                <a:effectLst/>
                <a:uLnTx/>
                <a:uFillTx/>
                <a:latin typeface="Helvetica"/>
                <a:cs typeface="Helvetica"/>
                <a:sym typeface="Helvetica"/>
              </a:rPr>
              <a:t> / emergent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care</a:t>
            </a: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initiate evaluation</a:t>
            </a: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/mgmt</a:t>
            </a:r>
            <a:endParaRPr kumimoji="0" lang="en-US" sz="2000" b="0" i="0" u="none" strike="noStrike" kern="1200" cap="none" spc="0" normalizeH="0" baseline="0" noProof="0" dirty="0">
              <a:ln>
                <a:noFill/>
              </a:ln>
              <a:solidFill>
                <a:srgbClr val="585E60"/>
              </a:solidFill>
              <a:effectLst/>
              <a:uLnTx/>
              <a:uFillTx/>
              <a:latin typeface="Helvetica"/>
              <a:cs typeface="Helvetica"/>
              <a:sym typeface="Helvetica"/>
            </a:endParaRPr>
          </a:p>
          <a:p>
            <a:pPr marL="457200" marR="0" lvl="1" indent="0" algn="l" defTabSz="914400" rtl="0" eaLnBrk="1" fontAlgn="auto" latinLnBrk="0" hangingPunct="1">
              <a:lnSpc>
                <a:spcPct val="100000"/>
              </a:lnSpc>
              <a:spcBef>
                <a:spcPts val="1200"/>
              </a:spcBef>
              <a:spcAft>
                <a:spcPts val="0"/>
              </a:spcAft>
              <a:buClrTx/>
              <a:buSzPct val="100000"/>
              <a:buFontTx/>
              <a:buNone/>
              <a:tabLst/>
              <a:defRPr sz="2300">
                <a:latin typeface="Helvetica"/>
                <a:ea typeface="Helvetica"/>
                <a:cs typeface="Helvetica"/>
                <a:sym typeface="Helvetica"/>
              </a:defRPr>
            </a:pP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	11.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Obtain </a:t>
            </a:r>
            <a:r>
              <a:rPr kumimoji="0" sz="2000" b="1" i="0" u="none" strike="noStrike" kern="1200" cap="none" spc="0" normalizeH="0" baseline="0" noProof="0" dirty="0">
                <a:ln>
                  <a:noFill/>
                </a:ln>
                <a:solidFill>
                  <a:srgbClr val="585E60"/>
                </a:solidFill>
                <a:effectLst/>
                <a:uLnTx/>
                <a:uFillTx/>
                <a:latin typeface="Helvetica"/>
                <a:cs typeface="Helvetica"/>
                <a:sym typeface="Helvetica"/>
              </a:rPr>
              <a:t>informed consent</a:t>
            </a:r>
            <a:r>
              <a:rPr kumimoji="0" sz="2000" b="0" i="0" u="none" strike="noStrike" kern="1200" cap="none" spc="0" normalizeH="0" baseline="0" noProof="0" dirty="0">
                <a:ln>
                  <a:noFill/>
                </a:ln>
                <a:solidFill>
                  <a:srgbClr val="585E60"/>
                </a:solidFill>
                <a:effectLst/>
                <a:uLnTx/>
                <a:uFillTx/>
                <a:latin typeface="Helvetica"/>
                <a:cs typeface="Helvetica"/>
                <a:sym typeface="Helvetica"/>
              </a:rPr>
              <a:t> </a:t>
            </a:r>
          </a:p>
          <a:p>
            <a:pPr marL="457200" marR="0" lvl="1" indent="0" algn="l" defTabSz="914400" rtl="0" eaLnBrk="1" fontAlgn="auto" latinLnBrk="0" hangingPunct="1">
              <a:lnSpc>
                <a:spcPct val="100000"/>
              </a:lnSpc>
              <a:spcBef>
                <a:spcPts val="1200"/>
              </a:spcBef>
              <a:spcAft>
                <a:spcPts val="0"/>
              </a:spcAft>
              <a:buClrTx/>
              <a:buSzPct val="100000"/>
              <a:buFontTx/>
              <a:buNone/>
              <a:tabLst/>
              <a:defRPr sz="2300">
                <a:latin typeface="Helvetica"/>
                <a:ea typeface="Helvetica"/>
                <a:cs typeface="Helvetica"/>
                <a:sym typeface="Helvetica"/>
              </a:defRPr>
            </a:pP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	12.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Perform </a:t>
            </a:r>
            <a:r>
              <a:rPr kumimoji="0" sz="2000" b="0" i="0" u="none" strike="noStrike" kern="1200" cap="none" spc="0" normalizeH="0" baseline="0" noProof="0" dirty="0">
                <a:ln>
                  <a:noFill/>
                </a:ln>
                <a:solidFill>
                  <a:srgbClr val="585E60"/>
                </a:solidFill>
                <a:effectLst/>
                <a:uLnTx/>
                <a:uFillTx/>
                <a:latin typeface="Helvetica"/>
                <a:cs typeface="Helvetica"/>
                <a:sym typeface="Helvetica"/>
              </a:rPr>
              <a:t>general </a:t>
            </a:r>
            <a:r>
              <a:rPr kumimoji="0" sz="2000" b="1" i="0" u="none" strike="noStrike" kern="1200" cap="none" spc="0" normalizeH="0" baseline="0" noProof="0" dirty="0">
                <a:ln>
                  <a:noFill/>
                </a:ln>
                <a:solidFill>
                  <a:srgbClr val="585E60"/>
                </a:solidFill>
                <a:effectLst/>
                <a:uLnTx/>
                <a:uFillTx/>
                <a:latin typeface="Helvetica"/>
                <a:cs typeface="Helvetica"/>
                <a:sym typeface="Helvetica"/>
              </a:rPr>
              <a:t>procedures</a:t>
            </a:r>
            <a:r>
              <a:rPr kumimoji="0" sz="2000" b="0" i="0" u="none" strike="noStrike" kern="1200" cap="none" spc="0" normalizeH="0" baseline="0" noProof="0" dirty="0">
                <a:ln>
                  <a:noFill/>
                </a:ln>
                <a:solidFill>
                  <a:srgbClr val="585E60"/>
                </a:solidFill>
                <a:effectLst/>
                <a:uLnTx/>
                <a:uFillTx/>
                <a:latin typeface="Helvetica"/>
                <a:cs typeface="Helvetica"/>
                <a:sym typeface="Helvetica"/>
              </a:rPr>
              <a:t> of a physician</a:t>
            </a:r>
          </a:p>
          <a:p>
            <a:pPr marL="457200" marR="0" lvl="1" indent="0" algn="l" defTabSz="914400" rtl="0" eaLnBrk="1" fontAlgn="auto" latinLnBrk="0" hangingPunct="1">
              <a:lnSpc>
                <a:spcPct val="100000"/>
              </a:lnSpc>
              <a:spcBef>
                <a:spcPts val="1200"/>
              </a:spcBef>
              <a:spcAft>
                <a:spcPts val="0"/>
              </a:spcAft>
              <a:buClrTx/>
              <a:buSzPct val="100000"/>
              <a:buFontTx/>
              <a:buNone/>
              <a:tabLst/>
              <a:defRPr sz="2300">
                <a:latin typeface="Helvetica"/>
                <a:ea typeface="Helvetica"/>
                <a:cs typeface="Helvetica"/>
                <a:sym typeface="Helvetica"/>
              </a:defRPr>
            </a:pPr>
            <a:r>
              <a:rPr kumimoji="0" lang="en-US" sz="2000" b="0" i="0" u="none" strike="noStrike" kern="1200" cap="none" spc="0" normalizeH="0" baseline="0" noProof="0" dirty="0" smtClean="0">
                <a:ln>
                  <a:noFill/>
                </a:ln>
                <a:solidFill>
                  <a:srgbClr val="585E60"/>
                </a:solidFill>
                <a:effectLst/>
                <a:uLnTx/>
                <a:uFillTx/>
                <a:latin typeface="Helvetica"/>
                <a:cs typeface="Helvetica"/>
                <a:sym typeface="Helvetica"/>
              </a:rPr>
              <a:t>	13.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Identify </a:t>
            </a:r>
            <a:r>
              <a:rPr kumimoji="0" sz="2000" b="1" i="0" u="none" strike="noStrike" kern="1200" cap="none" spc="0" normalizeH="0" baseline="0" noProof="0" dirty="0">
                <a:ln>
                  <a:noFill/>
                </a:ln>
                <a:solidFill>
                  <a:srgbClr val="585E60"/>
                </a:solidFill>
                <a:effectLst/>
                <a:uLnTx/>
                <a:uFillTx/>
                <a:latin typeface="Helvetica"/>
                <a:cs typeface="Helvetica"/>
                <a:sym typeface="Helvetica"/>
              </a:rPr>
              <a:t>system failures</a:t>
            </a:r>
            <a:r>
              <a:rPr kumimoji="0" sz="2000" b="0" i="0" u="none" strike="noStrike" kern="1200" cap="none" spc="0" normalizeH="0" baseline="0" noProof="0" dirty="0">
                <a:ln>
                  <a:noFill/>
                </a:ln>
                <a:solidFill>
                  <a:srgbClr val="585E60"/>
                </a:solidFill>
                <a:effectLst/>
                <a:uLnTx/>
                <a:uFillTx/>
                <a:latin typeface="Helvetica"/>
                <a:cs typeface="Helvetica"/>
                <a:sym typeface="Helvetica"/>
              </a:rPr>
              <a:t> and contribute to </a:t>
            </a:r>
            <a:r>
              <a:rPr kumimoji="0" sz="2000" b="0" i="0" u="none" strike="noStrike" kern="1200" cap="none" spc="0" normalizeH="0" baseline="0" noProof="0" dirty="0" smtClean="0">
                <a:ln>
                  <a:noFill/>
                </a:ln>
                <a:solidFill>
                  <a:srgbClr val="585E60"/>
                </a:solidFill>
                <a:effectLst/>
                <a:uLnTx/>
                <a:uFillTx/>
                <a:latin typeface="Helvetica"/>
                <a:cs typeface="Helvetica"/>
                <a:sym typeface="Helvetica"/>
              </a:rPr>
              <a:t>safety </a:t>
            </a:r>
            <a:r>
              <a:rPr kumimoji="0" sz="2000" b="0" i="0" u="none" strike="noStrike" kern="1200" cap="none" spc="0" normalizeH="0" baseline="0" noProof="0" dirty="0">
                <a:ln>
                  <a:noFill/>
                </a:ln>
                <a:solidFill>
                  <a:srgbClr val="585E60"/>
                </a:solidFill>
                <a:effectLst/>
                <a:uLnTx/>
                <a:uFillTx/>
                <a:latin typeface="Helvetica"/>
                <a:cs typeface="Helvetica"/>
                <a:sym typeface="Helvetica"/>
              </a:rPr>
              <a:t>and improvement</a:t>
            </a:r>
          </a:p>
        </p:txBody>
      </p:sp>
      <p:sp>
        <p:nvSpPr>
          <p:cNvPr id="3" name="TextBox 2"/>
          <p:cNvSpPr txBox="1"/>
          <p:nvPr/>
        </p:nvSpPr>
        <p:spPr>
          <a:xfrm rot="20826937">
            <a:off x="7006319" y="2678566"/>
            <a:ext cx="4982212" cy="646331"/>
          </a:xfrm>
          <a:prstGeom prst="rect">
            <a:avLst/>
          </a:prstGeom>
          <a:noFill/>
          <a:ln w="381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585E60"/>
                </a:solidFill>
                <a:effectLst/>
                <a:uLnTx/>
                <a:uFillTx/>
                <a:latin typeface="Noto"/>
                <a:ea typeface="+mn-ea"/>
                <a:cs typeface="+mn-cs"/>
              </a:rPr>
              <a:t>“Residency Readiness”</a:t>
            </a:r>
            <a:endParaRPr kumimoji="0" lang="en-US" sz="3600" b="0" i="0" u="none" strike="noStrike" kern="1200" cap="none" spc="0" normalizeH="0" baseline="0" noProof="0" dirty="0">
              <a:ln>
                <a:noFill/>
              </a:ln>
              <a:solidFill>
                <a:srgbClr val="585E60"/>
              </a:solidFill>
              <a:effectLst/>
              <a:uLnTx/>
              <a:uFillTx/>
              <a:latin typeface="Noto"/>
              <a:ea typeface="+mn-ea"/>
              <a:cs typeface="+mn-cs"/>
            </a:endParaRPr>
          </a:p>
        </p:txBody>
      </p:sp>
    </p:spTree>
    <p:extLst>
      <p:ext uri="{BB962C8B-B14F-4D97-AF65-F5344CB8AC3E}">
        <p14:creationId xmlns:p14="http://schemas.microsoft.com/office/powerpoint/2010/main" val="2753078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94"/>
          <a:stretch/>
        </p:blipFill>
        <p:spPr>
          <a:xfrm>
            <a:off x="1500809" y="79492"/>
            <a:ext cx="9144001" cy="6778508"/>
          </a:xfrm>
          <a:prstGeom prst="rect">
            <a:avLst/>
          </a:prstGeom>
        </p:spPr>
      </p:pic>
      <p:sp>
        <p:nvSpPr>
          <p:cNvPr id="5" name="Rectangle 4"/>
          <p:cNvSpPr/>
          <p:nvPr/>
        </p:nvSpPr>
        <p:spPr>
          <a:xfrm rot="1019033">
            <a:off x="5852756" y="4122505"/>
            <a:ext cx="851032" cy="369332"/>
          </a:xfrm>
          <a:prstGeom prst="rect">
            <a:avLst/>
          </a:prstGeom>
          <a:ln w="38100">
            <a:solidFill>
              <a:srgbClr val="92D050"/>
            </a:solidFill>
          </a:ln>
        </p:spPr>
        <p:txBody>
          <a:bodyPr wrap="square">
            <a:spAutoFit/>
          </a:bodyPr>
          <a:lstStyle/>
          <a:p>
            <a:r>
              <a:rPr lang="en-US" b="1" i="1" dirty="0"/>
              <a:t>Ad hoc </a:t>
            </a:r>
            <a:endParaRPr lang="en-US" b="1" dirty="0"/>
          </a:p>
        </p:txBody>
      </p:sp>
      <p:sp>
        <p:nvSpPr>
          <p:cNvPr id="2" name="Rectangle 1"/>
          <p:cNvSpPr/>
          <p:nvPr/>
        </p:nvSpPr>
        <p:spPr>
          <a:xfrm>
            <a:off x="3657600" y="3931920"/>
            <a:ext cx="2159771" cy="1138844"/>
          </a:xfrm>
          <a:prstGeom prst="rect">
            <a:avLst/>
          </a:prstGeom>
          <a:solidFill>
            <a:schemeClr val="accent4">
              <a:alpha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p:cNvSpPr/>
          <p:nvPr/>
        </p:nvSpPr>
        <p:spPr>
          <a:xfrm>
            <a:off x="7439891" y="2593571"/>
            <a:ext cx="3204919" cy="1737360"/>
          </a:xfrm>
          <a:prstGeom prst="rect">
            <a:avLst/>
          </a:prstGeom>
          <a:solidFill>
            <a:schemeClr val="accent4">
              <a:alpha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p:cNvSpPr/>
          <p:nvPr/>
        </p:nvSpPr>
        <p:spPr>
          <a:xfrm>
            <a:off x="7023129" y="4596938"/>
            <a:ext cx="3683664" cy="2248072"/>
          </a:xfrm>
          <a:prstGeom prst="rect">
            <a:avLst/>
          </a:prstGeom>
          <a:solidFill>
            <a:schemeClr val="accent4">
              <a:alpha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p:cNvSpPr/>
          <p:nvPr/>
        </p:nvSpPr>
        <p:spPr>
          <a:xfrm rot="1019033">
            <a:off x="10221843" y="4346786"/>
            <a:ext cx="1415772" cy="369332"/>
          </a:xfrm>
          <a:prstGeom prst="rect">
            <a:avLst/>
          </a:prstGeom>
          <a:ln w="38100">
            <a:solidFill>
              <a:srgbClr val="92D050"/>
            </a:solidFill>
          </a:ln>
        </p:spPr>
        <p:txBody>
          <a:bodyPr wrap="none">
            <a:spAutoFit/>
          </a:bodyPr>
          <a:lstStyle/>
          <a:p>
            <a:r>
              <a:rPr lang="en-US" b="1" i="1" dirty="0" smtClean="0"/>
              <a:t>Summative</a:t>
            </a:r>
            <a:endParaRPr lang="en-US" b="1" dirty="0"/>
          </a:p>
        </p:txBody>
      </p:sp>
    </p:spTree>
    <p:extLst>
      <p:ext uri="{BB962C8B-B14F-4D97-AF65-F5344CB8AC3E}">
        <p14:creationId xmlns:p14="http://schemas.microsoft.com/office/powerpoint/2010/main" val="19352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P spid="8"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6165" y="500062"/>
            <a:ext cx="10515600" cy="1325563"/>
          </a:xfrm>
        </p:spPr>
        <p:txBody>
          <a:bodyPr/>
          <a:lstStyle/>
          <a:p>
            <a:pPr algn="l"/>
            <a:r>
              <a:rPr lang="en-US" dirty="0" smtClean="0"/>
              <a:t>Direct Observation</a:t>
            </a:r>
            <a:endParaRPr lang="en-US" dirty="0"/>
          </a:p>
        </p:txBody>
      </p:sp>
      <p:sp>
        <p:nvSpPr>
          <p:cNvPr id="3" name="Content Placeholder 2"/>
          <p:cNvSpPr>
            <a:spLocks noGrp="1"/>
          </p:cNvSpPr>
          <p:nvPr>
            <p:ph idx="4294967295"/>
          </p:nvPr>
        </p:nvSpPr>
        <p:spPr>
          <a:xfrm>
            <a:off x="626165" y="1716294"/>
            <a:ext cx="10515600" cy="4351338"/>
          </a:xfrm>
        </p:spPr>
        <p:txBody>
          <a:bodyPr>
            <a:normAutofit/>
          </a:bodyPr>
          <a:lstStyle/>
          <a:p>
            <a:r>
              <a:rPr lang="en-US" sz="2400" dirty="0" smtClean="0"/>
              <a:t>Multiple observations -&gt; picture of competence -&gt; entrustment</a:t>
            </a:r>
            <a:endParaRPr lang="en-US" sz="2400" dirty="0"/>
          </a:p>
        </p:txBody>
      </p:sp>
      <p:pic>
        <p:nvPicPr>
          <p:cNvPr id="3074" name="Picture 2" descr="XL Future Doctor Kids' Puzzle (14in x 19.5in w/100 Pie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266" y="281539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newing Minds, Mini Cutouts, Puzzle Pieces, 6 Designs, 3 x 2 Inch, Multi-Colored, 36 Pie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164" y="2577265"/>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lip art, medical school diplo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2118" y="2896352"/>
            <a:ext cx="4029075"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8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of physician caring for patient at bedside. " title="Patient care imag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679" y="0"/>
            <a:ext cx="12192000" cy="6858000"/>
          </a:xfrm>
          <a:prstGeom prst="rect">
            <a:avLst/>
          </a:prstGeom>
        </p:spPr>
      </p:pic>
      <p:sp>
        <p:nvSpPr>
          <p:cNvPr id="7" name="Title 6"/>
          <p:cNvSpPr>
            <a:spLocks noGrp="1"/>
          </p:cNvSpPr>
          <p:nvPr>
            <p:ph type="title"/>
          </p:nvPr>
        </p:nvSpPr>
        <p:spPr>
          <a:xfrm>
            <a:off x="839788" y="457200"/>
            <a:ext cx="4880788" cy="1600200"/>
          </a:xfrm>
        </p:spPr>
        <p:txBody>
          <a:bodyPr>
            <a:noAutofit/>
          </a:bodyPr>
          <a:lstStyle/>
          <a:p>
            <a:r>
              <a:rPr lang="en-US" sz="40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Workplace Based </a:t>
            </a:r>
            <a:r>
              <a:rPr lang="en-US" sz="4000" dirty="0" smtClean="0">
                <a:solidFill>
                  <a:schemeClr val="bg1"/>
                </a:solidFill>
                <a:latin typeface="Lato Regular" panose="020F0502020204030203" pitchFamily="34" charset="0"/>
                <a:ea typeface="Lato Regular" panose="020F0502020204030203" pitchFamily="34" charset="0"/>
                <a:cs typeface="Lato Regular" panose="020F0502020204030203" pitchFamily="34" charset="0"/>
              </a:rPr>
              <a:t>Assessment (WBA)</a:t>
            </a:r>
            <a:r>
              <a:rPr lang="en-US" sz="40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	</a:t>
            </a:r>
          </a:p>
        </p:txBody>
      </p:sp>
      <p:sp>
        <p:nvSpPr>
          <p:cNvPr id="9" name="Text Placeholder 8"/>
          <p:cNvSpPr>
            <a:spLocks noGrp="1"/>
          </p:cNvSpPr>
          <p:nvPr>
            <p:ph type="body" sz="half" idx="2"/>
          </p:nvPr>
        </p:nvSpPr>
        <p:spPr>
          <a:xfrm>
            <a:off x="839787" y="2286000"/>
            <a:ext cx="3932237" cy="3811588"/>
          </a:xfrm>
        </p:spPr>
        <p:txBody>
          <a:bodyPr>
            <a:normAutofit/>
          </a:bodyPr>
          <a:lstStyle/>
          <a:p>
            <a:pPr marL="285750" indent="-285750">
              <a:buFont typeface="Arial" panose="020B0604020202020204" pitchFamily="34" charset="0"/>
              <a:buChar char="•"/>
            </a:pPr>
            <a:r>
              <a:rPr lang="en-US" sz="2800" dirty="0">
                <a:solidFill>
                  <a:schemeClr val="bg1"/>
                </a:solidFill>
                <a:latin typeface="Noto Serif" panose="02020600060500020200" pitchFamily="18" charset="0"/>
                <a:ea typeface="Noto Serif" panose="02020600060500020200" pitchFamily="18" charset="0"/>
                <a:cs typeface="Noto Serif" panose="02020600060500020200" pitchFamily="18" charset="0"/>
              </a:rPr>
              <a:t>Assessment of day-to-day practice in the authentic clinical environment</a:t>
            </a:r>
          </a:p>
          <a:p>
            <a:pPr marL="285750" indent="-285750">
              <a:buFont typeface="Arial" panose="020B0604020202020204" pitchFamily="34" charset="0"/>
              <a:buChar char="•"/>
            </a:pPr>
            <a:r>
              <a:rPr lang="en-US" sz="2800" dirty="0">
                <a:solidFill>
                  <a:schemeClr val="bg1"/>
                </a:solidFill>
                <a:latin typeface="Noto Serif" panose="02020600060500020200" pitchFamily="18" charset="0"/>
                <a:ea typeface="Noto Serif" panose="02020600060500020200" pitchFamily="18" charset="0"/>
                <a:cs typeface="Noto Serif" panose="02020600060500020200" pitchFamily="18" charset="0"/>
              </a:rPr>
              <a:t>Assessment of what doctors actually do in practice</a:t>
            </a:r>
          </a:p>
          <a:p>
            <a:endParaRPr lang="en-US" sz="2400" dirty="0">
              <a:solidFill>
                <a:schemeClr val="bg1"/>
              </a:solidFill>
              <a:latin typeface="Noto"/>
            </a:endParaRPr>
          </a:p>
        </p:txBody>
      </p:sp>
    </p:spTree>
    <p:extLst>
      <p:ext uri="{BB962C8B-B14F-4D97-AF65-F5344CB8AC3E}">
        <p14:creationId xmlns:p14="http://schemas.microsoft.com/office/powerpoint/2010/main" val="3112944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687" y="295551"/>
            <a:ext cx="11254332" cy="1325563"/>
          </a:xfrm>
        </p:spPr>
        <p:txBody>
          <a:bodyPr>
            <a:noAutofit/>
          </a:bodyPr>
          <a:lstStyle/>
          <a:p>
            <a:pPr algn="l"/>
            <a:r>
              <a:rPr lang="en-US" sz="3600" dirty="0" smtClean="0"/>
              <a:t>Clinical Supervisor’s Ad Hoc Entrustment Decisions</a:t>
            </a:r>
            <a:endParaRPr lang="en-US" sz="3600" dirty="0"/>
          </a:p>
        </p:txBody>
      </p:sp>
      <p:sp>
        <p:nvSpPr>
          <p:cNvPr id="3" name="Content Placeholder 2"/>
          <p:cNvSpPr>
            <a:spLocks noGrp="1"/>
          </p:cNvSpPr>
          <p:nvPr>
            <p:ph sz="half" idx="4294967295"/>
          </p:nvPr>
        </p:nvSpPr>
        <p:spPr>
          <a:xfrm>
            <a:off x="665479" y="1935162"/>
            <a:ext cx="10678747" cy="4922838"/>
          </a:xfrm>
        </p:spPr>
        <p:txBody>
          <a:bodyPr>
            <a:normAutofit/>
          </a:bodyPr>
          <a:lstStyle/>
          <a:p>
            <a:r>
              <a:rPr lang="en-US" dirty="0" smtClean="0"/>
              <a:t>Coactivity Scale</a:t>
            </a:r>
          </a:p>
          <a:p>
            <a:pPr lvl="1"/>
            <a:r>
              <a:rPr lang="en-US" u="sng" dirty="0" smtClean="0">
                <a:solidFill>
                  <a:schemeClr val="tx1">
                    <a:lumMod val="50000"/>
                  </a:schemeClr>
                </a:solidFill>
              </a:rPr>
              <a:t>Level 1:</a:t>
            </a:r>
            <a:r>
              <a:rPr lang="en-US" dirty="0" smtClean="0">
                <a:solidFill>
                  <a:schemeClr val="tx1">
                    <a:lumMod val="50000"/>
                  </a:schemeClr>
                </a:solidFill>
              </a:rPr>
              <a:t> </a:t>
            </a:r>
            <a:r>
              <a:rPr lang="en-US" i="1" dirty="0" smtClean="0">
                <a:solidFill>
                  <a:schemeClr val="tx1">
                    <a:lumMod val="50000"/>
                  </a:schemeClr>
                </a:solidFill>
              </a:rPr>
              <a:t>I did it</a:t>
            </a:r>
          </a:p>
          <a:p>
            <a:pPr lvl="1"/>
            <a:r>
              <a:rPr lang="en-US" u="sng" dirty="0" smtClean="0">
                <a:solidFill>
                  <a:schemeClr val="tx1">
                    <a:lumMod val="50000"/>
                  </a:schemeClr>
                </a:solidFill>
              </a:rPr>
              <a:t>Level </a:t>
            </a:r>
            <a:r>
              <a:rPr lang="en-US" u="sng" dirty="0">
                <a:solidFill>
                  <a:schemeClr val="tx1">
                    <a:lumMod val="50000"/>
                  </a:schemeClr>
                </a:solidFill>
              </a:rPr>
              <a:t>2</a:t>
            </a:r>
            <a:r>
              <a:rPr lang="en-US" u="sng" dirty="0" smtClean="0">
                <a:solidFill>
                  <a:schemeClr val="tx1">
                    <a:lumMod val="50000"/>
                  </a:schemeClr>
                </a:solidFill>
              </a:rPr>
              <a:t>:</a:t>
            </a:r>
            <a:r>
              <a:rPr lang="en-US" dirty="0" smtClean="0">
                <a:solidFill>
                  <a:schemeClr val="tx1">
                    <a:lumMod val="50000"/>
                  </a:schemeClr>
                </a:solidFill>
              </a:rPr>
              <a:t> </a:t>
            </a:r>
            <a:r>
              <a:rPr lang="en-US" i="1" dirty="0">
                <a:solidFill>
                  <a:schemeClr val="tx1">
                    <a:lumMod val="50000"/>
                  </a:schemeClr>
                </a:solidFill>
              </a:rPr>
              <a:t>I </a:t>
            </a:r>
            <a:r>
              <a:rPr lang="en-US" i="1" dirty="0" smtClean="0">
                <a:solidFill>
                  <a:schemeClr val="tx1">
                    <a:lumMod val="50000"/>
                  </a:schemeClr>
                </a:solidFill>
              </a:rPr>
              <a:t>talked them through it</a:t>
            </a:r>
          </a:p>
          <a:p>
            <a:pPr lvl="1"/>
            <a:r>
              <a:rPr lang="en-US" u="sng" dirty="0" smtClean="0">
                <a:solidFill>
                  <a:schemeClr val="tx1">
                    <a:lumMod val="50000"/>
                  </a:schemeClr>
                </a:solidFill>
              </a:rPr>
              <a:t>Level </a:t>
            </a:r>
            <a:r>
              <a:rPr lang="en-US" u="sng" dirty="0" smtClean="0">
                <a:solidFill>
                  <a:schemeClr val="tx1">
                    <a:lumMod val="50000"/>
                  </a:schemeClr>
                </a:solidFill>
              </a:rPr>
              <a:t>3:</a:t>
            </a:r>
            <a:r>
              <a:rPr lang="en-US" dirty="0" smtClean="0">
                <a:solidFill>
                  <a:schemeClr val="tx1">
                    <a:lumMod val="50000"/>
                  </a:schemeClr>
                </a:solidFill>
              </a:rPr>
              <a:t> </a:t>
            </a:r>
            <a:r>
              <a:rPr lang="en-US" i="1" dirty="0">
                <a:solidFill>
                  <a:schemeClr val="tx1">
                    <a:lumMod val="50000"/>
                  </a:schemeClr>
                </a:solidFill>
              </a:rPr>
              <a:t>I </a:t>
            </a:r>
            <a:r>
              <a:rPr lang="en-US" i="1" dirty="0" smtClean="0">
                <a:solidFill>
                  <a:schemeClr val="tx1">
                    <a:lumMod val="50000"/>
                  </a:schemeClr>
                </a:solidFill>
              </a:rPr>
              <a:t>directed them from time to time</a:t>
            </a:r>
          </a:p>
          <a:p>
            <a:pPr lvl="1"/>
            <a:r>
              <a:rPr lang="en-US" u="sng" dirty="0" smtClean="0">
                <a:solidFill>
                  <a:schemeClr val="tx1">
                    <a:lumMod val="50000"/>
                  </a:schemeClr>
                </a:solidFill>
              </a:rPr>
              <a:t>Level </a:t>
            </a:r>
            <a:r>
              <a:rPr lang="en-US" u="sng" dirty="0" smtClean="0">
                <a:solidFill>
                  <a:schemeClr val="tx1">
                    <a:lumMod val="50000"/>
                  </a:schemeClr>
                </a:solidFill>
              </a:rPr>
              <a:t>4:</a:t>
            </a:r>
            <a:r>
              <a:rPr lang="en-US" dirty="0" smtClean="0">
                <a:solidFill>
                  <a:schemeClr val="tx1">
                    <a:lumMod val="50000"/>
                  </a:schemeClr>
                </a:solidFill>
              </a:rPr>
              <a:t> </a:t>
            </a:r>
            <a:r>
              <a:rPr lang="en-US" i="1" dirty="0" smtClean="0">
                <a:solidFill>
                  <a:schemeClr val="tx1">
                    <a:lumMod val="50000"/>
                  </a:schemeClr>
                </a:solidFill>
              </a:rPr>
              <a:t>I was available just in </a:t>
            </a:r>
            <a:r>
              <a:rPr lang="en-US" i="1" dirty="0" smtClean="0">
                <a:solidFill>
                  <a:schemeClr val="tx1">
                    <a:lumMod val="50000"/>
                  </a:schemeClr>
                </a:solidFill>
              </a:rPr>
              <a:t>case</a:t>
            </a:r>
          </a:p>
        </p:txBody>
      </p:sp>
    </p:spTree>
    <p:extLst>
      <p:ext uri="{BB962C8B-B14F-4D97-AF65-F5344CB8AC3E}">
        <p14:creationId xmlns:p14="http://schemas.microsoft.com/office/powerpoint/2010/main" val="1130984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1315" y="583266"/>
            <a:ext cx="10515600" cy="1325563"/>
          </a:xfrm>
        </p:spPr>
        <p:txBody>
          <a:bodyPr/>
          <a:lstStyle/>
          <a:p>
            <a:pPr algn="l"/>
            <a:r>
              <a:rPr lang="en-US" dirty="0" smtClean="0"/>
              <a:t>WBA Steps</a:t>
            </a:r>
            <a:endParaRPr lang="en-US" dirty="0"/>
          </a:p>
        </p:txBody>
      </p:sp>
      <p:sp>
        <p:nvSpPr>
          <p:cNvPr id="3" name="Content Placeholder 2"/>
          <p:cNvSpPr>
            <a:spLocks noGrp="1"/>
          </p:cNvSpPr>
          <p:nvPr>
            <p:ph idx="4294967295"/>
          </p:nvPr>
        </p:nvSpPr>
        <p:spPr>
          <a:xfrm>
            <a:off x="974035" y="2249071"/>
            <a:ext cx="6639339" cy="4351338"/>
          </a:xfrm>
        </p:spPr>
        <p:txBody>
          <a:bodyPr>
            <a:normAutofit/>
          </a:bodyPr>
          <a:lstStyle/>
          <a:p>
            <a:r>
              <a:rPr lang="en-US" sz="2800" dirty="0" smtClean="0"/>
              <a:t>Student initiated</a:t>
            </a:r>
          </a:p>
          <a:p>
            <a:r>
              <a:rPr lang="en-US" sz="2800" dirty="0" smtClean="0"/>
              <a:t>Observe for a specific EPA</a:t>
            </a:r>
          </a:p>
          <a:p>
            <a:r>
              <a:rPr lang="en-US" sz="2800" dirty="0" smtClean="0"/>
              <a:t>Id </a:t>
            </a:r>
            <a:r>
              <a:rPr lang="en-US" sz="2800" dirty="0" smtClean="0"/>
              <a:t>strengths + </a:t>
            </a:r>
            <a:r>
              <a:rPr lang="en-US" sz="2800" dirty="0" smtClean="0"/>
              <a:t>improvement</a:t>
            </a:r>
            <a:endParaRPr lang="en-US" sz="2800" dirty="0" smtClean="0"/>
          </a:p>
          <a:p>
            <a:r>
              <a:rPr lang="en-US" sz="2800" dirty="0" smtClean="0"/>
              <a:t>Determine the </a:t>
            </a:r>
            <a:r>
              <a:rPr lang="en-US" sz="2800" dirty="0" smtClean="0"/>
              <a:t>level </a:t>
            </a:r>
            <a:r>
              <a:rPr lang="en-US" sz="2800" dirty="0" smtClean="0"/>
              <a:t>of supervision</a:t>
            </a:r>
          </a:p>
          <a:p>
            <a:r>
              <a:rPr lang="en-US" sz="2800" dirty="0" smtClean="0"/>
              <a:t>Give </a:t>
            </a:r>
            <a:r>
              <a:rPr lang="en-US" sz="2800" dirty="0" smtClean="0"/>
              <a:t>feedback + action plan</a:t>
            </a:r>
            <a:endParaRPr lang="en-US" sz="2800" dirty="0"/>
          </a:p>
        </p:txBody>
      </p:sp>
      <p:graphicFrame>
        <p:nvGraphicFramePr>
          <p:cNvPr id="4" name="Diagram 3"/>
          <p:cNvGraphicFramePr/>
          <p:nvPr>
            <p:extLst>
              <p:ext uri="{D42A27DB-BD31-4B8C-83A1-F6EECF244321}">
                <p14:modId xmlns:p14="http://schemas.microsoft.com/office/powerpoint/2010/main" val="2722252741"/>
              </p:ext>
            </p:extLst>
          </p:nvPr>
        </p:nvGraphicFramePr>
        <p:xfrm>
          <a:off x="6834880" y="1769681"/>
          <a:ext cx="6095928" cy="3890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1025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5221"/>
            <a:ext cx="2930216" cy="52011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842" y="975689"/>
            <a:ext cx="2957728" cy="524996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2921" y="975689"/>
            <a:ext cx="2930216" cy="520113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5262" y="975689"/>
            <a:ext cx="2896738" cy="5141706"/>
          </a:xfrm>
          <a:prstGeom prst="rect">
            <a:avLst/>
          </a:prstGeom>
        </p:spPr>
      </p:pic>
    </p:spTree>
    <p:extLst>
      <p:ext uri="{BB962C8B-B14F-4D97-AF65-F5344CB8AC3E}">
        <p14:creationId xmlns:p14="http://schemas.microsoft.com/office/powerpoint/2010/main" val="1001448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49279799C4F24BAA5D7077FCAFC29A" ma:contentTypeVersion="4" ma:contentTypeDescription="Create a new document." ma:contentTypeScope="" ma:versionID="d294d1e0a3390e0b96099c0e82f975a7">
  <xsd:schema xmlns:xsd="http://www.w3.org/2001/XMLSchema" xmlns:xs="http://www.w3.org/2001/XMLSchema" xmlns:p="http://schemas.microsoft.com/office/2006/metadata/properties" xmlns:ns3="861edf1d-417f-4e48-9c15-ae2952dac327" targetNamespace="http://schemas.microsoft.com/office/2006/metadata/properties" ma:root="true" ma:fieldsID="9777c3e35ba6dca8fbf6adb5f1122bca" ns3:_="">
    <xsd:import namespace="861edf1d-417f-4e48-9c15-ae2952dac32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edf1d-417f-4e48-9c15-ae2952dac3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B7EF10-3517-47C7-A1E0-9FC2E60F4ECC}">
  <ds:schemaRefs>
    <ds:schemaRef ds:uri="http://schemas.microsoft.com/sharepoint/v3/contenttype/forms"/>
  </ds:schemaRefs>
</ds:datastoreItem>
</file>

<file path=customXml/itemProps2.xml><?xml version="1.0" encoding="utf-8"?>
<ds:datastoreItem xmlns:ds="http://schemas.openxmlformats.org/officeDocument/2006/customXml" ds:itemID="{2BEC14F9-C4F6-4E73-A92F-89D48AD32D06}">
  <ds:schemaRefs>
    <ds:schemaRef ds:uri="http://purl.org/dc/elements/1.1/"/>
    <ds:schemaRef ds:uri="http://schemas.microsoft.com/office/2006/metadata/properties"/>
    <ds:schemaRef ds:uri="861edf1d-417f-4e48-9c15-ae2952dac3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EBCE10A-B3D9-4645-A788-47314FD6A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edf1d-417f-4e48-9c15-ae2952dac3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2904</TotalTime>
  <Words>1473</Words>
  <Application>Microsoft Office PowerPoint</Application>
  <PresentationFormat>Widescreen</PresentationFormat>
  <Paragraphs>130</Paragraphs>
  <Slides>15</Slides>
  <Notes>15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15</vt:i4>
      </vt:variant>
    </vt:vector>
  </HeadingPairs>
  <TitlesOfParts>
    <vt:vector size="28" baseType="lpstr">
      <vt:lpstr>Arial</vt:lpstr>
      <vt:lpstr>Calibri</vt:lpstr>
      <vt:lpstr>Calibri Light</vt:lpstr>
      <vt:lpstr>Helvetica</vt:lpstr>
      <vt:lpstr>Lato</vt:lpstr>
      <vt:lpstr>Lato Light</vt:lpstr>
      <vt:lpstr>Lato Regular</vt:lpstr>
      <vt:lpstr>Noto</vt:lpstr>
      <vt:lpstr>Noto Serif</vt:lpstr>
      <vt:lpstr>Office Theme</vt:lpstr>
      <vt:lpstr>Gray Slide with Logo</vt:lpstr>
      <vt:lpstr>White Slide, No Logo</vt:lpstr>
      <vt:lpstr>OHSU Cool Blues Theme</vt:lpstr>
      <vt:lpstr>PowerPoint Presentation</vt:lpstr>
      <vt:lpstr>PowerPoint Presentation</vt:lpstr>
      <vt:lpstr>PowerPoint Presentation</vt:lpstr>
      <vt:lpstr>PowerPoint Presentation</vt:lpstr>
      <vt:lpstr>Direct Observation</vt:lpstr>
      <vt:lpstr>Workplace Based Assessment (WBA) </vt:lpstr>
      <vt:lpstr>Clinical Supervisor’s Ad Hoc Entrustment Decisions</vt:lpstr>
      <vt:lpstr>WBA Steps</vt:lpstr>
      <vt:lpstr>PowerPoint Presentation</vt:lpstr>
      <vt:lpstr>Formative Feedback with WBAs</vt:lpstr>
      <vt:lpstr>How to Make it Easier</vt:lpstr>
      <vt:lpstr>OHSU MD Graduation Requirements</vt:lpstr>
      <vt:lpstr>PowerPoint Presentation</vt:lpstr>
      <vt:lpstr>Goal of</vt:lpstr>
      <vt:lpstr>PowerPoint Presentation</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 Orientation EPAs + WBAs</dc:title>
  <dc:creator>Briana Ketterer</dc:creator>
  <cp:lastModifiedBy>Briana Ketterer</cp:lastModifiedBy>
  <cp:revision>44</cp:revision>
  <dcterms:created xsi:type="dcterms:W3CDTF">2021-02-11T01:32:55Z</dcterms:created>
  <dcterms:modified xsi:type="dcterms:W3CDTF">2021-04-15T18:38:22Z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0x010100FD49279799C4F24BAA5D7077FCAFC29A</vt:lpwstr>
  </property>
</Properties>
</file>