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1" r:id="rId4"/>
    <p:sldId id="282" r:id="rId5"/>
    <p:sldId id="258" r:id="rId6"/>
    <p:sldId id="259" r:id="rId7"/>
    <p:sldId id="260" r:id="rId8"/>
    <p:sldId id="261" r:id="rId9"/>
    <p:sldId id="283" r:id="rId10"/>
    <p:sldId id="262" r:id="rId11"/>
    <p:sldId id="300" r:id="rId12"/>
    <p:sldId id="263" r:id="rId13"/>
    <p:sldId id="264" r:id="rId14"/>
    <p:sldId id="289" r:id="rId15"/>
    <p:sldId id="298" r:id="rId16"/>
    <p:sldId id="291" r:id="rId17"/>
    <p:sldId id="292" r:id="rId18"/>
    <p:sldId id="293" r:id="rId19"/>
    <p:sldId id="295" r:id="rId20"/>
    <p:sldId id="294" r:id="rId21"/>
    <p:sldId id="296" r:id="rId22"/>
    <p:sldId id="297" r:id="rId23"/>
    <p:sldId id="299" r:id="rId24"/>
    <p:sldId id="286" r:id="rId25"/>
    <p:sldId id="273" r:id="rId26"/>
    <p:sldId id="274" r:id="rId27"/>
    <p:sldId id="301" r:id="rId28"/>
    <p:sldId id="275" r:id="rId29"/>
    <p:sldId id="276" r:id="rId30"/>
    <p:sldId id="287" r:id="rId31"/>
    <p:sldId id="277" r:id="rId32"/>
    <p:sldId id="278" r:id="rId33"/>
    <p:sldId id="288"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athan Ladd" initials="JL" lastIdx="2" clrIdx="0">
    <p:extLst>
      <p:ext uri="{19B8F6BF-5375-455C-9EA6-DF929625EA0E}">
        <p15:presenceInfo xmlns:p15="http://schemas.microsoft.com/office/powerpoint/2012/main" userId="S::laddj@pdx.odshp.com::56fff268-fc9f-4b04-8eb2-ec160d0bac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5220" autoAdjust="0"/>
  </p:normalViewPr>
  <p:slideViewPr>
    <p:cSldViewPr snapToGrid="0">
      <p:cViewPr varScale="1">
        <p:scale>
          <a:sx n="81" d="100"/>
          <a:sy n="81" d="100"/>
        </p:scale>
        <p:origin x="6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93A9B-FFC3-4C8E-B9CF-B9BB1CFEC285}" type="doc">
      <dgm:prSet loTypeId="urn:microsoft.com/office/officeart/2005/8/layout/process4" loCatId="process" qsTypeId="urn:microsoft.com/office/officeart/2005/8/quickstyle/simple1" qsCatId="simple" csTypeId="urn:microsoft.com/office/officeart/2005/8/colors/accent5_5" csCatId="accent5" phldr="1"/>
      <dgm:spPr/>
      <dgm:t>
        <a:bodyPr/>
        <a:lstStyle/>
        <a:p>
          <a:endParaRPr lang="en-US"/>
        </a:p>
      </dgm:t>
    </dgm:pt>
    <dgm:pt modelId="{F382174F-808B-4017-A54B-51E44D0FA86B}">
      <dgm:prSet/>
      <dgm:spPr/>
      <dgm:t>
        <a:bodyPr/>
        <a:lstStyle/>
        <a:p>
          <a:r>
            <a:rPr lang="en-US" dirty="0">
              <a:solidFill>
                <a:schemeClr val="tx1"/>
              </a:solidFill>
            </a:rPr>
            <a:t>Once you fax in your authorization request, it is received by a Prior Authorization Coordinator (PAC)</a:t>
          </a:r>
        </a:p>
      </dgm:t>
    </dgm:pt>
    <dgm:pt modelId="{284C1BB1-1775-4396-9A7D-3FA4ADAAFF23}" type="parTrans" cxnId="{FD44ED29-0E3F-44AA-92F0-679E23044F09}">
      <dgm:prSet/>
      <dgm:spPr/>
      <dgm:t>
        <a:bodyPr/>
        <a:lstStyle/>
        <a:p>
          <a:endParaRPr lang="en-US">
            <a:solidFill>
              <a:schemeClr val="tx1"/>
            </a:solidFill>
          </a:endParaRPr>
        </a:p>
      </dgm:t>
    </dgm:pt>
    <dgm:pt modelId="{39435D03-F76C-4097-BF67-56BBAAA65C0A}" type="sibTrans" cxnId="{FD44ED29-0E3F-44AA-92F0-679E23044F09}">
      <dgm:prSet/>
      <dgm:spPr/>
      <dgm:t>
        <a:bodyPr/>
        <a:lstStyle/>
        <a:p>
          <a:endParaRPr lang="en-US">
            <a:solidFill>
              <a:schemeClr val="tx1"/>
            </a:solidFill>
          </a:endParaRPr>
        </a:p>
      </dgm:t>
    </dgm:pt>
    <dgm:pt modelId="{EAA9CACB-6696-4C6E-B410-C52081A0558F}">
      <dgm:prSet/>
      <dgm:spPr/>
      <dgm:t>
        <a:bodyPr/>
        <a:lstStyle/>
        <a:p>
          <a:r>
            <a:rPr lang="en-US" dirty="0">
              <a:solidFill>
                <a:schemeClr val="tx1"/>
              </a:solidFill>
            </a:rPr>
            <a:t>The PAC reviews your request to determine several things</a:t>
          </a:r>
        </a:p>
      </dgm:t>
    </dgm:pt>
    <dgm:pt modelId="{090CF219-D518-4AC5-AD35-2813D589919B}" type="parTrans" cxnId="{718B72C4-7375-4E73-B86C-EEDDE5FA0396}">
      <dgm:prSet/>
      <dgm:spPr/>
      <dgm:t>
        <a:bodyPr/>
        <a:lstStyle/>
        <a:p>
          <a:endParaRPr lang="en-US">
            <a:solidFill>
              <a:schemeClr val="tx1"/>
            </a:solidFill>
          </a:endParaRPr>
        </a:p>
      </dgm:t>
    </dgm:pt>
    <dgm:pt modelId="{A33BD84B-A513-4188-8D13-D1AFBC092EF9}" type="sibTrans" cxnId="{718B72C4-7375-4E73-B86C-EEDDE5FA0396}">
      <dgm:prSet/>
      <dgm:spPr/>
      <dgm:t>
        <a:bodyPr/>
        <a:lstStyle/>
        <a:p>
          <a:endParaRPr lang="en-US">
            <a:solidFill>
              <a:schemeClr val="tx1"/>
            </a:solidFill>
          </a:endParaRPr>
        </a:p>
      </dgm:t>
    </dgm:pt>
    <dgm:pt modelId="{8EAD325D-503F-4E8A-9E2D-0B5D119A95EB}">
      <dgm:prSet/>
      <dgm:spPr/>
      <dgm:t>
        <a:bodyPr/>
        <a:lstStyle/>
        <a:p>
          <a:r>
            <a:rPr lang="en-US">
              <a:solidFill>
                <a:schemeClr val="tx1"/>
              </a:solidFill>
            </a:rPr>
            <a:t>Member Eligibility</a:t>
          </a:r>
        </a:p>
      </dgm:t>
    </dgm:pt>
    <dgm:pt modelId="{875F2A17-746C-4426-8B10-16FF6E58C99E}" type="parTrans" cxnId="{870288DD-10B3-4F5A-99B0-D93630665ACE}">
      <dgm:prSet/>
      <dgm:spPr/>
      <dgm:t>
        <a:bodyPr/>
        <a:lstStyle/>
        <a:p>
          <a:endParaRPr lang="en-US">
            <a:solidFill>
              <a:schemeClr val="tx1"/>
            </a:solidFill>
          </a:endParaRPr>
        </a:p>
      </dgm:t>
    </dgm:pt>
    <dgm:pt modelId="{CCCF683B-6D1B-4818-9AD1-2DFFD455D3E6}" type="sibTrans" cxnId="{870288DD-10B3-4F5A-99B0-D93630665ACE}">
      <dgm:prSet/>
      <dgm:spPr/>
      <dgm:t>
        <a:bodyPr/>
        <a:lstStyle/>
        <a:p>
          <a:endParaRPr lang="en-US">
            <a:solidFill>
              <a:schemeClr val="tx1"/>
            </a:solidFill>
          </a:endParaRPr>
        </a:p>
      </dgm:t>
    </dgm:pt>
    <dgm:pt modelId="{50F3E3D2-D6F9-46F4-BB7E-08FB1D66BC72}">
      <dgm:prSet/>
      <dgm:spPr/>
      <dgm:t>
        <a:bodyPr/>
        <a:lstStyle/>
        <a:p>
          <a:r>
            <a:rPr lang="en-US">
              <a:solidFill>
                <a:schemeClr val="tx1"/>
              </a:solidFill>
            </a:rPr>
            <a:t>Provider DMAP Status</a:t>
          </a:r>
        </a:p>
      </dgm:t>
    </dgm:pt>
    <dgm:pt modelId="{7C61FD98-383A-4120-B96D-18268495F162}" type="parTrans" cxnId="{C24E6CA9-14A6-4816-A58D-CEF3BCC6DC4D}">
      <dgm:prSet/>
      <dgm:spPr/>
      <dgm:t>
        <a:bodyPr/>
        <a:lstStyle/>
        <a:p>
          <a:endParaRPr lang="en-US">
            <a:solidFill>
              <a:schemeClr val="tx1"/>
            </a:solidFill>
          </a:endParaRPr>
        </a:p>
      </dgm:t>
    </dgm:pt>
    <dgm:pt modelId="{380954FB-7B65-4A8E-843D-67CA80CF6C1C}" type="sibTrans" cxnId="{C24E6CA9-14A6-4816-A58D-CEF3BCC6DC4D}">
      <dgm:prSet/>
      <dgm:spPr/>
      <dgm:t>
        <a:bodyPr/>
        <a:lstStyle/>
        <a:p>
          <a:endParaRPr lang="en-US">
            <a:solidFill>
              <a:schemeClr val="tx1"/>
            </a:solidFill>
          </a:endParaRPr>
        </a:p>
      </dgm:t>
    </dgm:pt>
    <dgm:pt modelId="{5313219F-387C-429D-91B3-19DCE216D097}">
      <dgm:prSet/>
      <dgm:spPr/>
      <dgm:t>
        <a:bodyPr/>
        <a:lstStyle/>
        <a:p>
          <a:r>
            <a:rPr lang="en-US" dirty="0">
              <a:solidFill>
                <a:schemeClr val="tx1"/>
              </a:solidFill>
            </a:rPr>
            <a:t>Diagnosis/CPT/HCPC Prioritized list Placement</a:t>
          </a:r>
        </a:p>
      </dgm:t>
    </dgm:pt>
    <dgm:pt modelId="{21A8B7BA-6356-4848-A44A-07072DE81342}" type="parTrans" cxnId="{B5B859BF-AE52-411A-AEA1-7726D3491021}">
      <dgm:prSet/>
      <dgm:spPr/>
      <dgm:t>
        <a:bodyPr/>
        <a:lstStyle/>
        <a:p>
          <a:endParaRPr lang="en-US">
            <a:solidFill>
              <a:schemeClr val="tx1"/>
            </a:solidFill>
          </a:endParaRPr>
        </a:p>
      </dgm:t>
    </dgm:pt>
    <dgm:pt modelId="{4A879945-C0F7-4119-B1BE-F52312F170D6}" type="sibTrans" cxnId="{B5B859BF-AE52-411A-AEA1-7726D3491021}">
      <dgm:prSet/>
      <dgm:spPr/>
      <dgm:t>
        <a:bodyPr/>
        <a:lstStyle/>
        <a:p>
          <a:endParaRPr lang="en-US">
            <a:solidFill>
              <a:schemeClr val="tx1"/>
            </a:solidFill>
          </a:endParaRPr>
        </a:p>
      </dgm:t>
    </dgm:pt>
    <dgm:pt modelId="{DF6D18DE-9657-4452-AAED-661C654F5EA0}">
      <dgm:prSet/>
      <dgm:spPr/>
      <dgm:t>
        <a:bodyPr/>
        <a:lstStyle/>
        <a:p>
          <a:r>
            <a:rPr lang="en-US" dirty="0">
              <a:solidFill>
                <a:schemeClr val="tx1"/>
              </a:solidFill>
            </a:rPr>
            <a:t>CPT/HCPC Auth Requirements</a:t>
          </a:r>
        </a:p>
      </dgm:t>
    </dgm:pt>
    <dgm:pt modelId="{50283B90-9C4D-4F7A-9CA8-2AA7D0904DF8}" type="parTrans" cxnId="{E60D304C-0D2E-41F3-94BE-148D7914B013}">
      <dgm:prSet/>
      <dgm:spPr/>
      <dgm:t>
        <a:bodyPr/>
        <a:lstStyle/>
        <a:p>
          <a:endParaRPr lang="en-US">
            <a:solidFill>
              <a:schemeClr val="tx1"/>
            </a:solidFill>
          </a:endParaRPr>
        </a:p>
      </dgm:t>
    </dgm:pt>
    <dgm:pt modelId="{C05373FA-FE8C-4730-92B9-6DEE51BBB04E}" type="sibTrans" cxnId="{E60D304C-0D2E-41F3-94BE-148D7914B013}">
      <dgm:prSet/>
      <dgm:spPr/>
      <dgm:t>
        <a:bodyPr/>
        <a:lstStyle/>
        <a:p>
          <a:endParaRPr lang="en-US">
            <a:solidFill>
              <a:schemeClr val="tx1"/>
            </a:solidFill>
          </a:endParaRPr>
        </a:p>
      </dgm:t>
    </dgm:pt>
    <dgm:pt modelId="{FD5D6B5F-75DF-463B-A036-87650BC5113C}">
      <dgm:prSet/>
      <dgm:spPr/>
      <dgm:t>
        <a:bodyPr/>
        <a:lstStyle/>
        <a:p>
          <a:r>
            <a:rPr lang="en-US" dirty="0">
              <a:solidFill>
                <a:schemeClr val="tx1"/>
              </a:solidFill>
            </a:rPr>
            <a:t>Chart Notes </a:t>
          </a:r>
        </a:p>
      </dgm:t>
    </dgm:pt>
    <dgm:pt modelId="{C5FA15B9-E3A9-4571-8C5F-555F349A26E8}" type="parTrans" cxnId="{01B44401-B1FC-4476-ACB4-16A170FDC6AB}">
      <dgm:prSet/>
      <dgm:spPr/>
      <dgm:t>
        <a:bodyPr/>
        <a:lstStyle/>
        <a:p>
          <a:endParaRPr lang="en-US">
            <a:solidFill>
              <a:schemeClr val="tx1"/>
            </a:solidFill>
          </a:endParaRPr>
        </a:p>
      </dgm:t>
    </dgm:pt>
    <dgm:pt modelId="{2DE1C66B-6096-4981-B389-7EC0552616E9}" type="sibTrans" cxnId="{01B44401-B1FC-4476-ACB4-16A170FDC6AB}">
      <dgm:prSet/>
      <dgm:spPr/>
      <dgm:t>
        <a:bodyPr/>
        <a:lstStyle/>
        <a:p>
          <a:endParaRPr lang="en-US">
            <a:solidFill>
              <a:schemeClr val="tx1"/>
            </a:solidFill>
          </a:endParaRPr>
        </a:p>
      </dgm:t>
    </dgm:pt>
    <dgm:pt modelId="{36852CF6-4E1F-43DE-A118-B0CB39BAEC58}" type="pres">
      <dgm:prSet presAssocID="{84093A9B-FFC3-4C8E-B9CF-B9BB1CFEC285}" presName="Name0" presStyleCnt="0">
        <dgm:presLayoutVars>
          <dgm:dir/>
          <dgm:animLvl val="lvl"/>
          <dgm:resizeHandles val="exact"/>
        </dgm:presLayoutVars>
      </dgm:prSet>
      <dgm:spPr/>
    </dgm:pt>
    <dgm:pt modelId="{D56E4787-0DD6-4570-B136-B6CBCB41C938}" type="pres">
      <dgm:prSet presAssocID="{EAA9CACB-6696-4C6E-B410-C52081A0558F}" presName="boxAndChildren" presStyleCnt="0"/>
      <dgm:spPr/>
    </dgm:pt>
    <dgm:pt modelId="{45243140-1782-42F0-8CD8-104836840126}" type="pres">
      <dgm:prSet presAssocID="{EAA9CACB-6696-4C6E-B410-C52081A0558F}" presName="parentTextBox" presStyleLbl="node1" presStyleIdx="0" presStyleCnt="2"/>
      <dgm:spPr/>
    </dgm:pt>
    <dgm:pt modelId="{7DE345EA-656E-4DFE-9E74-498F5FEBB9C4}" type="pres">
      <dgm:prSet presAssocID="{EAA9CACB-6696-4C6E-B410-C52081A0558F}" presName="entireBox" presStyleLbl="node1" presStyleIdx="0" presStyleCnt="2"/>
      <dgm:spPr/>
    </dgm:pt>
    <dgm:pt modelId="{97E9FBA7-12E4-4AA5-B900-CD6DBAED3602}" type="pres">
      <dgm:prSet presAssocID="{EAA9CACB-6696-4C6E-B410-C52081A0558F}" presName="descendantBox" presStyleCnt="0"/>
      <dgm:spPr/>
    </dgm:pt>
    <dgm:pt modelId="{7CAD2DFA-DC2C-4FFC-8820-9FABF6FD99E1}" type="pres">
      <dgm:prSet presAssocID="{8EAD325D-503F-4E8A-9E2D-0B5D119A95EB}" presName="childTextBox" presStyleLbl="fgAccFollowNode1" presStyleIdx="0" presStyleCnt="5">
        <dgm:presLayoutVars>
          <dgm:bulletEnabled val="1"/>
        </dgm:presLayoutVars>
      </dgm:prSet>
      <dgm:spPr/>
    </dgm:pt>
    <dgm:pt modelId="{8A8E4A2E-127F-402C-A9A2-8DDCA1CC0F0A}" type="pres">
      <dgm:prSet presAssocID="{50F3E3D2-D6F9-46F4-BB7E-08FB1D66BC72}" presName="childTextBox" presStyleLbl="fgAccFollowNode1" presStyleIdx="1" presStyleCnt="5">
        <dgm:presLayoutVars>
          <dgm:bulletEnabled val="1"/>
        </dgm:presLayoutVars>
      </dgm:prSet>
      <dgm:spPr/>
    </dgm:pt>
    <dgm:pt modelId="{D546E7CF-DAB5-44CD-A807-941F0ED63377}" type="pres">
      <dgm:prSet presAssocID="{5313219F-387C-429D-91B3-19DCE216D097}" presName="childTextBox" presStyleLbl="fgAccFollowNode1" presStyleIdx="2" presStyleCnt="5">
        <dgm:presLayoutVars>
          <dgm:bulletEnabled val="1"/>
        </dgm:presLayoutVars>
      </dgm:prSet>
      <dgm:spPr/>
    </dgm:pt>
    <dgm:pt modelId="{CB006D12-2AFF-4039-83B5-A5438D0F5196}" type="pres">
      <dgm:prSet presAssocID="{DF6D18DE-9657-4452-AAED-661C654F5EA0}" presName="childTextBox" presStyleLbl="fgAccFollowNode1" presStyleIdx="3" presStyleCnt="5">
        <dgm:presLayoutVars>
          <dgm:bulletEnabled val="1"/>
        </dgm:presLayoutVars>
      </dgm:prSet>
      <dgm:spPr/>
    </dgm:pt>
    <dgm:pt modelId="{9FED71A0-2912-4E37-8F66-01A065E8962C}" type="pres">
      <dgm:prSet presAssocID="{FD5D6B5F-75DF-463B-A036-87650BC5113C}" presName="childTextBox" presStyleLbl="fgAccFollowNode1" presStyleIdx="4" presStyleCnt="5">
        <dgm:presLayoutVars>
          <dgm:bulletEnabled val="1"/>
        </dgm:presLayoutVars>
      </dgm:prSet>
      <dgm:spPr/>
    </dgm:pt>
    <dgm:pt modelId="{02823A94-09BF-4ECB-A58D-8EAFCDEFB40B}" type="pres">
      <dgm:prSet presAssocID="{39435D03-F76C-4097-BF67-56BBAAA65C0A}" presName="sp" presStyleCnt="0"/>
      <dgm:spPr/>
    </dgm:pt>
    <dgm:pt modelId="{628E0256-7963-4BD6-B0AF-B9091E692E60}" type="pres">
      <dgm:prSet presAssocID="{F382174F-808B-4017-A54B-51E44D0FA86B}" presName="arrowAndChildren" presStyleCnt="0"/>
      <dgm:spPr/>
    </dgm:pt>
    <dgm:pt modelId="{F550359E-38E2-49C9-99E7-CEE56330963B}" type="pres">
      <dgm:prSet presAssocID="{F382174F-808B-4017-A54B-51E44D0FA86B}" presName="parentTextArrow" presStyleLbl="node1" presStyleIdx="1" presStyleCnt="2" custScaleY="59641" custLinFactNeighborX="7971" custLinFactNeighborY="-22127"/>
      <dgm:spPr/>
    </dgm:pt>
  </dgm:ptLst>
  <dgm:cxnLst>
    <dgm:cxn modelId="{47741401-1571-4DFA-9D1B-ECF7BD40FEFB}" type="presOf" srcId="{EAA9CACB-6696-4C6E-B410-C52081A0558F}" destId="{7DE345EA-656E-4DFE-9E74-498F5FEBB9C4}" srcOrd="1" destOrd="0" presId="urn:microsoft.com/office/officeart/2005/8/layout/process4"/>
    <dgm:cxn modelId="{01B44401-B1FC-4476-ACB4-16A170FDC6AB}" srcId="{EAA9CACB-6696-4C6E-B410-C52081A0558F}" destId="{FD5D6B5F-75DF-463B-A036-87650BC5113C}" srcOrd="4" destOrd="0" parTransId="{C5FA15B9-E3A9-4571-8C5F-555F349A26E8}" sibTransId="{2DE1C66B-6096-4981-B389-7EC0552616E9}"/>
    <dgm:cxn modelId="{D3C88321-783E-47AC-A98A-D43A2DF548D3}" type="presOf" srcId="{84093A9B-FFC3-4C8E-B9CF-B9BB1CFEC285}" destId="{36852CF6-4E1F-43DE-A118-B0CB39BAEC58}" srcOrd="0" destOrd="0" presId="urn:microsoft.com/office/officeart/2005/8/layout/process4"/>
    <dgm:cxn modelId="{FD44ED29-0E3F-44AA-92F0-679E23044F09}" srcId="{84093A9B-FFC3-4C8E-B9CF-B9BB1CFEC285}" destId="{F382174F-808B-4017-A54B-51E44D0FA86B}" srcOrd="0" destOrd="0" parTransId="{284C1BB1-1775-4396-9A7D-3FA4ADAAFF23}" sibTransId="{39435D03-F76C-4097-BF67-56BBAAA65C0A}"/>
    <dgm:cxn modelId="{9C2C214B-1306-4233-B358-11A1EE594029}" type="presOf" srcId="{5313219F-387C-429D-91B3-19DCE216D097}" destId="{D546E7CF-DAB5-44CD-A807-941F0ED63377}" srcOrd="0" destOrd="0" presId="urn:microsoft.com/office/officeart/2005/8/layout/process4"/>
    <dgm:cxn modelId="{E60D304C-0D2E-41F3-94BE-148D7914B013}" srcId="{EAA9CACB-6696-4C6E-B410-C52081A0558F}" destId="{DF6D18DE-9657-4452-AAED-661C654F5EA0}" srcOrd="3" destOrd="0" parTransId="{50283B90-9C4D-4F7A-9CA8-2AA7D0904DF8}" sibTransId="{C05373FA-FE8C-4730-92B9-6DEE51BBB04E}"/>
    <dgm:cxn modelId="{2EDAA175-C1EA-4D56-8C55-56D34AD30D49}" type="presOf" srcId="{FD5D6B5F-75DF-463B-A036-87650BC5113C}" destId="{9FED71A0-2912-4E37-8F66-01A065E8962C}" srcOrd="0" destOrd="0" presId="urn:microsoft.com/office/officeart/2005/8/layout/process4"/>
    <dgm:cxn modelId="{DCF25487-F890-4F1D-BFD1-63E3FC86214E}" type="presOf" srcId="{DF6D18DE-9657-4452-AAED-661C654F5EA0}" destId="{CB006D12-2AFF-4039-83B5-A5438D0F5196}" srcOrd="0" destOrd="0" presId="urn:microsoft.com/office/officeart/2005/8/layout/process4"/>
    <dgm:cxn modelId="{D71A809C-BB6B-4718-B3D1-D17C14C98609}" type="presOf" srcId="{F382174F-808B-4017-A54B-51E44D0FA86B}" destId="{F550359E-38E2-49C9-99E7-CEE56330963B}" srcOrd="0" destOrd="0" presId="urn:microsoft.com/office/officeart/2005/8/layout/process4"/>
    <dgm:cxn modelId="{CD42E9A8-4BC3-4717-82D9-0F31BAF781E1}" type="presOf" srcId="{EAA9CACB-6696-4C6E-B410-C52081A0558F}" destId="{45243140-1782-42F0-8CD8-104836840126}" srcOrd="0" destOrd="0" presId="urn:microsoft.com/office/officeart/2005/8/layout/process4"/>
    <dgm:cxn modelId="{C24E6CA9-14A6-4816-A58D-CEF3BCC6DC4D}" srcId="{EAA9CACB-6696-4C6E-B410-C52081A0558F}" destId="{50F3E3D2-D6F9-46F4-BB7E-08FB1D66BC72}" srcOrd="1" destOrd="0" parTransId="{7C61FD98-383A-4120-B96D-18268495F162}" sibTransId="{380954FB-7B65-4A8E-843D-67CA80CF6C1C}"/>
    <dgm:cxn modelId="{B5B859BF-AE52-411A-AEA1-7726D3491021}" srcId="{EAA9CACB-6696-4C6E-B410-C52081A0558F}" destId="{5313219F-387C-429D-91B3-19DCE216D097}" srcOrd="2" destOrd="0" parTransId="{21A8B7BA-6356-4848-A44A-07072DE81342}" sibTransId="{4A879945-C0F7-4119-B1BE-F52312F170D6}"/>
    <dgm:cxn modelId="{718B72C4-7375-4E73-B86C-EEDDE5FA0396}" srcId="{84093A9B-FFC3-4C8E-B9CF-B9BB1CFEC285}" destId="{EAA9CACB-6696-4C6E-B410-C52081A0558F}" srcOrd="1" destOrd="0" parTransId="{090CF219-D518-4AC5-AD35-2813D589919B}" sibTransId="{A33BD84B-A513-4188-8D13-D1AFBC092EF9}"/>
    <dgm:cxn modelId="{3513F1D9-0551-4620-8711-2B83E4AD0088}" type="presOf" srcId="{8EAD325D-503F-4E8A-9E2D-0B5D119A95EB}" destId="{7CAD2DFA-DC2C-4FFC-8820-9FABF6FD99E1}" srcOrd="0" destOrd="0" presId="urn:microsoft.com/office/officeart/2005/8/layout/process4"/>
    <dgm:cxn modelId="{870288DD-10B3-4F5A-99B0-D93630665ACE}" srcId="{EAA9CACB-6696-4C6E-B410-C52081A0558F}" destId="{8EAD325D-503F-4E8A-9E2D-0B5D119A95EB}" srcOrd="0" destOrd="0" parTransId="{875F2A17-746C-4426-8B10-16FF6E58C99E}" sibTransId="{CCCF683B-6D1B-4818-9AD1-2DFFD455D3E6}"/>
    <dgm:cxn modelId="{1B1CF3DE-1489-4D9B-804C-78873EC09892}" type="presOf" srcId="{50F3E3D2-D6F9-46F4-BB7E-08FB1D66BC72}" destId="{8A8E4A2E-127F-402C-A9A2-8DDCA1CC0F0A}" srcOrd="0" destOrd="0" presId="urn:microsoft.com/office/officeart/2005/8/layout/process4"/>
    <dgm:cxn modelId="{AE04F670-990B-498C-83E0-7AF8135DC4C0}" type="presParOf" srcId="{36852CF6-4E1F-43DE-A118-B0CB39BAEC58}" destId="{D56E4787-0DD6-4570-B136-B6CBCB41C938}" srcOrd="0" destOrd="0" presId="urn:microsoft.com/office/officeart/2005/8/layout/process4"/>
    <dgm:cxn modelId="{E76C4AA9-25A6-4B03-9EBA-927BD3C01299}" type="presParOf" srcId="{D56E4787-0DD6-4570-B136-B6CBCB41C938}" destId="{45243140-1782-42F0-8CD8-104836840126}" srcOrd="0" destOrd="0" presId="urn:microsoft.com/office/officeart/2005/8/layout/process4"/>
    <dgm:cxn modelId="{49A62A59-AA81-4860-B963-F32E9D2CF369}" type="presParOf" srcId="{D56E4787-0DD6-4570-B136-B6CBCB41C938}" destId="{7DE345EA-656E-4DFE-9E74-498F5FEBB9C4}" srcOrd="1" destOrd="0" presId="urn:microsoft.com/office/officeart/2005/8/layout/process4"/>
    <dgm:cxn modelId="{9A1737F1-F1B6-4541-AB3A-F14B46110711}" type="presParOf" srcId="{D56E4787-0DD6-4570-B136-B6CBCB41C938}" destId="{97E9FBA7-12E4-4AA5-B900-CD6DBAED3602}" srcOrd="2" destOrd="0" presId="urn:microsoft.com/office/officeart/2005/8/layout/process4"/>
    <dgm:cxn modelId="{1008E0CB-FB09-44D4-9623-03116BB459B7}" type="presParOf" srcId="{97E9FBA7-12E4-4AA5-B900-CD6DBAED3602}" destId="{7CAD2DFA-DC2C-4FFC-8820-9FABF6FD99E1}" srcOrd="0" destOrd="0" presId="urn:microsoft.com/office/officeart/2005/8/layout/process4"/>
    <dgm:cxn modelId="{4943542D-B2CD-420E-8EE3-2B07BF1CFB83}" type="presParOf" srcId="{97E9FBA7-12E4-4AA5-B900-CD6DBAED3602}" destId="{8A8E4A2E-127F-402C-A9A2-8DDCA1CC0F0A}" srcOrd="1" destOrd="0" presId="urn:microsoft.com/office/officeart/2005/8/layout/process4"/>
    <dgm:cxn modelId="{4E063BC2-8856-429E-A608-3AA6D5F8767B}" type="presParOf" srcId="{97E9FBA7-12E4-4AA5-B900-CD6DBAED3602}" destId="{D546E7CF-DAB5-44CD-A807-941F0ED63377}" srcOrd="2" destOrd="0" presId="urn:microsoft.com/office/officeart/2005/8/layout/process4"/>
    <dgm:cxn modelId="{F93F546D-FA42-4FB5-A80A-BB2DAA3E7E47}" type="presParOf" srcId="{97E9FBA7-12E4-4AA5-B900-CD6DBAED3602}" destId="{CB006D12-2AFF-4039-83B5-A5438D0F5196}" srcOrd="3" destOrd="0" presId="urn:microsoft.com/office/officeart/2005/8/layout/process4"/>
    <dgm:cxn modelId="{45E83BD9-7A38-463D-ABAC-33A2348B3F2C}" type="presParOf" srcId="{97E9FBA7-12E4-4AA5-B900-CD6DBAED3602}" destId="{9FED71A0-2912-4E37-8F66-01A065E8962C}" srcOrd="4" destOrd="0" presId="urn:microsoft.com/office/officeart/2005/8/layout/process4"/>
    <dgm:cxn modelId="{4F05652D-76FC-4A48-8BF2-EA45FB82B297}" type="presParOf" srcId="{36852CF6-4E1F-43DE-A118-B0CB39BAEC58}" destId="{02823A94-09BF-4ECB-A58D-8EAFCDEFB40B}" srcOrd="1" destOrd="0" presId="urn:microsoft.com/office/officeart/2005/8/layout/process4"/>
    <dgm:cxn modelId="{0C19E377-12E6-483F-BF81-F1BF09624B97}" type="presParOf" srcId="{36852CF6-4E1F-43DE-A118-B0CB39BAEC58}" destId="{628E0256-7963-4BD6-B0AF-B9091E692E60}" srcOrd="2" destOrd="0" presId="urn:microsoft.com/office/officeart/2005/8/layout/process4"/>
    <dgm:cxn modelId="{2730BB6F-A8D3-47BD-9E59-DA8F0EA5D0A5}" type="presParOf" srcId="{628E0256-7963-4BD6-B0AF-B9091E692E60}" destId="{F550359E-38E2-49C9-99E7-CEE56330963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C24B7-ABB7-48F7-830C-28A9EB05280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9DF620F-2046-408C-A8C6-85748C885551}">
      <dgm:prSet/>
      <dgm:spPr/>
      <dgm:t>
        <a:bodyPr/>
        <a:lstStyle/>
        <a:p>
          <a:pPr>
            <a:lnSpc>
              <a:spcPct val="100000"/>
            </a:lnSpc>
          </a:pPr>
          <a:r>
            <a:rPr lang="en-US" dirty="0"/>
            <a:t>Retro requests are often always accepted. However, different factors affect how and where they must be submitted.</a:t>
          </a:r>
        </a:p>
      </dgm:t>
    </dgm:pt>
    <dgm:pt modelId="{B1A9D119-7732-4288-BD67-01333889BDDB}" type="parTrans" cxnId="{7BB29FDE-EB3A-4C04-809C-C17DF2F2E72C}">
      <dgm:prSet/>
      <dgm:spPr/>
      <dgm:t>
        <a:bodyPr/>
        <a:lstStyle/>
        <a:p>
          <a:endParaRPr lang="en-US"/>
        </a:p>
      </dgm:t>
    </dgm:pt>
    <dgm:pt modelId="{B75CA6FD-E38C-42B8-A384-93D99C29890F}" type="sibTrans" cxnId="{7BB29FDE-EB3A-4C04-809C-C17DF2F2E72C}">
      <dgm:prSet/>
      <dgm:spPr/>
      <dgm:t>
        <a:bodyPr/>
        <a:lstStyle/>
        <a:p>
          <a:endParaRPr lang="en-US"/>
        </a:p>
      </dgm:t>
    </dgm:pt>
    <dgm:pt modelId="{2CD69C1A-1BD9-4489-8AD7-F1FD2873CB14}">
      <dgm:prSet/>
      <dgm:spPr/>
      <dgm:t>
        <a:bodyPr/>
        <a:lstStyle/>
        <a:p>
          <a:pPr>
            <a:lnSpc>
              <a:spcPct val="100000"/>
            </a:lnSpc>
          </a:pPr>
          <a:r>
            <a:rPr lang="en-US" dirty="0"/>
            <a:t>If a claim is already on file and denied for no prior authorization. Then our </a:t>
          </a:r>
          <a:r>
            <a:rPr lang="en-US" b="1" u="sng" dirty="0"/>
            <a:t>appeals</a:t>
          </a:r>
          <a:r>
            <a:rPr lang="en-US" dirty="0"/>
            <a:t> team must review the request. </a:t>
          </a:r>
        </a:p>
      </dgm:t>
    </dgm:pt>
    <dgm:pt modelId="{21274050-20CC-47BF-95C8-AA1DC8C43C2C}" type="parTrans" cxnId="{D5282D5C-9E89-4941-A0B7-6B9BAA4766DB}">
      <dgm:prSet/>
      <dgm:spPr/>
      <dgm:t>
        <a:bodyPr/>
        <a:lstStyle/>
        <a:p>
          <a:endParaRPr lang="en-US"/>
        </a:p>
      </dgm:t>
    </dgm:pt>
    <dgm:pt modelId="{2D8E1511-D11C-427C-9928-17BCB4A8BD13}" type="sibTrans" cxnId="{D5282D5C-9E89-4941-A0B7-6B9BAA4766DB}">
      <dgm:prSet/>
      <dgm:spPr/>
      <dgm:t>
        <a:bodyPr/>
        <a:lstStyle/>
        <a:p>
          <a:endParaRPr lang="en-US"/>
        </a:p>
      </dgm:t>
    </dgm:pt>
    <dgm:pt modelId="{771A1D27-C06D-4CC0-8E06-58ABFE5DB5D7}">
      <dgm:prSet/>
      <dgm:spPr/>
      <dgm:t>
        <a:bodyPr/>
        <a:lstStyle/>
        <a:p>
          <a:pPr>
            <a:lnSpc>
              <a:spcPct val="100000"/>
            </a:lnSpc>
          </a:pPr>
          <a:r>
            <a:rPr lang="en-US" dirty="0"/>
            <a:t>If no claim has been submitted or denied, then the request can be sent as a retro authorization request to our </a:t>
          </a:r>
          <a:r>
            <a:rPr lang="en-US" b="1" u="sng" dirty="0"/>
            <a:t>prior auth</a:t>
          </a:r>
          <a:r>
            <a:rPr lang="en-US" b="1" u="none" dirty="0"/>
            <a:t> </a:t>
          </a:r>
          <a:r>
            <a:rPr lang="en-US" u="none" dirty="0"/>
            <a:t>team</a:t>
          </a:r>
          <a:r>
            <a:rPr lang="en-US" dirty="0"/>
            <a:t>.</a:t>
          </a:r>
        </a:p>
      </dgm:t>
    </dgm:pt>
    <dgm:pt modelId="{B89B5039-2056-4DA6-86B1-F398ADAE3680}" type="sibTrans" cxnId="{33286E98-EB4A-4C41-A539-6FA2C124D1D7}">
      <dgm:prSet/>
      <dgm:spPr/>
      <dgm:t>
        <a:bodyPr/>
        <a:lstStyle/>
        <a:p>
          <a:endParaRPr lang="en-US"/>
        </a:p>
      </dgm:t>
    </dgm:pt>
    <dgm:pt modelId="{7EA750AF-73F4-4BD8-ADC4-3A1FFB1E6898}" type="parTrans" cxnId="{33286E98-EB4A-4C41-A539-6FA2C124D1D7}">
      <dgm:prSet/>
      <dgm:spPr/>
      <dgm:t>
        <a:bodyPr/>
        <a:lstStyle/>
        <a:p>
          <a:endParaRPr lang="en-US"/>
        </a:p>
      </dgm:t>
    </dgm:pt>
    <dgm:pt modelId="{FF44C0F9-83B6-44EE-A745-92A94AF336FC}" type="pres">
      <dgm:prSet presAssocID="{709C24B7-ABB7-48F7-830C-28A9EB05280E}" presName="root" presStyleCnt="0">
        <dgm:presLayoutVars>
          <dgm:dir/>
          <dgm:resizeHandles val="exact"/>
        </dgm:presLayoutVars>
      </dgm:prSet>
      <dgm:spPr/>
    </dgm:pt>
    <dgm:pt modelId="{FCB84204-2E3B-4210-B542-8051A8C637DA}" type="pres">
      <dgm:prSet presAssocID="{A9DF620F-2046-408C-A8C6-85748C885551}" presName="compNode" presStyleCnt="0"/>
      <dgm:spPr/>
    </dgm:pt>
    <dgm:pt modelId="{C116AA41-3242-41FD-9A89-01FD28C8D729}" type="pres">
      <dgm:prSet presAssocID="{A9DF620F-2046-408C-A8C6-85748C885551}" presName="bgRect" presStyleLbl="bgShp" presStyleIdx="0" presStyleCnt="3"/>
      <dgm:spPr/>
    </dgm:pt>
    <dgm:pt modelId="{F2DE39B6-061B-44E8-863A-DEE35F89003E}" type="pres">
      <dgm:prSet presAssocID="{A9DF620F-2046-408C-A8C6-85748C8855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bidden"/>
        </a:ext>
      </dgm:extLst>
    </dgm:pt>
    <dgm:pt modelId="{C9FECE2D-F184-4EDC-87C4-519B8908818D}" type="pres">
      <dgm:prSet presAssocID="{A9DF620F-2046-408C-A8C6-85748C885551}" presName="spaceRect" presStyleCnt="0"/>
      <dgm:spPr/>
    </dgm:pt>
    <dgm:pt modelId="{AB33B793-6068-4F6C-9EA8-83B3636C9DBF}" type="pres">
      <dgm:prSet presAssocID="{A9DF620F-2046-408C-A8C6-85748C885551}" presName="parTx" presStyleLbl="revTx" presStyleIdx="0" presStyleCnt="3">
        <dgm:presLayoutVars>
          <dgm:chMax val="0"/>
          <dgm:chPref val="0"/>
        </dgm:presLayoutVars>
      </dgm:prSet>
      <dgm:spPr/>
    </dgm:pt>
    <dgm:pt modelId="{3DEA5193-9739-433C-A5DA-11C6AFAE2A7F}" type="pres">
      <dgm:prSet presAssocID="{B75CA6FD-E38C-42B8-A384-93D99C29890F}" presName="sibTrans" presStyleCnt="0"/>
      <dgm:spPr/>
    </dgm:pt>
    <dgm:pt modelId="{16E74611-BAFB-4914-B95C-F427A8E708D1}" type="pres">
      <dgm:prSet presAssocID="{2CD69C1A-1BD9-4489-8AD7-F1FD2873CB14}" presName="compNode" presStyleCnt="0"/>
      <dgm:spPr/>
    </dgm:pt>
    <dgm:pt modelId="{E2844598-679F-42BB-AF8E-0B4EF410140D}" type="pres">
      <dgm:prSet presAssocID="{2CD69C1A-1BD9-4489-8AD7-F1FD2873CB14}" presName="bgRect" presStyleLbl="bgShp" presStyleIdx="1" presStyleCnt="3"/>
      <dgm:spPr/>
    </dgm:pt>
    <dgm:pt modelId="{6EB30AD3-9294-4DD6-B6AE-D3B953CDDC1D}" type="pres">
      <dgm:prSet presAssocID="{2CD69C1A-1BD9-4489-8AD7-F1FD2873CB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E0DFB5B0-3282-42C9-B57E-AF213A5C3585}" type="pres">
      <dgm:prSet presAssocID="{2CD69C1A-1BD9-4489-8AD7-F1FD2873CB14}" presName="spaceRect" presStyleCnt="0"/>
      <dgm:spPr/>
    </dgm:pt>
    <dgm:pt modelId="{B6E78AF9-F514-4CE5-8511-39A8BBD72489}" type="pres">
      <dgm:prSet presAssocID="{2CD69C1A-1BD9-4489-8AD7-F1FD2873CB14}" presName="parTx" presStyleLbl="revTx" presStyleIdx="1" presStyleCnt="3">
        <dgm:presLayoutVars>
          <dgm:chMax val="0"/>
          <dgm:chPref val="0"/>
        </dgm:presLayoutVars>
      </dgm:prSet>
      <dgm:spPr/>
    </dgm:pt>
    <dgm:pt modelId="{916E9803-CF62-4B5D-8141-A139B1C3EEBB}" type="pres">
      <dgm:prSet presAssocID="{2D8E1511-D11C-427C-9928-17BCB4A8BD13}" presName="sibTrans" presStyleCnt="0"/>
      <dgm:spPr/>
    </dgm:pt>
    <dgm:pt modelId="{99F0CFFA-E249-4F2C-92CA-F94E6EB3D665}" type="pres">
      <dgm:prSet presAssocID="{771A1D27-C06D-4CC0-8E06-58ABFE5DB5D7}" presName="compNode" presStyleCnt="0"/>
      <dgm:spPr/>
    </dgm:pt>
    <dgm:pt modelId="{B9808907-BC2E-4B09-9743-8A0F2FD774EF}" type="pres">
      <dgm:prSet presAssocID="{771A1D27-C06D-4CC0-8E06-58ABFE5DB5D7}" presName="bgRect" presStyleLbl="bgShp" presStyleIdx="2" presStyleCnt="3" custLinFactNeighborX="-1435" custLinFactNeighborY="-1496"/>
      <dgm:spPr/>
    </dgm:pt>
    <dgm:pt modelId="{39105E5B-DBC3-4D4F-9367-D884F27E6B60}" type="pres">
      <dgm:prSet presAssocID="{771A1D27-C06D-4CC0-8E06-58ABFE5DB5D7}" presName="iconRect" presStyleLbl="node1" presStyleIdx="2" presStyleCnt="3" custLinFactNeighborX="-2099" custLinFactNeighborY="111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3BA3162-C802-4FD1-9356-76E7C6C82523}" type="pres">
      <dgm:prSet presAssocID="{771A1D27-C06D-4CC0-8E06-58ABFE5DB5D7}" presName="spaceRect" presStyleCnt="0"/>
      <dgm:spPr/>
    </dgm:pt>
    <dgm:pt modelId="{B90645FC-2953-4C5A-8CA4-B54DF9F20D50}" type="pres">
      <dgm:prSet presAssocID="{771A1D27-C06D-4CC0-8E06-58ABFE5DB5D7}" presName="parTx" presStyleLbl="revTx" presStyleIdx="2" presStyleCnt="3">
        <dgm:presLayoutVars>
          <dgm:chMax val="0"/>
          <dgm:chPref val="0"/>
        </dgm:presLayoutVars>
      </dgm:prSet>
      <dgm:spPr/>
    </dgm:pt>
  </dgm:ptLst>
  <dgm:cxnLst>
    <dgm:cxn modelId="{D5282D5C-9E89-4941-A0B7-6B9BAA4766DB}" srcId="{709C24B7-ABB7-48F7-830C-28A9EB05280E}" destId="{2CD69C1A-1BD9-4489-8AD7-F1FD2873CB14}" srcOrd="1" destOrd="0" parTransId="{21274050-20CC-47BF-95C8-AA1DC8C43C2C}" sibTransId="{2D8E1511-D11C-427C-9928-17BCB4A8BD13}"/>
    <dgm:cxn modelId="{52E9EB69-F9E7-416E-A3F7-E8B451A0B2FF}" type="presOf" srcId="{771A1D27-C06D-4CC0-8E06-58ABFE5DB5D7}" destId="{B90645FC-2953-4C5A-8CA4-B54DF9F20D50}" srcOrd="0" destOrd="0" presId="urn:microsoft.com/office/officeart/2018/2/layout/IconVerticalSolidList"/>
    <dgm:cxn modelId="{1A110884-71AA-461B-9A9F-40BF4799CF3B}" type="presOf" srcId="{709C24B7-ABB7-48F7-830C-28A9EB05280E}" destId="{FF44C0F9-83B6-44EE-A745-92A94AF336FC}" srcOrd="0" destOrd="0" presId="urn:microsoft.com/office/officeart/2018/2/layout/IconVerticalSolidList"/>
    <dgm:cxn modelId="{33286E98-EB4A-4C41-A539-6FA2C124D1D7}" srcId="{709C24B7-ABB7-48F7-830C-28A9EB05280E}" destId="{771A1D27-C06D-4CC0-8E06-58ABFE5DB5D7}" srcOrd="2" destOrd="0" parTransId="{7EA750AF-73F4-4BD8-ADC4-3A1FFB1E6898}" sibTransId="{B89B5039-2056-4DA6-86B1-F398ADAE3680}"/>
    <dgm:cxn modelId="{7BB29FDE-EB3A-4C04-809C-C17DF2F2E72C}" srcId="{709C24B7-ABB7-48F7-830C-28A9EB05280E}" destId="{A9DF620F-2046-408C-A8C6-85748C885551}" srcOrd="0" destOrd="0" parTransId="{B1A9D119-7732-4288-BD67-01333889BDDB}" sibTransId="{B75CA6FD-E38C-42B8-A384-93D99C29890F}"/>
    <dgm:cxn modelId="{A3357CF1-6D75-484F-8207-FEB56EE9DA9D}" type="presOf" srcId="{A9DF620F-2046-408C-A8C6-85748C885551}" destId="{AB33B793-6068-4F6C-9EA8-83B3636C9DBF}" srcOrd="0" destOrd="0" presId="urn:microsoft.com/office/officeart/2018/2/layout/IconVerticalSolidList"/>
    <dgm:cxn modelId="{FFAADBF9-5FC0-4C83-BF31-B7C299B5927D}" type="presOf" srcId="{2CD69C1A-1BD9-4489-8AD7-F1FD2873CB14}" destId="{B6E78AF9-F514-4CE5-8511-39A8BBD72489}" srcOrd="0" destOrd="0" presId="urn:microsoft.com/office/officeart/2018/2/layout/IconVerticalSolidList"/>
    <dgm:cxn modelId="{17A43C76-5848-44C0-8504-03871645A226}" type="presParOf" srcId="{FF44C0F9-83B6-44EE-A745-92A94AF336FC}" destId="{FCB84204-2E3B-4210-B542-8051A8C637DA}" srcOrd="0" destOrd="0" presId="urn:microsoft.com/office/officeart/2018/2/layout/IconVerticalSolidList"/>
    <dgm:cxn modelId="{F1D82F34-A5B4-4372-80A7-94081F23AD1A}" type="presParOf" srcId="{FCB84204-2E3B-4210-B542-8051A8C637DA}" destId="{C116AA41-3242-41FD-9A89-01FD28C8D729}" srcOrd="0" destOrd="0" presId="urn:microsoft.com/office/officeart/2018/2/layout/IconVerticalSolidList"/>
    <dgm:cxn modelId="{24CFA14F-090A-4212-BC57-63189E5D110F}" type="presParOf" srcId="{FCB84204-2E3B-4210-B542-8051A8C637DA}" destId="{F2DE39B6-061B-44E8-863A-DEE35F89003E}" srcOrd="1" destOrd="0" presId="urn:microsoft.com/office/officeart/2018/2/layout/IconVerticalSolidList"/>
    <dgm:cxn modelId="{071AD4A5-480D-4B8E-BDFE-C8551B69A02C}" type="presParOf" srcId="{FCB84204-2E3B-4210-B542-8051A8C637DA}" destId="{C9FECE2D-F184-4EDC-87C4-519B8908818D}" srcOrd="2" destOrd="0" presId="urn:microsoft.com/office/officeart/2018/2/layout/IconVerticalSolidList"/>
    <dgm:cxn modelId="{CD458BB2-13E3-459D-8C28-45158188E453}" type="presParOf" srcId="{FCB84204-2E3B-4210-B542-8051A8C637DA}" destId="{AB33B793-6068-4F6C-9EA8-83B3636C9DBF}" srcOrd="3" destOrd="0" presId="urn:microsoft.com/office/officeart/2018/2/layout/IconVerticalSolidList"/>
    <dgm:cxn modelId="{0611C642-838C-4AC2-B690-39394189B59F}" type="presParOf" srcId="{FF44C0F9-83B6-44EE-A745-92A94AF336FC}" destId="{3DEA5193-9739-433C-A5DA-11C6AFAE2A7F}" srcOrd="1" destOrd="0" presId="urn:microsoft.com/office/officeart/2018/2/layout/IconVerticalSolidList"/>
    <dgm:cxn modelId="{6AE9D17E-6001-411F-9C71-506263641E5C}" type="presParOf" srcId="{FF44C0F9-83B6-44EE-A745-92A94AF336FC}" destId="{16E74611-BAFB-4914-B95C-F427A8E708D1}" srcOrd="2" destOrd="0" presId="urn:microsoft.com/office/officeart/2018/2/layout/IconVerticalSolidList"/>
    <dgm:cxn modelId="{9503D506-983D-4C9A-B5DE-1DC35DC82D2D}" type="presParOf" srcId="{16E74611-BAFB-4914-B95C-F427A8E708D1}" destId="{E2844598-679F-42BB-AF8E-0B4EF410140D}" srcOrd="0" destOrd="0" presId="urn:microsoft.com/office/officeart/2018/2/layout/IconVerticalSolidList"/>
    <dgm:cxn modelId="{D911F50F-62BE-4F74-B9AD-7C2A62C9C84D}" type="presParOf" srcId="{16E74611-BAFB-4914-B95C-F427A8E708D1}" destId="{6EB30AD3-9294-4DD6-B6AE-D3B953CDDC1D}" srcOrd="1" destOrd="0" presId="urn:microsoft.com/office/officeart/2018/2/layout/IconVerticalSolidList"/>
    <dgm:cxn modelId="{D406828D-B5BA-4AF7-B9F6-A760052C5F37}" type="presParOf" srcId="{16E74611-BAFB-4914-B95C-F427A8E708D1}" destId="{E0DFB5B0-3282-42C9-B57E-AF213A5C3585}" srcOrd="2" destOrd="0" presId="urn:microsoft.com/office/officeart/2018/2/layout/IconVerticalSolidList"/>
    <dgm:cxn modelId="{8DB099DB-CCEE-42DD-BA5E-08EBA16882F8}" type="presParOf" srcId="{16E74611-BAFB-4914-B95C-F427A8E708D1}" destId="{B6E78AF9-F514-4CE5-8511-39A8BBD72489}" srcOrd="3" destOrd="0" presId="urn:microsoft.com/office/officeart/2018/2/layout/IconVerticalSolidList"/>
    <dgm:cxn modelId="{ADC7F196-3FCE-42E1-B4D8-C3B4C17D6458}" type="presParOf" srcId="{FF44C0F9-83B6-44EE-A745-92A94AF336FC}" destId="{916E9803-CF62-4B5D-8141-A139B1C3EEBB}" srcOrd="3" destOrd="0" presId="urn:microsoft.com/office/officeart/2018/2/layout/IconVerticalSolidList"/>
    <dgm:cxn modelId="{45470385-3C94-4980-87BE-DCFEDBAFC14F}" type="presParOf" srcId="{FF44C0F9-83B6-44EE-A745-92A94AF336FC}" destId="{99F0CFFA-E249-4F2C-92CA-F94E6EB3D665}" srcOrd="4" destOrd="0" presId="urn:microsoft.com/office/officeart/2018/2/layout/IconVerticalSolidList"/>
    <dgm:cxn modelId="{60FF86A3-7968-4C04-903F-1BBF2735B9EB}" type="presParOf" srcId="{99F0CFFA-E249-4F2C-92CA-F94E6EB3D665}" destId="{B9808907-BC2E-4B09-9743-8A0F2FD774EF}" srcOrd="0" destOrd="0" presId="urn:microsoft.com/office/officeart/2018/2/layout/IconVerticalSolidList"/>
    <dgm:cxn modelId="{92F4B5A1-9CBE-4DAD-953A-F0880DBA1C25}" type="presParOf" srcId="{99F0CFFA-E249-4F2C-92CA-F94E6EB3D665}" destId="{39105E5B-DBC3-4D4F-9367-D884F27E6B60}" srcOrd="1" destOrd="0" presId="urn:microsoft.com/office/officeart/2018/2/layout/IconVerticalSolidList"/>
    <dgm:cxn modelId="{DE153DCE-2AFA-4C5D-8677-48437C085849}" type="presParOf" srcId="{99F0CFFA-E249-4F2C-92CA-F94E6EB3D665}" destId="{83BA3162-C802-4FD1-9356-76E7C6C82523}" srcOrd="2" destOrd="0" presId="urn:microsoft.com/office/officeart/2018/2/layout/IconVerticalSolidList"/>
    <dgm:cxn modelId="{3AB3AF2B-77D5-4CAD-8C2E-EECA49E41280}" type="presParOf" srcId="{99F0CFFA-E249-4F2C-92CA-F94E6EB3D665}" destId="{B90645FC-2953-4C5A-8CA4-B54DF9F20D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475D6-BE27-46CD-9DCA-14DF1B81E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9924372-13F0-453D-B509-A63E843B35B1}">
      <dgm:prSet/>
      <dgm:spPr/>
      <dgm:t>
        <a:bodyPr/>
        <a:lstStyle/>
        <a:p>
          <a:r>
            <a:rPr lang="en-US" dirty="0"/>
            <a:t>Specialist Office Visits that are Below-the-line (BTL) or unlisted on the Prioritized List</a:t>
          </a:r>
        </a:p>
      </dgm:t>
    </dgm:pt>
    <dgm:pt modelId="{53873716-D59F-4D12-8A92-E683F6C53631}" type="parTrans" cxnId="{44D87EF2-8ECC-4170-A929-639794D89200}">
      <dgm:prSet/>
      <dgm:spPr/>
      <dgm:t>
        <a:bodyPr/>
        <a:lstStyle/>
        <a:p>
          <a:endParaRPr lang="en-US"/>
        </a:p>
      </dgm:t>
    </dgm:pt>
    <dgm:pt modelId="{6D39FD11-5003-42E1-88A5-40C7AF79D9F6}" type="sibTrans" cxnId="{44D87EF2-8ECC-4170-A929-639794D89200}">
      <dgm:prSet/>
      <dgm:spPr/>
      <dgm:t>
        <a:bodyPr/>
        <a:lstStyle/>
        <a:p>
          <a:endParaRPr lang="en-US"/>
        </a:p>
      </dgm:t>
    </dgm:pt>
    <dgm:pt modelId="{07DFCDA9-5C84-4A96-9B9A-7A8780FDBE57}">
      <dgm:prSet/>
      <dgm:spPr/>
      <dgm:t>
        <a:bodyPr/>
        <a:lstStyle/>
        <a:p>
          <a:r>
            <a:rPr lang="en-US" dirty="0"/>
            <a:t>Requests for Out-of-Network Specialist appointments and Ancillary providers</a:t>
          </a:r>
        </a:p>
      </dgm:t>
    </dgm:pt>
    <dgm:pt modelId="{816AA27F-7CE0-4E89-9124-F2C5EBF52B3D}" type="parTrans" cxnId="{63432CD1-EAC2-4148-9323-081BAEC983E2}">
      <dgm:prSet/>
      <dgm:spPr/>
      <dgm:t>
        <a:bodyPr/>
        <a:lstStyle/>
        <a:p>
          <a:endParaRPr lang="en-US"/>
        </a:p>
      </dgm:t>
    </dgm:pt>
    <dgm:pt modelId="{26345845-6561-45C6-9410-456FBA8BC574}" type="sibTrans" cxnId="{63432CD1-EAC2-4148-9323-081BAEC983E2}">
      <dgm:prSet/>
      <dgm:spPr/>
      <dgm:t>
        <a:bodyPr/>
        <a:lstStyle/>
        <a:p>
          <a:endParaRPr lang="en-US"/>
        </a:p>
      </dgm:t>
    </dgm:pt>
    <dgm:pt modelId="{5DBD6911-36CB-42E6-8292-35777197399B}" type="pres">
      <dgm:prSet presAssocID="{D5C475D6-BE27-46CD-9DCA-14DF1B81E73B}" presName="linear" presStyleCnt="0">
        <dgm:presLayoutVars>
          <dgm:animLvl val="lvl"/>
          <dgm:resizeHandles val="exact"/>
        </dgm:presLayoutVars>
      </dgm:prSet>
      <dgm:spPr/>
    </dgm:pt>
    <dgm:pt modelId="{5CCA59B9-F214-41C9-A7A9-A5F6F14DB10C}" type="pres">
      <dgm:prSet presAssocID="{A9924372-13F0-453D-B509-A63E843B35B1}" presName="parentText" presStyleLbl="node1" presStyleIdx="0" presStyleCnt="2">
        <dgm:presLayoutVars>
          <dgm:chMax val="0"/>
          <dgm:bulletEnabled val="1"/>
        </dgm:presLayoutVars>
      </dgm:prSet>
      <dgm:spPr/>
    </dgm:pt>
    <dgm:pt modelId="{A323D9B8-8D4F-4E41-B7D3-FF76BEF64ECC}" type="pres">
      <dgm:prSet presAssocID="{6D39FD11-5003-42E1-88A5-40C7AF79D9F6}" presName="spacer" presStyleCnt="0"/>
      <dgm:spPr/>
    </dgm:pt>
    <dgm:pt modelId="{F69FF204-F4FB-4CE8-9D31-EE6C74C34B4F}" type="pres">
      <dgm:prSet presAssocID="{07DFCDA9-5C84-4A96-9B9A-7A8780FDBE57}" presName="parentText" presStyleLbl="node1" presStyleIdx="1" presStyleCnt="2">
        <dgm:presLayoutVars>
          <dgm:chMax val="0"/>
          <dgm:bulletEnabled val="1"/>
        </dgm:presLayoutVars>
      </dgm:prSet>
      <dgm:spPr/>
    </dgm:pt>
  </dgm:ptLst>
  <dgm:cxnLst>
    <dgm:cxn modelId="{D78C4023-F593-4F78-AF57-1A1959B7AA3F}" type="presOf" srcId="{A9924372-13F0-453D-B509-A63E843B35B1}" destId="{5CCA59B9-F214-41C9-A7A9-A5F6F14DB10C}" srcOrd="0" destOrd="0" presId="urn:microsoft.com/office/officeart/2005/8/layout/vList2"/>
    <dgm:cxn modelId="{FC55B14F-5C53-4B49-B9E4-8F2EEEE5D808}" type="presOf" srcId="{07DFCDA9-5C84-4A96-9B9A-7A8780FDBE57}" destId="{F69FF204-F4FB-4CE8-9D31-EE6C74C34B4F}" srcOrd="0" destOrd="0" presId="urn:microsoft.com/office/officeart/2005/8/layout/vList2"/>
    <dgm:cxn modelId="{79926E9F-4183-4FDA-818C-477E50F56ECA}" type="presOf" srcId="{D5C475D6-BE27-46CD-9DCA-14DF1B81E73B}" destId="{5DBD6911-36CB-42E6-8292-35777197399B}" srcOrd="0" destOrd="0" presId="urn:microsoft.com/office/officeart/2005/8/layout/vList2"/>
    <dgm:cxn modelId="{63432CD1-EAC2-4148-9323-081BAEC983E2}" srcId="{D5C475D6-BE27-46CD-9DCA-14DF1B81E73B}" destId="{07DFCDA9-5C84-4A96-9B9A-7A8780FDBE57}" srcOrd="1" destOrd="0" parTransId="{816AA27F-7CE0-4E89-9124-F2C5EBF52B3D}" sibTransId="{26345845-6561-45C6-9410-456FBA8BC574}"/>
    <dgm:cxn modelId="{44D87EF2-8ECC-4170-A929-639794D89200}" srcId="{D5C475D6-BE27-46CD-9DCA-14DF1B81E73B}" destId="{A9924372-13F0-453D-B509-A63E843B35B1}" srcOrd="0" destOrd="0" parTransId="{53873716-D59F-4D12-8A92-E683F6C53631}" sibTransId="{6D39FD11-5003-42E1-88A5-40C7AF79D9F6}"/>
    <dgm:cxn modelId="{F41DA95D-846E-4752-9A07-F6A0DC76F620}" type="presParOf" srcId="{5DBD6911-36CB-42E6-8292-35777197399B}" destId="{5CCA59B9-F214-41C9-A7A9-A5F6F14DB10C}" srcOrd="0" destOrd="0" presId="urn:microsoft.com/office/officeart/2005/8/layout/vList2"/>
    <dgm:cxn modelId="{347CF555-D724-442A-891B-3764052899FD}" type="presParOf" srcId="{5DBD6911-36CB-42E6-8292-35777197399B}" destId="{A323D9B8-8D4F-4E41-B7D3-FF76BEF64ECC}" srcOrd="1" destOrd="0" presId="urn:microsoft.com/office/officeart/2005/8/layout/vList2"/>
    <dgm:cxn modelId="{B4F5EAED-F9E1-4618-B63A-014FB139108C}" type="presParOf" srcId="{5DBD6911-36CB-42E6-8292-35777197399B}" destId="{F69FF204-F4FB-4CE8-9D31-EE6C74C34B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345EA-656E-4DFE-9E74-498F5FEBB9C4}">
      <dsp:nvSpPr>
        <dsp:cNvPr id="0" name=""/>
        <dsp:cNvSpPr/>
      </dsp:nvSpPr>
      <dsp:spPr>
        <a:xfrm>
          <a:off x="0" y="1780327"/>
          <a:ext cx="8518864" cy="1971979"/>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The PAC reviews your request to determine several things</a:t>
          </a:r>
        </a:p>
      </dsp:txBody>
      <dsp:txXfrm>
        <a:off x="0" y="1780327"/>
        <a:ext cx="8518864" cy="1064869"/>
      </dsp:txXfrm>
    </dsp:sp>
    <dsp:sp modelId="{7CAD2DFA-DC2C-4FFC-8820-9FABF6FD99E1}">
      <dsp:nvSpPr>
        <dsp:cNvPr id="0" name=""/>
        <dsp:cNvSpPr/>
      </dsp:nvSpPr>
      <dsp:spPr>
        <a:xfrm>
          <a:off x="1039" y="2805756"/>
          <a:ext cx="1703356" cy="90711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Member Eligibility</a:t>
          </a:r>
        </a:p>
      </dsp:txBody>
      <dsp:txXfrm>
        <a:off x="1039" y="2805756"/>
        <a:ext cx="1703356" cy="907110"/>
      </dsp:txXfrm>
    </dsp:sp>
    <dsp:sp modelId="{8A8E4A2E-127F-402C-A9A2-8DDCA1CC0F0A}">
      <dsp:nvSpPr>
        <dsp:cNvPr id="0" name=""/>
        <dsp:cNvSpPr/>
      </dsp:nvSpPr>
      <dsp:spPr>
        <a:xfrm>
          <a:off x="1704396" y="2805756"/>
          <a:ext cx="1703356" cy="907110"/>
        </a:xfrm>
        <a:prstGeom prst="rect">
          <a:avLst/>
        </a:prstGeom>
        <a:solidFill>
          <a:schemeClr val="accent5">
            <a:alpha val="90000"/>
            <a:tint val="40000"/>
            <a:hueOff val="0"/>
            <a:satOff val="0"/>
            <a:lumOff val="0"/>
            <a:alphaOff val="-1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Provider DMAP Status</a:t>
          </a:r>
        </a:p>
      </dsp:txBody>
      <dsp:txXfrm>
        <a:off x="1704396" y="2805756"/>
        <a:ext cx="1703356" cy="907110"/>
      </dsp:txXfrm>
    </dsp:sp>
    <dsp:sp modelId="{D546E7CF-DAB5-44CD-A807-941F0ED63377}">
      <dsp:nvSpPr>
        <dsp:cNvPr id="0" name=""/>
        <dsp:cNvSpPr/>
      </dsp:nvSpPr>
      <dsp:spPr>
        <a:xfrm>
          <a:off x="3407753" y="2805756"/>
          <a:ext cx="1703356" cy="907110"/>
        </a:xfrm>
        <a:prstGeom prst="rect">
          <a:avLst/>
        </a:prstGeom>
        <a:solidFill>
          <a:schemeClr val="accent5">
            <a:alpha val="90000"/>
            <a:tint val="40000"/>
            <a:hueOff val="0"/>
            <a:satOff val="0"/>
            <a:lumOff val="0"/>
            <a:alphaOff val="-2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Diagnosis/CPT/HCPC Prioritized list Placement</a:t>
          </a:r>
        </a:p>
      </dsp:txBody>
      <dsp:txXfrm>
        <a:off x="3407753" y="2805756"/>
        <a:ext cx="1703356" cy="907110"/>
      </dsp:txXfrm>
    </dsp:sp>
    <dsp:sp modelId="{CB006D12-2AFF-4039-83B5-A5438D0F5196}">
      <dsp:nvSpPr>
        <dsp:cNvPr id="0" name=""/>
        <dsp:cNvSpPr/>
      </dsp:nvSpPr>
      <dsp:spPr>
        <a:xfrm>
          <a:off x="5111110" y="2805756"/>
          <a:ext cx="1703356" cy="907110"/>
        </a:xfrm>
        <a:prstGeom prst="rect">
          <a:avLst/>
        </a:prstGeom>
        <a:solidFill>
          <a:schemeClr val="accent5">
            <a:alpha val="90000"/>
            <a:tint val="40000"/>
            <a:hueOff val="0"/>
            <a:satOff val="0"/>
            <a:lumOff val="0"/>
            <a:alphaOff val="-3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CPT/HCPC Auth Requirements</a:t>
          </a:r>
        </a:p>
      </dsp:txBody>
      <dsp:txXfrm>
        <a:off x="5111110" y="2805756"/>
        <a:ext cx="1703356" cy="907110"/>
      </dsp:txXfrm>
    </dsp:sp>
    <dsp:sp modelId="{9FED71A0-2912-4E37-8F66-01A065E8962C}">
      <dsp:nvSpPr>
        <dsp:cNvPr id="0" name=""/>
        <dsp:cNvSpPr/>
      </dsp:nvSpPr>
      <dsp:spPr>
        <a:xfrm>
          <a:off x="6814467" y="2805756"/>
          <a:ext cx="1703356" cy="907110"/>
        </a:xfrm>
        <a:prstGeom prst="rect">
          <a:avLst/>
        </a:prstGeom>
        <a:solidFill>
          <a:schemeClr val="accent5">
            <a:alpha val="90000"/>
            <a:tint val="40000"/>
            <a:hueOff val="0"/>
            <a:satOff val="0"/>
            <a:lumOff val="0"/>
            <a:alphaOff val="-4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Chart Notes </a:t>
          </a:r>
        </a:p>
      </dsp:txBody>
      <dsp:txXfrm>
        <a:off x="6814467" y="2805756"/>
        <a:ext cx="1703356" cy="907110"/>
      </dsp:txXfrm>
    </dsp:sp>
    <dsp:sp modelId="{F550359E-38E2-49C9-99E7-CEE56330963B}">
      <dsp:nvSpPr>
        <dsp:cNvPr id="0" name=""/>
        <dsp:cNvSpPr/>
      </dsp:nvSpPr>
      <dsp:spPr>
        <a:xfrm rot="10800000">
          <a:off x="0" y="0"/>
          <a:ext cx="8518864" cy="1808854"/>
        </a:xfrm>
        <a:prstGeom prst="upArrowCallou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Once you fax in your authorization request, it is received by a Prior Authorization Coordinator (PAC)</a:t>
          </a:r>
        </a:p>
      </dsp:txBody>
      <dsp:txXfrm rot="10800000">
        <a:off x="0" y="0"/>
        <a:ext cx="8518864" cy="1175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6AA41-3242-41FD-9A89-01FD28C8D729}">
      <dsp:nvSpPr>
        <dsp:cNvPr id="0" name=""/>
        <dsp:cNvSpPr/>
      </dsp:nvSpPr>
      <dsp:spPr>
        <a:xfrm>
          <a:off x="0" y="690"/>
          <a:ext cx="6248400" cy="16156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E39B6-061B-44E8-863A-DEE35F89003E}">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33B793-6068-4F6C-9EA8-83B3636C9DBF}">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889000">
            <a:lnSpc>
              <a:spcPct val="100000"/>
            </a:lnSpc>
            <a:spcBef>
              <a:spcPct val="0"/>
            </a:spcBef>
            <a:spcAft>
              <a:spcPct val="35000"/>
            </a:spcAft>
            <a:buNone/>
          </a:pPr>
          <a:r>
            <a:rPr lang="en-US" sz="2000" kern="1200" dirty="0"/>
            <a:t>Retro requests are often always accepted. However, different factors affect how and where they must be submitted.</a:t>
          </a:r>
        </a:p>
      </dsp:txBody>
      <dsp:txXfrm>
        <a:off x="1866111" y="690"/>
        <a:ext cx="4382288" cy="1615680"/>
      </dsp:txXfrm>
    </dsp:sp>
    <dsp:sp modelId="{E2844598-679F-42BB-AF8E-0B4EF410140D}">
      <dsp:nvSpPr>
        <dsp:cNvPr id="0" name=""/>
        <dsp:cNvSpPr/>
      </dsp:nvSpPr>
      <dsp:spPr>
        <a:xfrm>
          <a:off x="0" y="2020291"/>
          <a:ext cx="6248400" cy="16156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B30AD3-9294-4DD6-B6AE-D3B953CDDC1D}">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E78AF9-F514-4CE5-8511-39A8BBD72489}">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889000">
            <a:lnSpc>
              <a:spcPct val="100000"/>
            </a:lnSpc>
            <a:spcBef>
              <a:spcPct val="0"/>
            </a:spcBef>
            <a:spcAft>
              <a:spcPct val="35000"/>
            </a:spcAft>
            <a:buNone/>
          </a:pPr>
          <a:r>
            <a:rPr lang="en-US" sz="2000" kern="1200" dirty="0"/>
            <a:t>If a claim is already on file and denied for no prior authorization. Then our </a:t>
          </a:r>
          <a:r>
            <a:rPr lang="en-US" sz="2000" b="1" u="sng" kern="1200" dirty="0"/>
            <a:t>appeals</a:t>
          </a:r>
          <a:r>
            <a:rPr lang="en-US" sz="2000" kern="1200" dirty="0"/>
            <a:t> team must review the request. </a:t>
          </a:r>
        </a:p>
      </dsp:txBody>
      <dsp:txXfrm>
        <a:off x="1866111" y="2020291"/>
        <a:ext cx="4382288" cy="1615680"/>
      </dsp:txXfrm>
    </dsp:sp>
    <dsp:sp modelId="{B9808907-BC2E-4B09-9743-8A0F2FD774EF}">
      <dsp:nvSpPr>
        <dsp:cNvPr id="0" name=""/>
        <dsp:cNvSpPr/>
      </dsp:nvSpPr>
      <dsp:spPr>
        <a:xfrm>
          <a:off x="0" y="4015721"/>
          <a:ext cx="6248400" cy="16156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105E5B-DBC3-4D4F-9367-D884F27E6B60}">
      <dsp:nvSpPr>
        <dsp:cNvPr id="0" name=""/>
        <dsp:cNvSpPr/>
      </dsp:nvSpPr>
      <dsp:spPr>
        <a:xfrm>
          <a:off x="470091" y="4413363"/>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0645FC-2953-4C5A-8CA4-B54DF9F20D50}">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889000">
            <a:lnSpc>
              <a:spcPct val="100000"/>
            </a:lnSpc>
            <a:spcBef>
              <a:spcPct val="0"/>
            </a:spcBef>
            <a:spcAft>
              <a:spcPct val="35000"/>
            </a:spcAft>
            <a:buNone/>
          </a:pPr>
          <a:r>
            <a:rPr lang="en-US" sz="2000" kern="1200" dirty="0"/>
            <a:t>If no claim has been submitted or denied, then the request can be sent as a retro authorization request to our </a:t>
          </a:r>
          <a:r>
            <a:rPr lang="en-US" sz="2000" b="1" u="sng" kern="1200" dirty="0"/>
            <a:t>prior auth</a:t>
          </a:r>
          <a:r>
            <a:rPr lang="en-US" sz="2000" b="1" u="none" kern="1200" dirty="0"/>
            <a:t> </a:t>
          </a:r>
          <a:r>
            <a:rPr lang="en-US" sz="2000" u="none" kern="1200" dirty="0"/>
            <a:t>team</a:t>
          </a:r>
          <a:r>
            <a:rPr lang="en-US" sz="2000" kern="1200" dirty="0"/>
            <a:t>.</a:t>
          </a:r>
        </a:p>
      </dsp:txBody>
      <dsp:txXfrm>
        <a:off x="1866111" y="4039891"/>
        <a:ext cx="4382288" cy="1615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A59B9-F214-41C9-A7A9-A5F6F14DB10C}">
      <dsp:nvSpPr>
        <dsp:cNvPr id="0" name=""/>
        <dsp:cNvSpPr/>
      </dsp:nvSpPr>
      <dsp:spPr>
        <a:xfrm>
          <a:off x="0" y="514611"/>
          <a:ext cx="5962720" cy="1924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Specialist Office Visits that are Below-the-line (BTL) or unlisted on the Prioritized List</a:t>
          </a:r>
        </a:p>
      </dsp:txBody>
      <dsp:txXfrm>
        <a:off x="93954" y="608565"/>
        <a:ext cx="5774812" cy="1736741"/>
      </dsp:txXfrm>
    </dsp:sp>
    <dsp:sp modelId="{F69FF204-F4FB-4CE8-9D31-EE6C74C34B4F}">
      <dsp:nvSpPr>
        <dsp:cNvPr id="0" name=""/>
        <dsp:cNvSpPr/>
      </dsp:nvSpPr>
      <dsp:spPr>
        <a:xfrm>
          <a:off x="0" y="2540061"/>
          <a:ext cx="5962720" cy="19246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Requests for Out-of-Network Specialist appointments and Ancillary providers</a:t>
          </a:r>
        </a:p>
      </dsp:txBody>
      <dsp:txXfrm>
        <a:off x="93954" y="2634015"/>
        <a:ext cx="5774812" cy="17367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77046-4F03-4D31-B60F-BD9FBAC4B068}"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B0136-57D5-4F9F-82FD-BC29E740FD96}" type="slidenum">
              <a:rPr lang="en-US" smtClean="0"/>
              <a:t>‹#›</a:t>
            </a:fld>
            <a:endParaRPr lang="en-US"/>
          </a:p>
        </p:txBody>
      </p:sp>
    </p:spTree>
    <p:extLst>
      <p:ext uri="{BB962C8B-B14F-4D97-AF65-F5344CB8AC3E}">
        <p14:creationId xmlns:p14="http://schemas.microsoft.com/office/powerpoint/2010/main" val="238153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0136-57D5-4F9F-82FD-BC29E740FD96}" type="slidenum">
              <a:rPr lang="en-US" smtClean="0"/>
              <a:t>2</a:t>
            </a:fld>
            <a:endParaRPr lang="en-US"/>
          </a:p>
        </p:txBody>
      </p:sp>
    </p:spTree>
    <p:extLst>
      <p:ext uri="{BB962C8B-B14F-4D97-AF65-F5344CB8AC3E}">
        <p14:creationId xmlns:p14="http://schemas.microsoft.com/office/powerpoint/2010/main" val="195758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0136-57D5-4F9F-82FD-BC29E740FD96}" type="slidenum">
              <a:rPr lang="en-US" smtClean="0"/>
              <a:t>3</a:t>
            </a:fld>
            <a:endParaRPr lang="en-US"/>
          </a:p>
        </p:txBody>
      </p:sp>
    </p:spTree>
    <p:extLst>
      <p:ext uri="{BB962C8B-B14F-4D97-AF65-F5344CB8AC3E}">
        <p14:creationId xmlns:p14="http://schemas.microsoft.com/office/powerpoint/2010/main" val="154873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0136-57D5-4F9F-82FD-BC29E740FD96}" type="slidenum">
              <a:rPr lang="en-US" smtClean="0"/>
              <a:t>4</a:t>
            </a:fld>
            <a:endParaRPr lang="en-US"/>
          </a:p>
        </p:txBody>
      </p:sp>
    </p:spTree>
    <p:extLst>
      <p:ext uri="{BB962C8B-B14F-4D97-AF65-F5344CB8AC3E}">
        <p14:creationId xmlns:p14="http://schemas.microsoft.com/office/powerpoint/2010/main" val="316234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75A2-4425-4DEB-9C5E-8A271A7E0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B20D0-9C3C-4AB8-A60D-053C17CC7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3561A-2E20-4DD0-A73F-ED63162B25FF}"/>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5" name="Footer Placeholder 4">
            <a:extLst>
              <a:ext uri="{FF2B5EF4-FFF2-40B4-BE49-F238E27FC236}">
                <a16:creationId xmlns:a16="http://schemas.microsoft.com/office/drawing/2014/main" id="{0206AC23-63DC-4DE9-971D-3D32D97FA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7B22C-35F0-4904-8359-CC8FCB8CB88C}"/>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232140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3F95-AB2D-429E-BF5A-0D31B089C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64DD2F-2711-4DEC-85CB-1F479DAAD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AF23D-1D5F-4E34-9863-4CD62DF4F8FD}"/>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5" name="Footer Placeholder 4">
            <a:extLst>
              <a:ext uri="{FF2B5EF4-FFF2-40B4-BE49-F238E27FC236}">
                <a16:creationId xmlns:a16="http://schemas.microsoft.com/office/drawing/2014/main" id="{0523F778-F4BB-48EC-BF4D-FA0CC684E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AFCD-9A2F-4E38-AD48-3ED29AEF8E97}"/>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389313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7AFFE-8146-421D-9D34-3F3986C5C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AAF20-70D6-414B-AA19-9DBE3A04B4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F97BF-EF2F-42D1-96AE-B085AFDA800F}"/>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5" name="Footer Placeholder 4">
            <a:extLst>
              <a:ext uri="{FF2B5EF4-FFF2-40B4-BE49-F238E27FC236}">
                <a16:creationId xmlns:a16="http://schemas.microsoft.com/office/drawing/2014/main" id="{CB880AEB-A5D5-4C3A-A4FA-CDB441910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107A-4428-45B1-9542-982C5FD65FA5}"/>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413037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2A75-D5EE-4765-A02E-B4BC399A65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29379-9F58-4248-B8EC-ABE62DDC62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F91A6-DD96-46CF-AD58-DE424BEB524B}"/>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5" name="Footer Placeholder 4">
            <a:extLst>
              <a:ext uri="{FF2B5EF4-FFF2-40B4-BE49-F238E27FC236}">
                <a16:creationId xmlns:a16="http://schemas.microsoft.com/office/drawing/2014/main" id="{0AF03E06-2B3A-4EE6-A4E6-3D8FDBA66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727A3-5079-4E0A-9594-0982271D1EC5}"/>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135887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1B12-D2BF-4545-9697-23D9BA25B6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D9C405-582D-454B-8D7D-DC5B457DC5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C32686-DA0F-462D-AC0A-AD536F58EC02}"/>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5" name="Footer Placeholder 4">
            <a:extLst>
              <a:ext uri="{FF2B5EF4-FFF2-40B4-BE49-F238E27FC236}">
                <a16:creationId xmlns:a16="http://schemas.microsoft.com/office/drawing/2014/main" id="{4521DB7F-1DBF-42A6-80F0-49CE895FC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16BB4-022F-4AFD-8985-E3B310764146}"/>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383777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FED3-3757-443A-8D21-35D5818C5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1AC91-9BB0-4CC7-B000-36AAE64D24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E4F4C8-45E3-4BE9-8B7E-44C1E7687B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CB903F-2DA1-4ECE-ADAC-EFD0C3BB177E}"/>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6" name="Footer Placeholder 5">
            <a:extLst>
              <a:ext uri="{FF2B5EF4-FFF2-40B4-BE49-F238E27FC236}">
                <a16:creationId xmlns:a16="http://schemas.microsoft.com/office/drawing/2014/main" id="{FC33A105-6EE6-4694-BD4A-516AD1469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9A0F6-85F3-4900-A371-CDCAF39D5233}"/>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375275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876B-D892-4053-8DDB-7A333DBDFF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93057A-C1BB-40B4-9DF1-2EB718424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A9325-1F5B-4D18-8062-ED743218E2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86F71-DF53-40DE-BD88-A304D895E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2B5A51-6882-42FC-BAFB-1C1F04016C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EC2D72-CB5F-426B-B6BF-9CCE99AA39C1}"/>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8" name="Footer Placeholder 7">
            <a:extLst>
              <a:ext uri="{FF2B5EF4-FFF2-40B4-BE49-F238E27FC236}">
                <a16:creationId xmlns:a16="http://schemas.microsoft.com/office/drawing/2014/main" id="{B4938542-F6BD-4936-9C3E-0B54610999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84E00D-1F28-4831-B86C-6939D2ED64B6}"/>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236613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4579-8BFF-44D8-BA78-8AC3622A1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E6096E-053C-485D-990F-BFE04F0FBC47}"/>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4" name="Footer Placeholder 3">
            <a:extLst>
              <a:ext uri="{FF2B5EF4-FFF2-40B4-BE49-F238E27FC236}">
                <a16:creationId xmlns:a16="http://schemas.microsoft.com/office/drawing/2014/main" id="{FB5BACC0-41D2-43F3-844D-16A36B340E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FEA278-48E1-4544-B69C-8D1104E0FE97}"/>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169069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DD6CD-9406-410A-B928-48B4654093DF}"/>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3" name="Footer Placeholder 2">
            <a:extLst>
              <a:ext uri="{FF2B5EF4-FFF2-40B4-BE49-F238E27FC236}">
                <a16:creationId xmlns:a16="http://schemas.microsoft.com/office/drawing/2014/main" id="{A0740F2E-1DF4-4D85-953E-8531B05A57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08926B-DF9D-407C-9A1E-2297EE6F11A5}"/>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375026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D205-BA48-45D3-830E-09203A665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5ED09-94E5-4264-B9B6-BFC2CFAED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A3EB79-ED36-4A88-8137-DCD644EFF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3B554-595F-41CC-8C12-519907FA8939}"/>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6" name="Footer Placeholder 5">
            <a:extLst>
              <a:ext uri="{FF2B5EF4-FFF2-40B4-BE49-F238E27FC236}">
                <a16:creationId xmlns:a16="http://schemas.microsoft.com/office/drawing/2014/main" id="{BC77E670-01BA-4930-A4C4-D12680FF37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4FEEF-0645-4B5B-B517-35AE7CBEC514}"/>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299831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5BB2-DF29-4D7E-A2AC-597319B18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41DE7B-D692-4CCA-94F1-9103C189C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A09731-84EB-45E8-9AB5-18EEEB6D3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5DE30D-88D0-4C35-8A2D-6AB135D25BB5}"/>
              </a:ext>
            </a:extLst>
          </p:cNvPr>
          <p:cNvSpPr>
            <a:spLocks noGrp="1"/>
          </p:cNvSpPr>
          <p:nvPr>
            <p:ph type="dt" sz="half" idx="10"/>
          </p:nvPr>
        </p:nvSpPr>
        <p:spPr/>
        <p:txBody>
          <a:bodyPr/>
          <a:lstStyle/>
          <a:p>
            <a:fld id="{B033CBC4-E5F2-4C44-B200-386530B7899B}" type="datetimeFigureOut">
              <a:rPr lang="en-US" smtClean="0"/>
              <a:t>1/15/2021</a:t>
            </a:fld>
            <a:endParaRPr lang="en-US"/>
          </a:p>
        </p:txBody>
      </p:sp>
      <p:sp>
        <p:nvSpPr>
          <p:cNvPr id="6" name="Footer Placeholder 5">
            <a:extLst>
              <a:ext uri="{FF2B5EF4-FFF2-40B4-BE49-F238E27FC236}">
                <a16:creationId xmlns:a16="http://schemas.microsoft.com/office/drawing/2014/main" id="{3C39E427-1A91-48C8-A83D-C49F125B7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8DF58-5F02-425C-8893-5C74D8FDABA2}"/>
              </a:ext>
            </a:extLst>
          </p:cNvPr>
          <p:cNvSpPr>
            <a:spLocks noGrp="1"/>
          </p:cNvSpPr>
          <p:nvPr>
            <p:ph type="sldNum" sz="quarter" idx="12"/>
          </p:nvPr>
        </p:nvSpPr>
        <p:spPr/>
        <p:txBody>
          <a:bodyPr/>
          <a:lstStyle/>
          <a:p>
            <a:fld id="{1622E33A-DADF-426B-AC3F-D94FA46C32A8}" type="slidenum">
              <a:rPr lang="en-US" smtClean="0"/>
              <a:t>‹#›</a:t>
            </a:fld>
            <a:endParaRPr lang="en-US"/>
          </a:p>
        </p:txBody>
      </p:sp>
    </p:spTree>
    <p:extLst>
      <p:ext uri="{BB962C8B-B14F-4D97-AF65-F5344CB8AC3E}">
        <p14:creationId xmlns:p14="http://schemas.microsoft.com/office/powerpoint/2010/main" val="6198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AC6D7-2B97-4824-B4F7-82853505B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48018A-E8F3-453A-BAD7-7B848A7AE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A0FB4-E9B3-4EC5-9AB0-84BF01BDC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3CBC4-E5F2-4C44-B200-386530B7899B}" type="datetimeFigureOut">
              <a:rPr lang="en-US" smtClean="0"/>
              <a:t>1/15/2021</a:t>
            </a:fld>
            <a:endParaRPr lang="en-US"/>
          </a:p>
        </p:txBody>
      </p:sp>
      <p:sp>
        <p:nvSpPr>
          <p:cNvPr id="5" name="Footer Placeholder 4">
            <a:extLst>
              <a:ext uri="{FF2B5EF4-FFF2-40B4-BE49-F238E27FC236}">
                <a16:creationId xmlns:a16="http://schemas.microsoft.com/office/drawing/2014/main" id="{C36A2A32-2760-48C7-AC7F-E6ADEAA99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48EC6F-0380-463A-8045-FEED52C43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2E33A-DADF-426B-AC3F-D94FA46C32A8}" type="slidenum">
              <a:rPr lang="en-US" smtClean="0"/>
              <a:t>‹#›</a:t>
            </a:fld>
            <a:endParaRPr lang="en-US"/>
          </a:p>
        </p:txBody>
      </p:sp>
    </p:spTree>
    <p:extLst>
      <p:ext uri="{BB962C8B-B14F-4D97-AF65-F5344CB8AC3E}">
        <p14:creationId xmlns:p14="http://schemas.microsoft.com/office/powerpoint/2010/main" val="289287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ecure.sos.state.or.us/oard/displayChapterRules.action?selectedChapter=87"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ohsu.edu/health-services/ohsu-health-services-providers-and-clinic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Johnathan.ladd@modahealth.com"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mailto:ohsuidsproviderinquiry@modahealth.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ohsu.edu/health-services/ohsu-health-services-providers-and-clinic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1.magellanrx.com/medical-rx-prior-authorization/" TargetMode="External"/><Relationship Id="rId2" Type="http://schemas.openxmlformats.org/officeDocument/2006/relationships/hyperlink" Target="https://www.evicor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ha/HPA/DSI-HERC/Pages/Prioritized-List.asp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ha/HPA/DSI-HERC/Pages/Prioritized-List.asp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regon.gov/oha/HPA/DSI-HERC/Pages/Prioritized-List.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ha/HPA/DSI-HERC/Pages/Prioritized-List.aspx"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15A8B-68D3-4552-9A16-E05D97221A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599" r="14894" b="5664"/>
          <a:stretch/>
        </p:blipFill>
        <p:spPr>
          <a:xfrm>
            <a:off x="2562726" y="1"/>
            <a:ext cx="9629274" cy="6857999"/>
          </a:xfrm>
          <a:prstGeom prst="rect">
            <a:avLst/>
          </a:prstGeom>
        </p:spPr>
      </p:pic>
      <p:sp>
        <p:nvSpPr>
          <p:cNvPr id="28" name="Freeform: Shape 27">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A15011-0F38-426A-A5FA-EB67B2C206E1}"/>
              </a:ext>
            </a:extLst>
          </p:cNvPr>
          <p:cNvSpPr>
            <a:spLocks noGrp="1"/>
          </p:cNvSpPr>
          <p:nvPr>
            <p:ph type="ctrTitle"/>
          </p:nvPr>
        </p:nvSpPr>
        <p:spPr>
          <a:xfrm>
            <a:off x="804672" y="342006"/>
            <a:ext cx="3879232" cy="2248122"/>
          </a:xfrm>
        </p:spPr>
        <p:txBody>
          <a:bodyPr anchor="b">
            <a:normAutofit/>
          </a:bodyPr>
          <a:lstStyle/>
          <a:p>
            <a:pPr algn="l"/>
            <a:r>
              <a:rPr lang="en-US" sz="5400"/>
              <a:t>OHSU Health Services</a:t>
            </a:r>
          </a:p>
        </p:txBody>
      </p:sp>
      <p:sp>
        <p:nvSpPr>
          <p:cNvPr id="3" name="Subtitle 2">
            <a:extLst>
              <a:ext uri="{FF2B5EF4-FFF2-40B4-BE49-F238E27FC236}">
                <a16:creationId xmlns:a16="http://schemas.microsoft.com/office/drawing/2014/main" id="{36C07999-286C-4CB2-BAC9-CC9EE32DE48B}"/>
              </a:ext>
            </a:extLst>
          </p:cNvPr>
          <p:cNvSpPr>
            <a:spLocks noGrp="1"/>
          </p:cNvSpPr>
          <p:nvPr>
            <p:ph type="subTitle" idx="1"/>
          </p:nvPr>
        </p:nvSpPr>
        <p:spPr>
          <a:xfrm>
            <a:off x="502849" y="2755227"/>
            <a:ext cx="4119753" cy="1155525"/>
          </a:xfrm>
        </p:spPr>
        <p:txBody>
          <a:bodyPr anchor="t">
            <a:normAutofit/>
          </a:bodyPr>
          <a:lstStyle/>
          <a:p>
            <a:pPr algn="l"/>
            <a:r>
              <a:rPr lang="en-US" sz="1900" dirty="0"/>
              <a:t>Referrals and Authorizations deep dive</a:t>
            </a:r>
          </a:p>
          <a:p>
            <a:pPr algn="l"/>
            <a:r>
              <a:rPr lang="en-US" sz="1900" dirty="0"/>
              <a:t>Presented by Johnathan Ladd</a:t>
            </a:r>
          </a:p>
        </p:txBody>
      </p:sp>
    </p:spTree>
    <p:extLst>
      <p:ext uri="{BB962C8B-B14F-4D97-AF65-F5344CB8AC3E}">
        <p14:creationId xmlns:p14="http://schemas.microsoft.com/office/powerpoint/2010/main" val="3983341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77D12F4-68C8-45EC-967E-16B13A53D76C}"/>
              </a:ext>
            </a:extLst>
          </p:cNvPr>
          <p:cNvSpPr/>
          <p:nvPr/>
        </p:nvSpPr>
        <p:spPr>
          <a:xfrm rot="16200000">
            <a:off x="-3066136" y="3062873"/>
            <a:ext cx="6858001" cy="732252"/>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AE9E9-FE49-416C-995F-63125B4284E3}"/>
              </a:ext>
            </a:extLst>
          </p:cNvPr>
          <p:cNvSpPr>
            <a:spLocks noGrp="1"/>
          </p:cNvSpPr>
          <p:nvPr>
            <p:ph type="title"/>
          </p:nvPr>
        </p:nvSpPr>
        <p:spPr>
          <a:xfrm>
            <a:off x="838200" y="365126"/>
            <a:ext cx="10515600" cy="1229500"/>
          </a:xfrm>
        </p:spPr>
        <p:txBody>
          <a:bodyPr>
            <a:normAutofit fontScale="90000"/>
          </a:bodyPr>
          <a:lstStyle/>
          <a:p>
            <a:pPr algn="ctr"/>
            <a:r>
              <a:rPr lang="en-US" b="1" u="sng" dirty="0"/>
              <a:t>Prior Auth/Referral Online Resources</a:t>
            </a:r>
            <a:br>
              <a:rPr lang="en-US" b="1" u="sng" dirty="0"/>
            </a:br>
            <a:r>
              <a:rPr lang="en-US" sz="3600" dirty="0"/>
              <a:t>Oregon Administrative Rules (OAR)</a:t>
            </a:r>
            <a:br>
              <a:rPr lang="en-US" sz="4000" dirty="0"/>
            </a:br>
            <a:endParaRPr lang="en-US" b="1" u="sng" dirty="0"/>
          </a:p>
        </p:txBody>
      </p:sp>
      <p:sp>
        <p:nvSpPr>
          <p:cNvPr id="4" name="Rectangle 3">
            <a:extLst>
              <a:ext uri="{FF2B5EF4-FFF2-40B4-BE49-F238E27FC236}">
                <a16:creationId xmlns:a16="http://schemas.microsoft.com/office/drawing/2014/main" id="{2A0E414A-6458-44A4-A771-B7D64581FCFF}"/>
              </a:ext>
            </a:extLst>
          </p:cNvPr>
          <p:cNvSpPr/>
          <p:nvPr/>
        </p:nvSpPr>
        <p:spPr>
          <a:xfrm>
            <a:off x="728991" y="6101693"/>
            <a:ext cx="10941393" cy="646331"/>
          </a:xfrm>
          <a:prstGeom prst="rect">
            <a:avLst/>
          </a:prstGeom>
        </p:spPr>
        <p:txBody>
          <a:bodyPr wrap="square">
            <a:spAutoFit/>
          </a:bodyPr>
          <a:lstStyle/>
          <a:p>
            <a:r>
              <a:rPr lang="en-US" dirty="0"/>
              <a:t>Link to the Secretary of State OAR page - </a:t>
            </a:r>
            <a:r>
              <a:rPr lang="en-US" dirty="0">
                <a:solidFill>
                  <a:schemeClr val="accent1"/>
                </a:solidFill>
                <a:hlinkClick r:id="rId2">
                  <a:extLst>
                    <a:ext uri="{A12FA001-AC4F-418D-AE19-62706E023703}">
                      <ahyp:hlinkClr xmlns:ahyp="http://schemas.microsoft.com/office/drawing/2018/hyperlinkcolor" val="tx"/>
                    </a:ext>
                  </a:extLst>
                </a:hlinkClick>
              </a:rPr>
              <a:t>https://secure.sos.state.or.us/oard/displayChapterRules.action?selectedChapter=87</a:t>
            </a:r>
            <a:r>
              <a:rPr lang="en-US" dirty="0">
                <a:solidFill>
                  <a:schemeClr val="accent1"/>
                </a:solidFill>
              </a:rPr>
              <a:t> </a:t>
            </a:r>
          </a:p>
        </p:txBody>
      </p:sp>
      <p:sp>
        <p:nvSpPr>
          <p:cNvPr id="13" name="Rectangle: Rounded Corners 12">
            <a:extLst>
              <a:ext uri="{FF2B5EF4-FFF2-40B4-BE49-F238E27FC236}">
                <a16:creationId xmlns:a16="http://schemas.microsoft.com/office/drawing/2014/main" id="{AB70D19D-688E-4E27-AED9-0F97A87D2969}"/>
              </a:ext>
            </a:extLst>
          </p:cNvPr>
          <p:cNvSpPr/>
          <p:nvPr/>
        </p:nvSpPr>
        <p:spPr>
          <a:xfrm>
            <a:off x="0" y="5298849"/>
            <a:ext cx="12191999" cy="707886"/>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851C8062-C389-43DA-A527-8B614783523A}"/>
              </a:ext>
            </a:extLst>
          </p:cNvPr>
          <p:cNvPicPr>
            <a:picLocks noGrp="1" noChangeAspect="1"/>
          </p:cNvPicPr>
          <p:nvPr>
            <p:ph idx="1"/>
          </p:nvPr>
        </p:nvPicPr>
        <p:blipFill>
          <a:blip r:embed="rId3"/>
          <a:stretch>
            <a:fillRect/>
          </a:stretch>
        </p:blipFill>
        <p:spPr>
          <a:xfrm>
            <a:off x="6603863" y="3429000"/>
            <a:ext cx="5472728" cy="2556133"/>
          </a:xfrm>
          <a:prstGeom prst="rect">
            <a:avLst/>
          </a:prstGeom>
        </p:spPr>
      </p:pic>
      <p:sp>
        <p:nvSpPr>
          <p:cNvPr id="12" name="Rectangle 11">
            <a:extLst>
              <a:ext uri="{FF2B5EF4-FFF2-40B4-BE49-F238E27FC236}">
                <a16:creationId xmlns:a16="http://schemas.microsoft.com/office/drawing/2014/main" id="{11BAA29D-4648-46D6-A97F-4BAB27BC36E3}"/>
              </a:ext>
            </a:extLst>
          </p:cNvPr>
          <p:cNvSpPr/>
          <p:nvPr/>
        </p:nvSpPr>
        <p:spPr>
          <a:xfrm>
            <a:off x="832728" y="1219526"/>
            <a:ext cx="4503725" cy="4882167"/>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5E1D16-774B-4885-A6CF-C3E5C098E0F9}"/>
              </a:ext>
            </a:extLst>
          </p:cNvPr>
          <p:cNvSpPr txBox="1"/>
          <p:nvPr/>
        </p:nvSpPr>
        <p:spPr>
          <a:xfrm>
            <a:off x="939938" y="1300379"/>
            <a:ext cx="46482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Effective 01/01/2021 OHA has moved the Oregon Administrative Rulebooks (OARs) to the Secretary of State website</a:t>
            </a:r>
          </a:p>
          <a:p>
            <a:pPr marL="285750" indent="-285750">
              <a:buFont typeface="Arial" panose="020B0604020202020204" pitchFamily="34" charset="0"/>
              <a:buChar char="•"/>
            </a:pPr>
            <a:r>
              <a:rPr lang="en-US" dirty="0"/>
              <a:t>Please note that the links on the Oregon Health Authority website no longer contain the rulebooks themselves. However, there is a link that will take you to the Secretary of State website </a:t>
            </a:r>
          </a:p>
          <a:p>
            <a:pPr marL="285750" indent="-285750">
              <a:buFont typeface="Arial" panose="020B0604020202020204" pitchFamily="34" charset="0"/>
              <a:buChar char="•"/>
            </a:pPr>
            <a:r>
              <a:rPr lang="en-US" dirty="0"/>
              <a:t>Like Guideline notes, OARs are also utilized for medical necessity review of several types of services such as; Surgical procedures, DME, Hospital services, transplant and many others</a:t>
            </a:r>
          </a:p>
          <a:p>
            <a:pPr marL="285750" indent="-285750">
              <a:buFont typeface="Arial" panose="020B0604020202020204" pitchFamily="34" charset="0"/>
              <a:buChar char="•"/>
            </a:pPr>
            <a:r>
              <a:rPr lang="en-US" dirty="0"/>
              <a:t>Please make yourself familiar with these rulebooks if you have time as they are a frequently utilized resource by CCO’s</a:t>
            </a:r>
          </a:p>
        </p:txBody>
      </p:sp>
      <p:pic>
        <p:nvPicPr>
          <p:cNvPr id="3" name="Picture 2">
            <a:extLst>
              <a:ext uri="{FF2B5EF4-FFF2-40B4-BE49-F238E27FC236}">
                <a16:creationId xmlns:a16="http://schemas.microsoft.com/office/drawing/2014/main" id="{65734C6C-6BAD-48EB-8E13-477CA5795CF6}"/>
              </a:ext>
            </a:extLst>
          </p:cNvPr>
          <p:cNvPicPr>
            <a:picLocks noChangeAspect="1"/>
          </p:cNvPicPr>
          <p:nvPr/>
        </p:nvPicPr>
        <p:blipFill>
          <a:blip r:embed="rId4"/>
          <a:stretch>
            <a:fillRect/>
          </a:stretch>
        </p:blipFill>
        <p:spPr>
          <a:xfrm>
            <a:off x="6601646" y="1139467"/>
            <a:ext cx="5472728" cy="2289533"/>
          </a:xfrm>
          <a:prstGeom prst="rect">
            <a:avLst/>
          </a:prstGeom>
        </p:spPr>
      </p:pic>
      <p:sp>
        <p:nvSpPr>
          <p:cNvPr id="7" name="Arrow: Down 6">
            <a:extLst>
              <a:ext uri="{FF2B5EF4-FFF2-40B4-BE49-F238E27FC236}">
                <a16:creationId xmlns:a16="http://schemas.microsoft.com/office/drawing/2014/main" id="{7072712B-9733-4675-84FD-9CFA911DB111}"/>
              </a:ext>
            </a:extLst>
          </p:cNvPr>
          <p:cNvSpPr/>
          <p:nvPr/>
        </p:nvSpPr>
        <p:spPr>
          <a:xfrm rot="16200000">
            <a:off x="5942236" y="1197710"/>
            <a:ext cx="484632" cy="9784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6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C58A-CE33-4F78-BB05-71642C938FB0}"/>
              </a:ext>
            </a:extLst>
          </p:cNvPr>
          <p:cNvSpPr>
            <a:spLocks noGrp="1"/>
          </p:cNvSpPr>
          <p:nvPr>
            <p:ph type="title"/>
          </p:nvPr>
        </p:nvSpPr>
        <p:spPr>
          <a:xfrm>
            <a:off x="838200" y="2766218"/>
            <a:ext cx="10515600" cy="1325563"/>
          </a:xfrm>
        </p:spPr>
        <p:txBody>
          <a:bodyPr/>
          <a:lstStyle/>
          <a:p>
            <a:pPr algn="ctr"/>
            <a:r>
              <a:rPr lang="en-US" b="1" u="sng" dirty="0"/>
              <a:t>Questions?</a:t>
            </a:r>
          </a:p>
        </p:txBody>
      </p:sp>
      <p:sp>
        <p:nvSpPr>
          <p:cNvPr id="4" name="Rectangle: Rounded Corners 3">
            <a:extLst>
              <a:ext uri="{FF2B5EF4-FFF2-40B4-BE49-F238E27FC236}">
                <a16:creationId xmlns:a16="http://schemas.microsoft.com/office/drawing/2014/main" id="{15F3E641-7AB5-4A3F-8B16-C11018A27D50}"/>
              </a:ext>
            </a:extLst>
          </p:cNvPr>
          <p:cNvSpPr/>
          <p:nvPr/>
        </p:nvSpPr>
        <p:spPr>
          <a:xfrm rot="14877847">
            <a:off x="-683965" y="1563395"/>
            <a:ext cx="3275116" cy="732252"/>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2D205DF-989B-48C3-8AE3-7CC4D1B8AFB3}"/>
              </a:ext>
            </a:extLst>
          </p:cNvPr>
          <p:cNvSpPr/>
          <p:nvPr/>
        </p:nvSpPr>
        <p:spPr>
          <a:xfrm rot="18554406">
            <a:off x="-42487" y="3521175"/>
            <a:ext cx="2041302" cy="732252"/>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4DD554B-D497-4734-950E-4100C311A26C}"/>
              </a:ext>
            </a:extLst>
          </p:cNvPr>
          <p:cNvSpPr/>
          <p:nvPr/>
        </p:nvSpPr>
        <p:spPr>
          <a:xfrm rot="14877847">
            <a:off x="-416803" y="5156489"/>
            <a:ext cx="2577238" cy="732252"/>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ADDF651-C0B6-4737-A60B-58FFE5DD54D5}"/>
              </a:ext>
            </a:extLst>
          </p:cNvPr>
          <p:cNvSpPr/>
          <p:nvPr/>
        </p:nvSpPr>
        <p:spPr>
          <a:xfrm>
            <a:off x="1028964" y="6122213"/>
            <a:ext cx="11163036" cy="732252"/>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A6B53E-E833-4744-9615-05ADDDEDE243}"/>
              </a:ext>
            </a:extLst>
          </p:cNvPr>
          <p:cNvSpPr/>
          <p:nvPr/>
        </p:nvSpPr>
        <p:spPr>
          <a:xfrm>
            <a:off x="0" y="364406"/>
            <a:ext cx="568960" cy="163554"/>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7A460A-9974-4BC8-80BB-2BB593D8D0B0}"/>
              </a:ext>
            </a:extLst>
          </p:cNvPr>
          <p:cNvSpPr/>
          <p:nvPr/>
        </p:nvSpPr>
        <p:spPr>
          <a:xfrm>
            <a:off x="-179" y="218440"/>
            <a:ext cx="695960" cy="142240"/>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31356F-E202-402D-9551-428F5AB0E5CA}"/>
              </a:ext>
            </a:extLst>
          </p:cNvPr>
          <p:cNvSpPr/>
          <p:nvPr/>
        </p:nvSpPr>
        <p:spPr>
          <a:xfrm>
            <a:off x="1" y="0"/>
            <a:ext cx="695960" cy="211893"/>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61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3D3D741-DBF9-4E45-81D5-4975883B5B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9" y="0"/>
            <a:ext cx="12191999" cy="6857990"/>
          </a:xfrm>
          <a:prstGeom prst="rect">
            <a:avLst/>
          </a:prstGeom>
        </p:spPr>
      </p:pic>
      <p:sp>
        <p:nvSpPr>
          <p:cNvPr id="51" name="Rectangle 4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CFD9917F-C6B3-427F-907D-7C40964D7ADB}"/>
              </a:ext>
            </a:extLst>
          </p:cNvPr>
          <p:cNvSpPr/>
          <p:nvPr/>
        </p:nvSpPr>
        <p:spPr>
          <a:xfrm>
            <a:off x="3049" y="4199721"/>
            <a:ext cx="3409122" cy="707886"/>
          </a:xfrm>
          <a:prstGeom prst="roundRect">
            <a:avLst>
              <a:gd name="adj" fmla="val 0"/>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189A5-4B6D-4219-90B3-3EBC537B6F3E}"/>
              </a:ext>
            </a:extLst>
          </p:cNvPr>
          <p:cNvSpPr>
            <a:spLocks noGrp="1"/>
          </p:cNvSpPr>
          <p:nvPr>
            <p:ph type="title"/>
          </p:nvPr>
        </p:nvSpPr>
        <p:spPr>
          <a:xfrm>
            <a:off x="560567" y="3000419"/>
            <a:ext cx="6426642" cy="1114371"/>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u="sng" dirty="0">
                <a:solidFill>
                  <a:srgbClr val="FFFFFF"/>
                </a:solidFill>
              </a:rPr>
              <a:t>Prior Authorizations</a:t>
            </a:r>
            <a:r>
              <a:rPr lang="en-US" sz="5200" dirty="0">
                <a:solidFill>
                  <a:srgbClr val="FFFFFF"/>
                </a:solidFill>
              </a:rPr>
              <a:t>	</a:t>
            </a:r>
          </a:p>
        </p:txBody>
      </p:sp>
      <p:sp>
        <p:nvSpPr>
          <p:cNvPr id="23" name="Rectangle: Rounded Corners 22">
            <a:extLst>
              <a:ext uri="{FF2B5EF4-FFF2-40B4-BE49-F238E27FC236}">
                <a16:creationId xmlns:a16="http://schemas.microsoft.com/office/drawing/2014/main" id="{573795D5-DB7C-4203-9B93-03BDAE313BD4}"/>
              </a:ext>
            </a:extLst>
          </p:cNvPr>
          <p:cNvSpPr/>
          <p:nvPr/>
        </p:nvSpPr>
        <p:spPr>
          <a:xfrm>
            <a:off x="1962792" y="4199721"/>
            <a:ext cx="3409122" cy="707886"/>
          </a:xfrm>
          <a:prstGeom prst="roundRect">
            <a:avLst>
              <a:gd name="adj" fmla="val 50000"/>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5D10A6-A6FD-4A7F-8974-C8EF174D79A5}"/>
              </a:ext>
            </a:extLst>
          </p:cNvPr>
          <p:cNvSpPr>
            <a:spLocks noGrp="1"/>
          </p:cNvSpPr>
          <p:nvPr>
            <p:ph idx="1"/>
          </p:nvPr>
        </p:nvSpPr>
        <p:spPr>
          <a:xfrm>
            <a:off x="2069327" y="4266253"/>
            <a:ext cx="3409122" cy="641354"/>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b="1" dirty="0"/>
              <a:t>Approvals and denials</a:t>
            </a:r>
          </a:p>
        </p:txBody>
      </p:sp>
    </p:spTree>
    <p:extLst>
      <p:ext uri="{BB962C8B-B14F-4D97-AF65-F5344CB8AC3E}">
        <p14:creationId xmlns:p14="http://schemas.microsoft.com/office/powerpoint/2010/main" val="141263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14CF-5783-42CE-80B9-61EB25A8CA96}"/>
              </a:ext>
            </a:extLst>
          </p:cNvPr>
          <p:cNvSpPr>
            <a:spLocks noGrp="1"/>
          </p:cNvSpPr>
          <p:nvPr>
            <p:ph type="title"/>
          </p:nvPr>
        </p:nvSpPr>
        <p:spPr>
          <a:xfrm>
            <a:off x="64975" y="1200924"/>
            <a:ext cx="4270513" cy="3391382"/>
          </a:xfrm>
        </p:spPr>
        <p:txBody>
          <a:bodyPr/>
          <a:lstStyle/>
          <a:p>
            <a:r>
              <a:rPr lang="en-US" b="1" u="sng" dirty="0"/>
              <a:t>When is a Prior Auth Necessary?</a:t>
            </a:r>
          </a:p>
        </p:txBody>
      </p:sp>
      <p:sp>
        <p:nvSpPr>
          <p:cNvPr id="16" name="Rectangle: Rounded Corners 15">
            <a:extLst>
              <a:ext uri="{FF2B5EF4-FFF2-40B4-BE49-F238E27FC236}">
                <a16:creationId xmlns:a16="http://schemas.microsoft.com/office/drawing/2014/main" id="{8C1B27FD-5321-47E2-98AF-6B4AF69E5DD7}"/>
              </a:ext>
            </a:extLst>
          </p:cNvPr>
          <p:cNvSpPr/>
          <p:nvPr/>
        </p:nvSpPr>
        <p:spPr>
          <a:xfrm>
            <a:off x="3973739" y="530296"/>
            <a:ext cx="7765549" cy="134125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201F2E9A-3CAB-4248-B5DB-643995FF6F44}"/>
              </a:ext>
            </a:extLst>
          </p:cNvPr>
          <p:cNvSpPr>
            <a:spLocks noGrp="1"/>
          </p:cNvSpPr>
          <p:nvPr>
            <p:ph idx="1"/>
          </p:nvPr>
        </p:nvSpPr>
        <p:spPr>
          <a:xfrm>
            <a:off x="3995691" y="649289"/>
            <a:ext cx="7507357" cy="1215749"/>
          </a:xfrm>
        </p:spPr>
        <p:txBody>
          <a:bodyPr>
            <a:normAutofit/>
          </a:bodyPr>
          <a:lstStyle/>
          <a:p>
            <a:pPr marL="0" lvl="0" indent="0" algn="ctr">
              <a:buNone/>
            </a:pPr>
            <a:r>
              <a:rPr lang="en-US" sz="1800" dirty="0"/>
              <a:t>A prior authorization could be required for multiple reasons. If you are ever unsure, contact our customer service department at 844-827-6572 for details.</a:t>
            </a:r>
          </a:p>
          <a:p>
            <a:pPr marL="0" lvl="0" indent="0" algn="ctr">
              <a:buNone/>
            </a:pPr>
            <a:r>
              <a:rPr lang="en-US" sz="1800" dirty="0"/>
              <a:t>A few circumstances that could require a prior authorization are:</a:t>
            </a:r>
          </a:p>
          <a:p>
            <a:pPr algn="ctr"/>
            <a:endParaRPr lang="en-US" sz="1800" dirty="0"/>
          </a:p>
        </p:txBody>
      </p:sp>
      <p:sp>
        <p:nvSpPr>
          <p:cNvPr id="26" name="Rectangle: Rounded Corners 25">
            <a:extLst>
              <a:ext uri="{FF2B5EF4-FFF2-40B4-BE49-F238E27FC236}">
                <a16:creationId xmlns:a16="http://schemas.microsoft.com/office/drawing/2014/main" id="{5A2A6FAF-BC84-4CDC-8330-866D8BFC513C}"/>
              </a:ext>
            </a:extLst>
          </p:cNvPr>
          <p:cNvSpPr/>
          <p:nvPr/>
        </p:nvSpPr>
        <p:spPr>
          <a:xfrm>
            <a:off x="3973739" y="3035183"/>
            <a:ext cx="7765549" cy="3695555"/>
          </a:xfrm>
          <a:prstGeom prst="roundRect">
            <a:avLst>
              <a:gd name="adj" fmla="val 1437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D243DA05-B55B-4231-A3B8-D0E8BD1BF904}"/>
              </a:ext>
            </a:extLst>
          </p:cNvPr>
          <p:cNvSpPr/>
          <p:nvPr/>
        </p:nvSpPr>
        <p:spPr>
          <a:xfrm>
            <a:off x="3995691" y="3139790"/>
            <a:ext cx="7743597" cy="3693319"/>
          </a:xfrm>
          <a:prstGeom prst="rect">
            <a:avLst/>
          </a:prstGeom>
        </p:spPr>
        <p:txBody>
          <a:bodyPr wrap="square">
            <a:spAutoFit/>
          </a:bodyPr>
          <a:lstStyle/>
          <a:p>
            <a:pPr marL="285750" lvl="0" indent="-285750">
              <a:buFont typeface="Arial" panose="020B0604020202020204" pitchFamily="34" charset="0"/>
              <a:buChar char="•"/>
            </a:pPr>
            <a:r>
              <a:rPr lang="en-US" dirty="0"/>
              <a:t>If the CPT/HCPC code appears on the OHSU Health Services Prior Authorization list </a:t>
            </a:r>
          </a:p>
          <a:p>
            <a:pPr lvl="1"/>
            <a:r>
              <a:rPr lang="en-US" dirty="0"/>
              <a:t>	(This means the code will </a:t>
            </a:r>
            <a:r>
              <a:rPr lang="en-US" i="1" dirty="0"/>
              <a:t>always</a:t>
            </a:r>
            <a:r>
              <a:rPr lang="en-US" dirty="0"/>
              <a:t> require prior approval)</a:t>
            </a:r>
          </a:p>
          <a:p>
            <a:pPr marL="285750" lvl="0" indent="-285750">
              <a:buFont typeface="Arial" panose="020B0604020202020204" pitchFamily="34" charset="0"/>
              <a:buChar char="•"/>
            </a:pPr>
            <a:r>
              <a:rPr lang="en-US" dirty="0"/>
              <a:t>If the ICD-10 diagnosis code that you are using as primary appears below the line or unlisted on the OHA prioritized list </a:t>
            </a:r>
          </a:p>
          <a:p>
            <a:pPr lvl="0"/>
            <a:r>
              <a:rPr lang="en-US" dirty="0"/>
              <a:t>	(this means the code </a:t>
            </a:r>
            <a:r>
              <a:rPr lang="en-US" i="1" dirty="0"/>
              <a:t>may</a:t>
            </a:r>
            <a:r>
              <a:rPr lang="en-US" dirty="0"/>
              <a:t> require a prior approval)</a:t>
            </a:r>
          </a:p>
          <a:p>
            <a:pPr marL="285750" lvl="0" indent="-285750">
              <a:buFont typeface="Arial" panose="020B0604020202020204" pitchFamily="34" charset="0"/>
              <a:buChar char="•"/>
            </a:pPr>
            <a:r>
              <a:rPr lang="en-US" dirty="0"/>
              <a:t>If the ICD-10, CPT combination you are using are both above-the-line, but do not pair</a:t>
            </a:r>
          </a:p>
          <a:p>
            <a:pPr lvl="0"/>
            <a:r>
              <a:rPr lang="en-US" dirty="0"/>
              <a:t>	 (this means the codes </a:t>
            </a:r>
            <a:r>
              <a:rPr lang="en-US" i="1" dirty="0"/>
              <a:t>may</a:t>
            </a:r>
            <a:r>
              <a:rPr lang="en-US" dirty="0"/>
              <a:t> require a prior approval)</a:t>
            </a:r>
          </a:p>
          <a:p>
            <a:pPr marL="285750" lvl="0" indent="-285750">
              <a:buFont typeface="Arial" panose="020B0604020202020204" pitchFamily="34" charset="0"/>
              <a:buChar char="•"/>
            </a:pPr>
            <a:r>
              <a:rPr lang="en-US" dirty="0"/>
              <a:t>If the ICD-10, CPT combination you are using do not pair above-the -line on the OHA prioritized list </a:t>
            </a:r>
          </a:p>
          <a:p>
            <a:pPr lvl="0"/>
            <a:r>
              <a:rPr lang="en-US" dirty="0"/>
              <a:t>	(This means one or both codes appear below-the-line or unlisted, and 	may require a prior authorization)</a:t>
            </a:r>
          </a:p>
        </p:txBody>
      </p:sp>
      <p:sp>
        <p:nvSpPr>
          <p:cNvPr id="15" name="Arrow: Down 14">
            <a:extLst>
              <a:ext uri="{FF2B5EF4-FFF2-40B4-BE49-F238E27FC236}">
                <a16:creationId xmlns:a16="http://schemas.microsoft.com/office/drawing/2014/main" id="{31096F8C-EC98-4C6B-B26C-29DAF6EBE7C0}"/>
              </a:ext>
            </a:extLst>
          </p:cNvPr>
          <p:cNvSpPr/>
          <p:nvPr/>
        </p:nvSpPr>
        <p:spPr>
          <a:xfrm>
            <a:off x="7256852" y="1964163"/>
            <a:ext cx="1199322" cy="97840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C997907A-D789-4B02-ACCE-BB871A2EA3C9}"/>
              </a:ext>
            </a:extLst>
          </p:cNvPr>
          <p:cNvSpPr/>
          <p:nvPr/>
        </p:nvSpPr>
        <p:spPr>
          <a:xfrm rot="5400000">
            <a:off x="-1298875" y="4851241"/>
            <a:ext cx="3305635" cy="707886"/>
          </a:xfrm>
          <a:prstGeom prst="roundRect">
            <a:avLst>
              <a:gd name="adj" fmla="val 0"/>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77D777E-C6D5-4E1A-A9FC-62A5449BC72E}"/>
              </a:ext>
            </a:extLst>
          </p:cNvPr>
          <p:cNvSpPr/>
          <p:nvPr/>
        </p:nvSpPr>
        <p:spPr>
          <a:xfrm rot="5400000">
            <a:off x="-763351" y="763134"/>
            <a:ext cx="2234153" cy="707886"/>
          </a:xfrm>
          <a:prstGeom prst="roundRect">
            <a:avLst>
              <a:gd name="adj" fmla="val 0"/>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58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B3CD4DB-708B-4CF9-9859-2704030308E8}"/>
              </a:ext>
            </a:extLst>
          </p:cNvPr>
          <p:cNvSpPr/>
          <p:nvPr/>
        </p:nvSpPr>
        <p:spPr>
          <a:xfrm rot="5400000">
            <a:off x="854476" y="3075057"/>
            <a:ext cx="6858000" cy="707886"/>
          </a:xfrm>
          <a:prstGeom prst="round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4B44A16-0E5E-415B-B652-39DB319333C9}"/>
              </a:ext>
            </a:extLst>
          </p:cNvPr>
          <p:cNvSpPr/>
          <p:nvPr/>
        </p:nvSpPr>
        <p:spPr>
          <a:xfrm>
            <a:off x="5174385" y="2808428"/>
            <a:ext cx="6835398" cy="14322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24F2DF0-A13E-4001-8B6B-F28744FF8FE3}"/>
              </a:ext>
            </a:extLst>
          </p:cNvPr>
          <p:cNvSpPr>
            <a:spLocks noGrp="1"/>
          </p:cNvSpPr>
          <p:nvPr>
            <p:ph type="title"/>
          </p:nvPr>
        </p:nvSpPr>
        <p:spPr>
          <a:xfrm>
            <a:off x="182217" y="2104990"/>
            <a:ext cx="3853070" cy="3053936"/>
          </a:xfrm>
        </p:spPr>
        <p:txBody>
          <a:bodyPr>
            <a:normAutofit/>
          </a:bodyPr>
          <a:lstStyle/>
          <a:p>
            <a:r>
              <a:rPr lang="en-US" b="1" u="sng" dirty="0"/>
              <a:t>Prior Authorization Example</a:t>
            </a:r>
          </a:p>
        </p:txBody>
      </p:sp>
      <p:sp>
        <p:nvSpPr>
          <p:cNvPr id="3" name="Content Placeholder 2">
            <a:extLst>
              <a:ext uri="{FF2B5EF4-FFF2-40B4-BE49-F238E27FC236}">
                <a16:creationId xmlns:a16="http://schemas.microsoft.com/office/drawing/2014/main" id="{58B1F6FE-73F6-4C85-A11C-8FD28CEF54EB}"/>
              </a:ext>
            </a:extLst>
          </p:cNvPr>
          <p:cNvSpPr>
            <a:spLocks noGrp="1"/>
          </p:cNvSpPr>
          <p:nvPr>
            <p:ph idx="1"/>
          </p:nvPr>
        </p:nvSpPr>
        <p:spPr>
          <a:xfrm>
            <a:off x="5145973" y="3012751"/>
            <a:ext cx="6835398" cy="1225688"/>
          </a:xfrm>
        </p:spPr>
        <p:txBody>
          <a:bodyPr>
            <a:normAutofit/>
          </a:bodyPr>
          <a:lstStyle/>
          <a:p>
            <a:pPr marL="0" indent="0" algn="ctr">
              <a:buNone/>
            </a:pPr>
            <a:r>
              <a:rPr lang="en-US" sz="1800" dirty="0"/>
              <a:t>Using the diagnosis and procedure code example from our Guideline note slide, I will provide an example of what requesting a prior authorization should look like, and what happens behind the scenes when an authorization is requested.</a:t>
            </a:r>
          </a:p>
        </p:txBody>
      </p:sp>
      <p:sp>
        <p:nvSpPr>
          <p:cNvPr id="10" name="Rectangle: Rounded Corners 9">
            <a:extLst>
              <a:ext uri="{FF2B5EF4-FFF2-40B4-BE49-F238E27FC236}">
                <a16:creationId xmlns:a16="http://schemas.microsoft.com/office/drawing/2014/main" id="{990263DA-5780-4F85-94F3-ED2BAE75419F}"/>
              </a:ext>
            </a:extLst>
          </p:cNvPr>
          <p:cNvSpPr/>
          <p:nvPr/>
        </p:nvSpPr>
        <p:spPr>
          <a:xfrm>
            <a:off x="0" y="1050271"/>
            <a:ext cx="12191999" cy="707886"/>
          </a:xfrm>
          <a:prstGeom prst="roundRect">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EA168FF-DEF2-4ECC-9FEB-EB65EB3DD875}"/>
              </a:ext>
            </a:extLst>
          </p:cNvPr>
          <p:cNvSpPr/>
          <p:nvPr/>
        </p:nvSpPr>
        <p:spPr>
          <a:xfrm>
            <a:off x="3190461" y="947014"/>
            <a:ext cx="387626" cy="914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C051876-DCE2-4EA8-9962-D89A1F97BC40}"/>
              </a:ext>
            </a:extLst>
          </p:cNvPr>
          <p:cNvSpPr/>
          <p:nvPr/>
        </p:nvSpPr>
        <p:spPr>
          <a:xfrm rot="5400000">
            <a:off x="4038307" y="5806039"/>
            <a:ext cx="387626" cy="914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A23F521-AE42-4D53-843F-9AA6A44AEE20}"/>
              </a:ext>
            </a:extLst>
          </p:cNvPr>
          <p:cNvSpPr/>
          <p:nvPr/>
        </p:nvSpPr>
        <p:spPr>
          <a:xfrm>
            <a:off x="6356894" y="861463"/>
            <a:ext cx="387626" cy="10966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DF6069C-B6DE-4252-87EF-2BDFB215C723}"/>
              </a:ext>
            </a:extLst>
          </p:cNvPr>
          <p:cNvSpPr/>
          <p:nvPr/>
        </p:nvSpPr>
        <p:spPr>
          <a:xfrm>
            <a:off x="5654527" y="855878"/>
            <a:ext cx="387626" cy="10966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98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E668E4E-D3FE-414A-BCFE-09354DA85DDE}"/>
              </a:ext>
            </a:extLst>
          </p:cNvPr>
          <p:cNvSpPr/>
          <p:nvPr/>
        </p:nvSpPr>
        <p:spPr>
          <a:xfrm rot="5400000">
            <a:off x="7685302" y="2545503"/>
            <a:ext cx="6858001" cy="1767000"/>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9FB22-5989-4798-BEA7-283438E5AE9E}"/>
              </a:ext>
            </a:extLst>
          </p:cNvPr>
          <p:cNvSpPr>
            <a:spLocks noGrp="1"/>
          </p:cNvSpPr>
          <p:nvPr>
            <p:ph type="title"/>
          </p:nvPr>
        </p:nvSpPr>
        <p:spPr>
          <a:xfrm>
            <a:off x="5734975" y="294920"/>
            <a:ext cx="5864441" cy="1325563"/>
          </a:xfrm>
        </p:spPr>
        <p:txBody>
          <a:bodyPr/>
          <a:lstStyle/>
          <a:p>
            <a:r>
              <a:rPr lang="en-US" b="1" u="sng" dirty="0"/>
              <a:t>Prior Authorization Example</a:t>
            </a:r>
          </a:p>
        </p:txBody>
      </p:sp>
      <p:pic>
        <p:nvPicPr>
          <p:cNvPr id="4" name="Content Placeholder 3">
            <a:extLst>
              <a:ext uri="{FF2B5EF4-FFF2-40B4-BE49-F238E27FC236}">
                <a16:creationId xmlns:a16="http://schemas.microsoft.com/office/drawing/2014/main" id="{7A8D9283-304D-4F11-93D1-DA3AB54F57DB}"/>
              </a:ext>
            </a:extLst>
          </p:cNvPr>
          <p:cNvPicPr>
            <a:picLocks noGrp="1" noChangeAspect="1"/>
          </p:cNvPicPr>
          <p:nvPr>
            <p:ph idx="1"/>
          </p:nvPr>
        </p:nvPicPr>
        <p:blipFill>
          <a:blip r:embed="rId2"/>
          <a:stretch>
            <a:fillRect/>
          </a:stretch>
        </p:blipFill>
        <p:spPr>
          <a:xfrm>
            <a:off x="0" y="0"/>
            <a:ext cx="5441913" cy="6858000"/>
          </a:xfrm>
          <a:ln>
            <a:solidFill>
              <a:schemeClr val="bg1"/>
            </a:solidFill>
          </a:ln>
        </p:spPr>
      </p:pic>
      <p:sp>
        <p:nvSpPr>
          <p:cNvPr id="11" name="Rectangle: Rounded Corners 10">
            <a:extLst>
              <a:ext uri="{FF2B5EF4-FFF2-40B4-BE49-F238E27FC236}">
                <a16:creationId xmlns:a16="http://schemas.microsoft.com/office/drawing/2014/main" id="{49D64785-DC78-45E3-A9C4-0AEF380F11E3}"/>
              </a:ext>
            </a:extLst>
          </p:cNvPr>
          <p:cNvSpPr/>
          <p:nvPr/>
        </p:nvSpPr>
        <p:spPr>
          <a:xfrm>
            <a:off x="5734975" y="2043262"/>
            <a:ext cx="6457025" cy="30284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0FA9C937-7F68-418E-9402-B54D3AA4B7D3}"/>
              </a:ext>
            </a:extLst>
          </p:cNvPr>
          <p:cNvSpPr txBox="1"/>
          <p:nvPr/>
        </p:nvSpPr>
        <p:spPr>
          <a:xfrm>
            <a:off x="5939162" y="2101663"/>
            <a:ext cx="5864441" cy="2708434"/>
          </a:xfrm>
          <a:prstGeom prst="rect">
            <a:avLst/>
          </a:prstGeom>
          <a:noFill/>
        </p:spPr>
        <p:txBody>
          <a:bodyPr wrap="square" rtlCol="0">
            <a:spAutoFit/>
          </a:bodyPr>
          <a:lstStyle/>
          <a:p>
            <a:pPr marL="285750" indent="-285750">
              <a:buFont typeface="Arial" panose="020B0604020202020204" pitchFamily="34" charset="0"/>
              <a:buChar char="•"/>
            </a:pPr>
            <a:r>
              <a:rPr lang="en-US" sz="1700" dirty="0"/>
              <a:t>This is an example of what the completed prior auth form should look like. </a:t>
            </a:r>
          </a:p>
          <a:p>
            <a:pPr marL="742950" lvl="1" indent="-285750">
              <a:buFont typeface="Arial" panose="020B0604020202020204" pitchFamily="34" charset="0"/>
              <a:buChar char="•"/>
            </a:pPr>
            <a:r>
              <a:rPr lang="en-US" sz="1700" dirty="0"/>
              <a:t>Attached to this form should always be all available chart notes related to the request.</a:t>
            </a:r>
          </a:p>
          <a:p>
            <a:pPr marL="285750" indent="-285750">
              <a:buFont typeface="Arial" panose="020B0604020202020204" pitchFamily="34" charset="0"/>
              <a:buChar char="•"/>
            </a:pPr>
            <a:r>
              <a:rPr lang="en-US" sz="1700" dirty="0"/>
              <a:t>The contact information should be filled out completely so the prior auth team can contact you with any questions.</a:t>
            </a:r>
          </a:p>
          <a:p>
            <a:pPr marL="285750" indent="-285750">
              <a:buFont typeface="Arial" panose="020B0604020202020204" pitchFamily="34" charset="0"/>
              <a:buChar char="•"/>
            </a:pPr>
            <a:r>
              <a:rPr lang="en-US" sz="1700" dirty="0"/>
              <a:t>Listed is the diagnosis (M54.11)  and the procedure code (22554) with a requested date span. </a:t>
            </a:r>
          </a:p>
          <a:p>
            <a:pPr marL="742950" lvl="1" indent="-285750">
              <a:buFont typeface="Arial" panose="020B0604020202020204" pitchFamily="34" charset="0"/>
              <a:buChar char="•"/>
            </a:pPr>
            <a:r>
              <a:rPr lang="en-US" sz="1700" dirty="0"/>
              <a:t>Please note the Admit Date/Discharge Date should only be used for inpatient procedures. </a:t>
            </a:r>
          </a:p>
        </p:txBody>
      </p:sp>
      <p:sp>
        <p:nvSpPr>
          <p:cNvPr id="9" name="Arrow: Down 8">
            <a:extLst>
              <a:ext uri="{FF2B5EF4-FFF2-40B4-BE49-F238E27FC236}">
                <a16:creationId xmlns:a16="http://schemas.microsoft.com/office/drawing/2014/main" id="{61A9D562-2F39-477D-ACE9-26CCE7384556}"/>
              </a:ext>
            </a:extLst>
          </p:cNvPr>
          <p:cNvSpPr/>
          <p:nvPr/>
        </p:nvSpPr>
        <p:spPr>
          <a:xfrm rot="4117265">
            <a:off x="1459012" y="4359900"/>
            <a:ext cx="484632" cy="9784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lumMod val="65000"/>
                  <a:lumOff val="35000"/>
                </a:schemeClr>
              </a:solidFill>
            </a:endParaRPr>
          </a:p>
        </p:txBody>
      </p:sp>
      <p:sp>
        <p:nvSpPr>
          <p:cNvPr id="14" name="Rectangle: Rounded Corners 13">
            <a:extLst>
              <a:ext uri="{FF2B5EF4-FFF2-40B4-BE49-F238E27FC236}">
                <a16:creationId xmlns:a16="http://schemas.microsoft.com/office/drawing/2014/main" id="{C537AD7D-E36A-4546-BE69-DECC017DB07F}"/>
              </a:ext>
            </a:extLst>
          </p:cNvPr>
          <p:cNvSpPr/>
          <p:nvPr/>
        </p:nvSpPr>
        <p:spPr>
          <a:xfrm rot="5400000">
            <a:off x="10647549" y="328252"/>
            <a:ext cx="284084" cy="26977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8C4211B-2CFA-49BB-9B8E-683AB92ECAF4}"/>
              </a:ext>
            </a:extLst>
          </p:cNvPr>
          <p:cNvSpPr/>
          <p:nvPr/>
        </p:nvSpPr>
        <p:spPr>
          <a:xfrm rot="5400000">
            <a:off x="10972259" y="75582"/>
            <a:ext cx="284085" cy="20483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0A70EF8-6382-4282-AB48-AF53A9E68C59}"/>
              </a:ext>
            </a:extLst>
          </p:cNvPr>
          <p:cNvPicPr>
            <a:picLocks noChangeAspect="1"/>
          </p:cNvPicPr>
          <p:nvPr/>
        </p:nvPicPr>
        <p:blipFill>
          <a:blip r:embed="rId3"/>
          <a:stretch>
            <a:fillRect/>
          </a:stretch>
        </p:blipFill>
        <p:spPr>
          <a:xfrm>
            <a:off x="2545080" y="4240106"/>
            <a:ext cx="675625" cy="123931"/>
          </a:xfrm>
          <a:prstGeom prst="rect">
            <a:avLst/>
          </a:prstGeom>
        </p:spPr>
      </p:pic>
      <p:pic>
        <p:nvPicPr>
          <p:cNvPr id="6" name="Picture 5">
            <a:extLst>
              <a:ext uri="{FF2B5EF4-FFF2-40B4-BE49-F238E27FC236}">
                <a16:creationId xmlns:a16="http://schemas.microsoft.com/office/drawing/2014/main" id="{D32A536D-4E86-48E3-B0BA-3873E5008A75}"/>
              </a:ext>
            </a:extLst>
          </p:cNvPr>
          <p:cNvPicPr>
            <a:picLocks noChangeAspect="1"/>
          </p:cNvPicPr>
          <p:nvPr/>
        </p:nvPicPr>
        <p:blipFill>
          <a:blip r:embed="rId3"/>
          <a:stretch>
            <a:fillRect/>
          </a:stretch>
        </p:blipFill>
        <p:spPr>
          <a:xfrm>
            <a:off x="817853" y="4240106"/>
            <a:ext cx="454687" cy="114838"/>
          </a:xfrm>
          <a:prstGeom prst="rect">
            <a:avLst/>
          </a:prstGeom>
        </p:spPr>
      </p:pic>
    </p:spTree>
    <p:extLst>
      <p:ext uri="{BB962C8B-B14F-4D97-AF65-F5344CB8AC3E}">
        <p14:creationId xmlns:p14="http://schemas.microsoft.com/office/powerpoint/2010/main" val="886858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30B1-DA96-4019-AAAB-F365538747F0}"/>
              </a:ext>
            </a:extLst>
          </p:cNvPr>
          <p:cNvSpPr>
            <a:spLocks noGrp="1"/>
          </p:cNvSpPr>
          <p:nvPr>
            <p:ph type="title"/>
          </p:nvPr>
        </p:nvSpPr>
        <p:spPr>
          <a:xfrm>
            <a:off x="185827" y="2557696"/>
            <a:ext cx="3627269" cy="2220465"/>
          </a:xfrm>
        </p:spPr>
        <p:txBody>
          <a:bodyPr>
            <a:normAutofit/>
          </a:bodyPr>
          <a:lstStyle/>
          <a:p>
            <a:r>
              <a:rPr lang="en-US" b="1" u="sng" dirty="0"/>
              <a:t>Prior Authorization Example Cont.</a:t>
            </a:r>
          </a:p>
        </p:txBody>
      </p:sp>
      <p:sp>
        <p:nvSpPr>
          <p:cNvPr id="5" name="Arrow: Right 4">
            <a:extLst>
              <a:ext uri="{FF2B5EF4-FFF2-40B4-BE49-F238E27FC236}">
                <a16:creationId xmlns:a16="http://schemas.microsoft.com/office/drawing/2014/main" id="{386B5FCF-525E-48D1-8185-227FA32A8E7B}"/>
              </a:ext>
            </a:extLst>
          </p:cNvPr>
          <p:cNvSpPr/>
          <p:nvPr/>
        </p:nvSpPr>
        <p:spPr>
          <a:xfrm rot="5400000">
            <a:off x="7284040" y="3547998"/>
            <a:ext cx="978408" cy="130670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39741685-258B-4B82-8067-FF5F9FAE5203}"/>
              </a:ext>
            </a:extLst>
          </p:cNvPr>
          <p:cNvSpPr/>
          <p:nvPr/>
        </p:nvSpPr>
        <p:spPr>
          <a:xfrm>
            <a:off x="1" y="4865768"/>
            <a:ext cx="12191999" cy="707886"/>
          </a:xfrm>
          <a:prstGeom prst="roundRect">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23FD3137-9498-4535-9B8F-3B9FAF6343A3}"/>
              </a:ext>
            </a:extLst>
          </p:cNvPr>
          <p:cNvGraphicFramePr>
            <a:graphicFrameLocks noGrp="1"/>
          </p:cNvGraphicFramePr>
          <p:nvPr>
            <p:ph idx="1"/>
            <p:extLst>
              <p:ext uri="{D42A27DB-BD31-4B8C-83A1-F6EECF244321}">
                <p14:modId xmlns:p14="http://schemas.microsoft.com/office/powerpoint/2010/main" val="3039307813"/>
              </p:ext>
            </p:extLst>
          </p:nvPr>
        </p:nvGraphicFramePr>
        <p:xfrm>
          <a:off x="3492623" y="249423"/>
          <a:ext cx="8518864" cy="3753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945F0B05-F4A1-45FD-AEC1-6CE67A039E2B}"/>
              </a:ext>
            </a:extLst>
          </p:cNvPr>
          <p:cNvSpPr/>
          <p:nvPr/>
        </p:nvSpPr>
        <p:spPr>
          <a:xfrm>
            <a:off x="4775410" y="4690554"/>
            <a:ext cx="5953290" cy="129028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F462E5E-90D1-4FA7-942C-B861E59AFF0A}"/>
              </a:ext>
            </a:extLst>
          </p:cNvPr>
          <p:cNvSpPr/>
          <p:nvPr/>
        </p:nvSpPr>
        <p:spPr>
          <a:xfrm>
            <a:off x="4855309" y="4778161"/>
            <a:ext cx="5793492" cy="1200329"/>
          </a:xfrm>
          <a:prstGeom prst="rect">
            <a:avLst/>
          </a:prstGeom>
        </p:spPr>
        <p:txBody>
          <a:bodyPr wrap="square">
            <a:spAutoFit/>
          </a:bodyPr>
          <a:lstStyle/>
          <a:p>
            <a:pPr algn="ctr"/>
            <a:r>
              <a:rPr lang="en-US" dirty="0"/>
              <a:t>Once the PAC has validated that the request has everything needed for review, depending on what has been requested, they will either send to a Nurse or Medical Director for review.</a:t>
            </a:r>
          </a:p>
        </p:txBody>
      </p:sp>
    </p:spTree>
    <p:extLst>
      <p:ext uri="{BB962C8B-B14F-4D97-AF65-F5344CB8AC3E}">
        <p14:creationId xmlns:p14="http://schemas.microsoft.com/office/powerpoint/2010/main" val="178997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69B3-A07E-4C92-80BD-FB3D9025FF43}"/>
              </a:ext>
            </a:extLst>
          </p:cNvPr>
          <p:cNvSpPr>
            <a:spLocks noGrp="1"/>
          </p:cNvSpPr>
          <p:nvPr>
            <p:ph type="title"/>
          </p:nvPr>
        </p:nvSpPr>
        <p:spPr>
          <a:xfrm>
            <a:off x="73571" y="684295"/>
            <a:ext cx="5252574" cy="1325563"/>
          </a:xfrm>
        </p:spPr>
        <p:txBody>
          <a:bodyPr/>
          <a:lstStyle/>
          <a:p>
            <a:r>
              <a:rPr lang="en-US" b="1" u="sng" dirty="0"/>
              <a:t>Prior Authorization Example Cont.</a:t>
            </a:r>
          </a:p>
        </p:txBody>
      </p:sp>
      <p:sp>
        <p:nvSpPr>
          <p:cNvPr id="9" name="Rectangle: Rounded Corners 8">
            <a:extLst>
              <a:ext uri="{FF2B5EF4-FFF2-40B4-BE49-F238E27FC236}">
                <a16:creationId xmlns:a16="http://schemas.microsoft.com/office/drawing/2014/main" id="{D6F182D3-CCFF-4F76-AD45-33B69066FF84}"/>
              </a:ext>
            </a:extLst>
          </p:cNvPr>
          <p:cNvSpPr/>
          <p:nvPr/>
        </p:nvSpPr>
        <p:spPr>
          <a:xfrm>
            <a:off x="4987706" y="2219107"/>
            <a:ext cx="7058437" cy="3318227"/>
          </a:xfrm>
          <a:prstGeom prst="roundRect">
            <a:avLst>
              <a:gd name="adj" fmla="val 1041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876D4A-AF0F-4666-B1BC-965A6AFA07C9}"/>
              </a:ext>
            </a:extLst>
          </p:cNvPr>
          <p:cNvSpPr>
            <a:spLocks noGrp="1"/>
          </p:cNvSpPr>
          <p:nvPr>
            <p:ph idx="1"/>
          </p:nvPr>
        </p:nvSpPr>
        <p:spPr>
          <a:xfrm>
            <a:off x="5029117" y="2315405"/>
            <a:ext cx="7017026" cy="3142612"/>
          </a:xfrm>
        </p:spPr>
        <p:txBody>
          <a:bodyPr>
            <a:normAutofit/>
          </a:bodyPr>
          <a:lstStyle/>
          <a:p>
            <a:r>
              <a:rPr lang="en-US" sz="1800" dirty="0"/>
              <a:t>The Nurse or Medical Director will then review the request based on a set of criteria. </a:t>
            </a:r>
          </a:p>
          <a:p>
            <a:r>
              <a:rPr lang="en-US" sz="1800" dirty="0"/>
              <a:t>Should a Nurse determine that the request should be denied, the request is automatically sent to a Medical Director for final review and determination.</a:t>
            </a:r>
          </a:p>
          <a:p>
            <a:r>
              <a:rPr lang="en-US" sz="1800" dirty="0"/>
              <a:t>If the Medical Director denies a request, a letter is sent explaining the denial and the criteria used to deny the request. </a:t>
            </a:r>
          </a:p>
          <a:p>
            <a:r>
              <a:rPr lang="en-US" sz="1800" dirty="0"/>
              <a:t>A Nurse will typically try to give a phone call to the requesting provider office explaining the denial as well.</a:t>
            </a:r>
          </a:p>
        </p:txBody>
      </p:sp>
      <p:pic>
        <p:nvPicPr>
          <p:cNvPr id="2050" name="Picture 2" descr="What can be done to improve the doctor-nurse relationship?">
            <a:extLst>
              <a:ext uri="{FF2B5EF4-FFF2-40B4-BE49-F238E27FC236}">
                <a16:creationId xmlns:a16="http://schemas.microsoft.com/office/drawing/2014/main" id="{36E9F6C8-9E20-41F5-A3EE-B1C33D3F35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445" y="2315405"/>
            <a:ext cx="4408676" cy="2942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Connector 7">
            <a:extLst>
              <a:ext uri="{FF2B5EF4-FFF2-40B4-BE49-F238E27FC236}">
                <a16:creationId xmlns:a16="http://schemas.microsoft.com/office/drawing/2014/main" id="{D208DBF8-F057-4646-A220-245D11C4F926}"/>
              </a:ext>
            </a:extLst>
          </p:cNvPr>
          <p:cNvCxnSpPr>
            <a:cxnSpLocks/>
          </p:cNvCxnSpPr>
          <p:nvPr/>
        </p:nvCxnSpPr>
        <p:spPr>
          <a:xfrm>
            <a:off x="73571" y="2009858"/>
            <a:ext cx="5413384"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71319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C5F9E58-D73E-434E-A139-E794C1BBA491}"/>
              </a:ext>
            </a:extLst>
          </p:cNvPr>
          <p:cNvSpPr/>
          <p:nvPr/>
        </p:nvSpPr>
        <p:spPr>
          <a:xfrm>
            <a:off x="961534" y="1289924"/>
            <a:ext cx="11151909" cy="4582975"/>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AD574E-1384-453C-9EEC-0DF725F4F5DD}"/>
              </a:ext>
            </a:extLst>
          </p:cNvPr>
          <p:cNvSpPr/>
          <p:nvPr/>
        </p:nvSpPr>
        <p:spPr>
          <a:xfrm>
            <a:off x="348792" y="0"/>
            <a:ext cx="539294" cy="6858000"/>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EA429-1F04-4896-BD3B-0B78A8BEC6DB}"/>
              </a:ext>
            </a:extLst>
          </p:cNvPr>
          <p:cNvSpPr>
            <a:spLocks noGrp="1"/>
          </p:cNvSpPr>
          <p:nvPr>
            <p:ph type="title"/>
          </p:nvPr>
        </p:nvSpPr>
        <p:spPr>
          <a:xfrm>
            <a:off x="1886931" y="8088"/>
            <a:ext cx="7579936" cy="1325563"/>
          </a:xfrm>
        </p:spPr>
        <p:txBody>
          <a:bodyPr/>
          <a:lstStyle/>
          <a:p>
            <a:r>
              <a:rPr lang="en-US" b="1" u="sng" dirty="0"/>
              <a:t>Prior Authorization Example</a:t>
            </a:r>
          </a:p>
        </p:txBody>
      </p:sp>
      <p:sp>
        <p:nvSpPr>
          <p:cNvPr id="21" name="Rectangle: Rounded Corners 20">
            <a:extLst>
              <a:ext uri="{FF2B5EF4-FFF2-40B4-BE49-F238E27FC236}">
                <a16:creationId xmlns:a16="http://schemas.microsoft.com/office/drawing/2014/main" id="{2577A396-52F6-48B5-AAC2-E065E2E416E0}"/>
              </a:ext>
            </a:extLst>
          </p:cNvPr>
          <p:cNvSpPr/>
          <p:nvPr/>
        </p:nvSpPr>
        <p:spPr>
          <a:xfrm>
            <a:off x="4704367" y="2483999"/>
            <a:ext cx="3697665" cy="25987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7637463B-AA88-4BDE-9811-1C9203EDC9CD}"/>
              </a:ext>
            </a:extLst>
          </p:cNvPr>
          <p:cNvSpPr/>
          <p:nvPr/>
        </p:nvSpPr>
        <p:spPr>
          <a:xfrm>
            <a:off x="4961640" y="2483999"/>
            <a:ext cx="3183118" cy="2308324"/>
          </a:xfrm>
          <a:prstGeom prst="rect">
            <a:avLst/>
          </a:prstGeom>
        </p:spPr>
        <p:txBody>
          <a:bodyPr wrap="square">
            <a:spAutoFit/>
          </a:bodyPr>
          <a:lstStyle/>
          <a:p>
            <a:r>
              <a:rPr lang="en-US" dirty="0"/>
              <a:t>The authorization number is tied to the ICD-10 diagnosis code and CPT codes requested. If any coding changes from the date of the approval and the date the claim is submitted, the prior auth team needs to be notified as soon as possible. </a:t>
            </a:r>
          </a:p>
        </p:txBody>
      </p:sp>
      <p:sp>
        <p:nvSpPr>
          <p:cNvPr id="22" name="Rectangle: Rounded Corners 21">
            <a:extLst>
              <a:ext uri="{FF2B5EF4-FFF2-40B4-BE49-F238E27FC236}">
                <a16:creationId xmlns:a16="http://schemas.microsoft.com/office/drawing/2014/main" id="{9553CFE9-EF49-40D2-B251-BF46FC4F7F92}"/>
              </a:ext>
            </a:extLst>
          </p:cNvPr>
          <p:cNvSpPr/>
          <p:nvPr/>
        </p:nvSpPr>
        <p:spPr>
          <a:xfrm>
            <a:off x="8610600" y="2484801"/>
            <a:ext cx="3362226" cy="13255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8E7FE17E-1B1A-4892-8016-E9EEC50D5BF8}"/>
              </a:ext>
            </a:extLst>
          </p:cNvPr>
          <p:cNvSpPr/>
          <p:nvPr/>
        </p:nvSpPr>
        <p:spPr>
          <a:xfrm>
            <a:off x="8582319" y="2497104"/>
            <a:ext cx="3390507" cy="1200329"/>
          </a:xfrm>
          <a:prstGeom prst="rect">
            <a:avLst/>
          </a:prstGeom>
        </p:spPr>
        <p:txBody>
          <a:bodyPr wrap="square">
            <a:spAutoFit/>
          </a:bodyPr>
          <a:lstStyle/>
          <a:p>
            <a:r>
              <a:rPr lang="en-US" dirty="0"/>
              <a:t>If a claim is billed with a different diagnosis or CPT/HCPC code than what is on the authorization, then the claim will deny.</a:t>
            </a:r>
          </a:p>
        </p:txBody>
      </p:sp>
      <p:pic>
        <p:nvPicPr>
          <p:cNvPr id="9" name="Graphic 8" descr="Checkmark">
            <a:extLst>
              <a:ext uri="{FF2B5EF4-FFF2-40B4-BE49-F238E27FC236}">
                <a16:creationId xmlns:a16="http://schemas.microsoft.com/office/drawing/2014/main" id="{7DB516C4-FA35-47DA-A378-B776C323FA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2921" y="1590261"/>
            <a:ext cx="914400" cy="914400"/>
          </a:xfrm>
          <a:prstGeom prst="rect">
            <a:avLst/>
          </a:prstGeom>
        </p:spPr>
      </p:pic>
      <p:pic>
        <p:nvPicPr>
          <p:cNvPr id="11" name="Graphic 10" descr="Exclamation mark">
            <a:extLst>
              <a:ext uri="{FF2B5EF4-FFF2-40B4-BE49-F238E27FC236}">
                <a16:creationId xmlns:a16="http://schemas.microsoft.com/office/drawing/2014/main" id="{341C015D-33BF-4415-BC64-FF835DE3E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0734" y="1590261"/>
            <a:ext cx="914400" cy="914400"/>
          </a:xfrm>
          <a:prstGeom prst="rect">
            <a:avLst/>
          </a:prstGeom>
        </p:spPr>
      </p:pic>
      <p:sp>
        <p:nvSpPr>
          <p:cNvPr id="17" name="Rectangle: Rounded Corners 16">
            <a:extLst>
              <a:ext uri="{FF2B5EF4-FFF2-40B4-BE49-F238E27FC236}">
                <a16:creationId xmlns:a16="http://schemas.microsoft.com/office/drawing/2014/main" id="{8DE7A5D2-81A3-4023-8A8A-B7AB6A0B9AD1}"/>
              </a:ext>
            </a:extLst>
          </p:cNvPr>
          <p:cNvSpPr/>
          <p:nvPr/>
        </p:nvSpPr>
        <p:spPr>
          <a:xfrm>
            <a:off x="1036162" y="2484808"/>
            <a:ext cx="3487918" cy="200135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Graphic 14" descr="No sign">
            <a:extLst>
              <a:ext uri="{FF2B5EF4-FFF2-40B4-BE49-F238E27FC236}">
                <a16:creationId xmlns:a16="http://schemas.microsoft.com/office/drawing/2014/main" id="{AE84E125-4B5D-4D98-A12A-DABAD444A2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9768" y="1590261"/>
            <a:ext cx="914400" cy="914400"/>
          </a:xfrm>
          <a:prstGeom prst="rect">
            <a:avLst/>
          </a:prstGeom>
        </p:spPr>
      </p:pic>
      <p:sp>
        <p:nvSpPr>
          <p:cNvPr id="16" name="Rectangle 15">
            <a:extLst>
              <a:ext uri="{FF2B5EF4-FFF2-40B4-BE49-F238E27FC236}">
                <a16:creationId xmlns:a16="http://schemas.microsoft.com/office/drawing/2014/main" id="{1BAB0B8E-E1DE-4585-B574-3B783101B157}"/>
              </a:ext>
            </a:extLst>
          </p:cNvPr>
          <p:cNvSpPr/>
          <p:nvPr/>
        </p:nvSpPr>
        <p:spPr>
          <a:xfrm>
            <a:off x="1039893" y="2522045"/>
            <a:ext cx="3512468" cy="1754326"/>
          </a:xfrm>
          <a:prstGeom prst="rect">
            <a:avLst/>
          </a:prstGeom>
        </p:spPr>
        <p:txBody>
          <a:bodyPr wrap="square">
            <a:spAutoFit/>
          </a:bodyPr>
          <a:lstStyle/>
          <a:p>
            <a:r>
              <a:rPr lang="en-US" dirty="0"/>
              <a:t>If a Nurse or Medical Director approves an Authorization, a fax is sent back to the requesting provider notifying them of the approved authorization number, date span and units. </a:t>
            </a:r>
          </a:p>
        </p:txBody>
      </p:sp>
      <p:sp>
        <p:nvSpPr>
          <p:cNvPr id="19" name="Rectangle 18">
            <a:extLst>
              <a:ext uri="{FF2B5EF4-FFF2-40B4-BE49-F238E27FC236}">
                <a16:creationId xmlns:a16="http://schemas.microsoft.com/office/drawing/2014/main" id="{92F74B09-E92C-4ECB-80CF-AD59DB38BAA4}"/>
              </a:ext>
            </a:extLst>
          </p:cNvPr>
          <p:cNvSpPr/>
          <p:nvPr/>
        </p:nvSpPr>
        <p:spPr>
          <a:xfrm>
            <a:off x="888086" y="0"/>
            <a:ext cx="652807" cy="1187777"/>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84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4570718-5399-4FC0-9BE1-3D7A55BF0497}"/>
              </a:ext>
            </a:extLst>
          </p:cNvPr>
          <p:cNvSpPr/>
          <p:nvPr/>
        </p:nvSpPr>
        <p:spPr>
          <a:xfrm>
            <a:off x="-1" y="0"/>
            <a:ext cx="4654295" cy="68579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64CC25C1-F487-4D1C-86BC-34B5AAE62E7E}"/>
              </a:ext>
            </a:extLst>
          </p:cNvPr>
          <p:cNvSpPr>
            <a:spLocks noGrp="1"/>
          </p:cNvSpPr>
          <p:nvPr>
            <p:ph type="title"/>
          </p:nvPr>
        </p:nvSpPr>
        <p:spPr>
          <a:xfrm>
            <a:off x="543187" y="346614"/>
            <a:ext cx="3567915" cy="4952492"/>
          </a:xfrm>
        </p:spPr>
        <p:txBody>
          <a:bodyPr>
            <a:normAutofit/>
          </a:bodyPr>
          <a:lstStyle/>
          <a:p>
            <a:r>
              <a:rPr lang="en-US" b="1" u="sng" dirty="0"/>
              <a:t>Retro Auth Requests</a:t>
            </a:r>
          </a:p>
        </p:txBody>
      </p:sp>
      <p:cxnSp>
        <p:nvCxnSpPr>
          <p:cNvPr id="20" name="Straight Connector 19">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627175A3-5F26-49DB-99B4-D1FDC50D23D6}"/>
              </a:ext>
            </a:extLst>
          </p:cNvPr>
          <p:cNvGraphicFramePr>
            <a:graphicFrameLocks noGrp="1"/>
          </p:cNvGraphicFramePr>
          <p:nvPr>
            <p:ph idx="1"/>
            <p:extLst>
              <p:ext uri="{D42A27DB-BD31-4B8C-83A1-F6EECF244321}">
                <p14:modId xmlns:p14="http://schemas.microsoft.com/office/powerpoint/2010/main" val="863878882"/>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2589781E-25B0-4BED-9538-6B4293369AA4}"/>
              </a:ext>
            </a:extLst>
          </p:cNvPr>
          <p:cNvGrpSpPr/>
          <p:nvPr/>
        </p:nvGrpSpPr>
        <p:grpSpPr>
          <a:xfrm>
            <a:off x="285615" y="4105346"/>
            <a:ext cx="4012065" cy="2212560"/>
            <a:chOff x="4483830" y="4039891"/>
            <a:chExt cx="1924574" cy="2212560"/>
          </a:xfrm>
        </p:grpSpPr>
        <p:sp>
          <p:nvSpPr>
            <p:cNvPr id="15" name="Rectangle 14">
              <a:extLst>
                <a:ext uri="{FF2B5EF4-FFF2-40B4-BE49-F238E27FC236}">
                  <a16:creationId xmlns:a16="http://schemas.microsoft.com/office/drawing/2014/main" id="{DE149BC6-543A-4281-BD31-BC4C09D0595B}"/>
                </a:ext>
              </a:extLst>
            </p:cNvPr>
            <p:cNvSpPr/>
            <p:nvPr/>
          </p:nvSpPr>
          <p:spPr>
            <a:xfrm>
              <a:off x="4677891" y="4039891"/>
              <a:ext cx="1570508" cy="1615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6" name="TextBox 15">
              <a:extLst>
                <a:ext uri="{FF2B5EF4-FFF2-40B4-BE49-F238E27FC236}">
                  <a16:creationId xmlns:a16="http://schemas.microsoft.com/office/drawing/2014/main" id="{DB49F60D-837D-4FF3-A980-1DA495CE3262}"/>
                </a:ext>
              </a:extLst>
            </p:cNvPr>
            <p:cNvSpPr txBox="1"/>
            <p:nvPr/>
          </p:nvSpPr>
          <p:spPr>
            <a:xfrm>
              <a:off x="4483830" y="4636771"/>
              <a:ext cx="1924574" cy="1615680"/>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70993" tIns="170993" rIns="170993" bIns="170993" numCol="1" spcCol="1270" anchor="ctr" anchorCtr="0">
              <a:noAutofit/>
            </a:bodyPr>
            <a:lstStyle/>
            <a:p>
              <a:pPr marL="0" lvl="0" indent="0" algn="l" defTabSz="577850">
                <a:lnSpc>
                  <a:spcPct val="90000"/>
                </a:lnSpc>
                <a:spcBef>
                  <a:spcPct val="0"/>
                </a:spcBef>
                <a:spcAft>
                  <a:spcPct val="35000"/>
                </a:spcAft>
                <a:buNone/>
              </a:pPr>
              <a:r>
                <a:rPr lang="en-US" sz="1600" b="1" kern="1200" dirty="0">
                  <a:solidFill>
                    <a:schemeClr val="tx1"/>
                  </a:solidFill>
                </a:rPr>
                <a:t>Prior Auth team fax number 833-949-1887</a:t>
              </a:r>
            </a:p>
            <a:p>
              <a:pPr marL="0" lvl="0" indent="0" algn="l" defTabSz="577850">
                <a:lnSpc>
                  <a:spcPct val="90000"/>
                </a:lnSpc>
                <a:spcBef>
                  <a:spcPct val="0"/>
                </a:spcBef>
                <a:spcAft>
                  <a:spcPct val="35000"/>
                </a:spcAft>
                <a:buNone/>
              </a:pPr>
              <a:endParaRPr lang="en-US" sz="1600" b="1" kern="1200" dirty="0">
                <a:solidFill>
                  <a:schemeClr val="tx1"/>
                </a:solidFill>
              </a:endParaRPr>
            </a:p>
            <a:p>
              <a:pPr marL="0" lvl="0" indent="0" algn="l" defTabSz="577850">
                <a:lnSpc>
                  <a:spcPct val="90000"/>
                </a:lnSpc>
                <a:spcBef>
                  <a:spcPct val="0"/>
                </a:spcBef>
                <a:spcAft>
                  <a:spcPct val="35000"/>
                </a:spcAft>
                <a:buNone/>
              </a:pPr>
              <a:r>
                <a:rPr lang="en-US" sz="1600" b="1" kern="1200" dirty="0">
                  <a:solidFill>
                    <a:schemeClr val="tx1"/>
                  </a:solidFill>
                </a:rPr>
                <a:t>Appeals Team Fax number 855-260-4527</a:t>
              </a:r>
            </a:p>
          </p:txBody>
        </p:sp>
      </p:grpSp>
    </p:spTree>
    <p:extLst>
      <p:ext uri="{BB962C8B-B14F-4D97-AF65-F5344CB8AC3E}">
        <p14:creationId xmlns:p14="http://schemas.microsoft.com/office/powerpoint/2010/main" val="184834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6DE8E0B-7A51-4F12-ABDC-597EA77B6672}"/>
              </a:ext>
            </a:extLst>
          </p:cNvPr>
          <p:cNvSpPr/>
          <p:nvPr/>
        </p:nvSpPr>
        <p:spPr>
          <a:xfrm>
            <a:off x="0" y="0"/>
            <a:ext cx="4044099" cy="68579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9B621265-4D85-4537-A243-274B51EB81F1}"/>
              </a:ext>
            </a:extLst>
          </p:cNvPr>
          <p:cNvSpPr>
            <a:spLocks noGrp="1"/>
          </p:cNvSpPr>
          <p:nvPr>
            <p:ph type="title"/>
          </p:nvPr>
        </p:nvSpPr>
        <p:spPr>
          <a:xfrm>
            <a:off x="838200" y="1412488"/>
            <a:ext cx="2899189" cy="4363844"/>
          </a:xfrm>
        </p:spPr>
        <p:txBody>
          <a:bodyPr/>
          <a:lstStyle/>
          <a:p>
            <a:r>
              <a:rPr lang="en-US" b="1" u="sng" kern="1200" dirty="0">
                <a:latin typeface="+mj-lt"/>
                <a:ea typeface="+mj-ea"/>
                <a:cs typeface="+mj-cs"/>
              </a:rPr>
              <a:t>Agenda</a:t>
            </a:r>
            <a:endParaRPr lang="en-US" sz="4000" b="1" u="sng" kern="1200" dirty="0">
              <a:latin typeface="+mj-lt"/>
              <a:ea typeface="+mj-ea"/>
              <a:cs typeface="+mj-cs"/>
            </a:endParaRPr>
          </a:p>
        </p:txBody>
      </p:sp>
      <p:sp>
        <p:nvSpPr>
          <p:cNvPr id="3" name="Content Placeholder 2">
            <a:extLst>
              <a:ext uri="{FF2B5EF4-FFF2-40B4-BE49-F238E27FC236}">
                <a16:creationId xmlns:a16="http://schemas.microsoft.com/office/drawing/2014/main" id="{25CAB407-E466-4240-B9F1-007E81408401}"/>
              </a:ext>
            </a:extLst>
          </p:cNvPr>
          <p:cNvSpPr>
            <a:spLocks noGrp="1"/>
          </p:cNvSpPr>
          <p:nvPr>
            <p:ph idx="1"/>
          </p:nvPr>
        </p:nvSpPr>
        <p:spPr>
          <a:xfrm>
            <a:off x="4380855" y="1412489"/>
            <a:ext cx="3427283" cy="4363844"/>
          </a:xfrm>
        </p:spPr>
        <p:txBody>
          <a:bodyPr>
            <a:normAutofit/>
          </a:bodyPr>
          <a:lstStyle/>
          <a:p>
            <a:pPr marL="0" indent="0">
              <a:buNone/>
            </a:pPr>
            <a:r>
              <a:rPr lang="en-US" b="1" u="sng" dirty="0"/>
              <a:t>Authorizations</a:t>
            </a:r>
            <a:endParaRPr lang="en-US" sz="1800" dirty="0"/>
          </a:p>
          <a:p>
            <a:pPr lvl="0"/>
            <a:r>
              <a:rPr lang="en-US" dirty="0"/>
              <a:t>Prior Auth/Referral Resources</a:t>
            </a:r>
            <a:endParaRPr lang="en-US" sz="2400" dirty="0"/>
          </a:p>
          <a:p>
            <a:pPr lvl="0"/>
            <a:r>
              <a:rPr lang="en-US" dirty="0"/>
              <a:t>Approvals/Denials</a:t>
            </a:r>
            <a:endParaRPr lang="en-US" sz="2400" dirty="0"/>
          </a:p>
          <a:p>
            <a:pPr lvl="0"/>
            <a:r>
              <a:rPr lang="en-US" dirty="0"/>
              <a:t>Timely Filing/Turnaround times</a:t>
            </a:r>
            <a:endParaRPr lang="en-US" sz="2400" dirty="0"/>
          </a:p>
          <a:p>
            <a:pPr lvl="0"/>
            <a:r>
              <a:rPr lang="en-US" dirty="0"/>
              <a:t>Authorization appeal process</a:t>
            </a:r>
          </a:p>
        </p:txBody>
      </p:sp>
      <p:cxnSp>
        <p:nvCxnSpPr>
          <p:cNvPr id="26" name="Straight Connector 19">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B6697B54-6CDC-4E87-BF77-DA6ABD73CB3C}"/>
              </a:ext>
            </a:extLst>
          </p:cNvPr>
          <p:cNvSpPr txBox="1">
            <a:spLocks/>
          </p:cNvSpPr>
          <p:nvPr/>
        </p:nvSpPr>
        <p:spPr>
          <a:xfrm>
            <a:off x="8451604" y="1412489"/>
            <a:ext cx="3427280" cy="4363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Referrals</a:t>
            </a:r>
            <a:endParaRPr lang="en-US" dirty="0"/>
          </a:p>
          <a:p>
            <a:r>
              <a:rPr lang="en-US" dirty="0"/>
              <a:t>When is a referral necessary?</a:t>
            </a:r>
          </a:p>
          <a:p>
            <a:r>
              <a:rPr lang="en-US" dirty="0"/>
              <a:t>When isn’t a referral necessary?</a:t>
            </a:r>
          </a:p>
          <a:p>
            <a:r>
              <a:rPr lang="en-US" dirty="0"/>
              <a:t>Example</a:t>
            </a:r>
            <a:r>
              <a:rPr lang="en-US" sz="3200" dirty="0"/>
              <a:t> </a:t>
            </a:r>
          </a:p>
          <a:p>
            <a:r>
              <a:rPr lang="en-US" dirty="0"/>
              <a:t>Retro Referral process</a:t>
            </a:r>
          </a:p>
          <a:p>
            <a:endParaRPr lang="en-US" sz="1700" dirty="0"/>
          </a:p>
        </p:txBody>
      </p:sp>
    </p:spTree>
    <p:extLst>
      <p:ext uri="{BB962C8B-B14F-4D97-AF65-F5344CB8AC3E}">
        <p14:creationId xmlns:p14="http://schemas.microsoft.com/office/powerpoint/2010/main" val="60828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042644-7AD8-4958-A54C-0ED40A7926B6}"/>
              </a:ext>
            </a:extLst>
          </p:cNvPr>
          <p:cNvSpPr/>
          <p:nvPr/>
        </p:nvSpPr>
        <p:spPr>
          <a:xfrm>
            <a:off x="3168976" y="1343164"/>
            <a:ext cx="5854047" cy="3952619"/>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2EC3993-F4A9-482C-BD6C-6F2F1537D070}"/>
              </a:ext>
            </a:extLst>
          </p:cNvPr>
          <p:cNvSpPr/>
          <p:nvPr/>
        </p:nvSpPr>
        <p:spPr>
          <a:xfrm>
            <a:off x="3751868" y="1615457"/>
            <a:ext cx="4815527" cy="18135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BFA0AE1-A5AC-4888-B72E-3806EC012D3D}"/>
              </a:ext>
            </a:extLst>
          </p:cNvPr>
          <p:cNvSpPr/>
          <p:nvPr/>
        </p:nvSpPr>
        <p:spPr>
          <a:xfrm>
            <a:off x="4107929" y="4364014"/>
            <a:ext cx="3738512" cy="72174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126" name="Content Placeholder 5125">
            <a:extLst>
              <a:ext uri="{FF2B5EF4-FFF2-40B4-BE49-F238E27FC236}">
                <a16:creationId xmlns:a16="http://schemas.microsoft.com/office/drawing/2014/main" id="{9C439F40-B510-44F1-A34D-BA0B5FB9E175}"/>
              </a:ext>
            </a:extLst>
          </p:cNvPr>
          <p:cNvSpPr>
            <a:spLocks noGrp="1"/>
          </p:cNvSpPr>
          <p:nvPr>
            <p:ph idx="1"/>
          </p:nvPr>
        </p:nvSpPr>
        <p:spPr>
          <a:xfrm>
            <a:off x="3403076" y="1700300"/>
            <a:ext cx="5164319" cy="2178026"/>
          </a:xfrm>
        </p:spPr>
        <p:txBody>
          <a:bodyPr>
            <a:normAutofit/>
          </a:bodyPr>
          <a:lstStyle/>
          <a:p>
            <a:pPr lvl="1"/>
            <a:r>
              <a:rPr lang="en-US" sz="1800" dirty="0"/>
              <a:t>Rush – 72 hours from received date and time</a:t>
            </a:r>
          </a:p>
          <a:p>
            <a:pPr lvl="1"/>
            <a:r>
              <a:rPr lang="en-US" sz="1800" dirty="0"/>
              <a:t>Standard – 14 calendar days from the received date</a:t>
            </a:r>
          </a:p>
          <a:p>
            <a:pPr lvl="1"/>
            <a:r>
              <a:rPr lang="en-US" sz="1800" dirty="0"/>
              <a:t>Priority – expedited, but still 14 days from received date</a:t>
            </a:r>
          </a:p>
          <a:p>
            <a:pPr lvl="1"/>
            <a:r>
              <a:rPr lang="en-US" sz="1800" dirty="0"/>
              <a:t>Retro – 30 calendar days from received date</a:t>
            </a:r>
          </a:p>
          <a:p>
            <a:pPr lvl="1"/>
            <a:endParaRPr lang="en-US" sz="1800" dirty="0"/>
          </a:p>
          <a:p>
            <a:pPr lvl="1"/>
            <a:endParaRPr lang="en-US" sz="1800" dirty="0"/>
          </a:p>
        </p:txBody>
      </p:sp>
      <p:sp>
        <p:nvSpPr>
          <p:cNvPr id="5" name="Rectangle 4">
            <a:extLst>
              <a:ext uri="{FF2B5EF4-FFF2-40B4-BE49-F238E27FC236}">
                <a16:creationId xmlns:a16="http://schemas.microsoft.com/office/drawing/2014/main" id="{E0D109EB-F33C-4212-9253-09F4976B8F19}"/>
              </a:ext>
            </a:extLst>
          </p:cNvPr>
          <p:cNvSpPr/>
          <p:nvPr/>
        </p:nvSpPr>
        <p:spPr>
          <a:xfrm>
            <a:off x="4107929" y="4364014"/>
            <a:ext cx="3738512" cy="646331"/>
          </a:xfrm>
          <a:prstGeom prst="rect">
            <a:avLst/>
          </a:prstGeom>
        </p:spPr>
        <p:txBody>
          <a:bodyPr wrap="square">
            <a:spAutoFit/>
          </a:bodyPr>
          <a:lstStyle/>
          <a:p>
            <a:r>
              <a:rPr lang="en-US" dirty="0"/>
              <a:t>Timely filing for Retro Authorizations is 90 days from the date of service</a:t>
            </a:r>
          </a:p>
        </p:txBody>
      </p:sp>
      <p:sp>
        <p:nvSpPr>
          <p:cNvPr id="6" name="Right Triangle 5">
            <a:extLst>
              <a:ext uri="{FF2B5EF4-FFF2-40B4-BE49-F238E27FC236}">
                <a16:creationId xmlns:a16="http://schemas.microsoft.com/office/drawing/2014/main" id="{D0412411-6991-40EB-A94C-C32452EBB81E}"/>
              </a:ext>
            </a:extLst>
          </p:cNvPr>
          <p:cNvSpPr/>
          <p:nvPr/>
        </p:nvSpPr>
        <p:spPr>
          <a:xfrm rot="16200000">
            <a:off x="9603955" y="4124227"/>
            <a:ext cx="1923068" cy="2196446"/>
          </a:xfrm>
          <a:prstGeom prst="rtTriangl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2A2F46D6-1D61-431D-A7DD-3773FD3D7A95}"/>
              </a:ext>
            </a:extLst>
          </p:cNvPr>
          <p:cNvSpPr/>
          <p:nvPr/>
        </p:nvSpPr>
        <p:spPr>
          <a:xfrm>
            <a:off x="564037" y="3987538"/>
            <a:ext cx="1923068" cy="2196446"/>
          </a:xfrm>
          <a:prstGeom prst="rtTriangl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2A5385-A979-4DA3-ABBF-7A29B3556CD2}"/>
              </a:ext>
            </a:extLst>
          </p:cNvPr>
          <p:cNvSpPr/>
          <p:nvPr/>
        </p:nvSpPr>
        <p:spPr>
          <a:xfrm>
            <a:off x="2229825" y="388012"/>
            <a:ext cx="7732349" cy="769441"/>
          </a:xfrm>
          <a:prstGeom prst="rect">
            <a:avLst/>
          </a:prstGeom>
        </p:spPr>
        <p:txBody>
          <a:bodyPr wrap="square">
            <a:spAutoFit/>
          </a:bodyPr>
          <a:lstStyle/>
          <a:p>
            <a:r>
              <a:rPr lang="en-US" sz="4400" b="1" u="sng" dirty="0">
                <a:latin typeface="Calibri Light (Headings)"/>
              </a:rPr>
              <a:t>Timely Filing/Turnaround Times</a:t>
            </a:r>
            <a:endParaRPr lang="en-US" sz="4400" dirty="0">
              <a:latin typeface="Calibri Light (Headings)"/>
            </a:endParaRPr>
          </a:p>
        </p:txBody>
      </p:sp>
    </p:spTree>
    <p:extLst>
      <p:ext uri="{BB962C8B-B14F-4D97-AF65-F5344CB8AC3E}">
        <p14:creationId xmlns:p14="http://schemas.microsoft.com/office/powerpoint/2010/main" val="3522229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D42F-D1E6-42CE-928A-6E0023117730}"/>
              </a:ext>
            </a:extLst>
          </p:cNvPr>
          <p:cNvSpPr>
            <a:spLocks noGrp="1"/>
          </p:cNvSpPr>
          <p:nvPr>
            <p:ph type="title"/>
          </p:nvPr>
        </p:nvSpPr>
        <p:spPr>
          <a:xfrm>
            <a:off x="838200" y="365125"/>
            <a:ext cx="6420439" cy="1325563"/>
          </a:xfrm>
        </p:spPr>
        <p:txBody>
          <a:bodyPr/>
          <a:lstStyle/>
          <a:p>
            <a:r>
              <a:rPr lang="en-US" b="1" u="sng" dirty="0"/>
              <a:t>Retro Auth Requests Cont.</a:t>
            </a:r>
            <a:br>
              <a:rPr lang="en-US" dirty="0"/>
            </a:br>
            <a:endParaRPr lang="en-US" dirty="0"/>
          </a:p>
        </p:txBody>
      </p:sp>
      <p:sp>
        <p:nvSpPr>
          <p:cNvPr id="12" name="Rectangle: Rounded Corners 11">
            <a:extLst>
              <a:ext uri="{FF2B5EF4-FFF2-40B4-BE49-F238E27FC236}">
                <a16:creationId xmlns:a16="http://schemas.microsoft.com/office/drawing/2014/main" id="{C73A8BBA-06F4-4052-BA92-0D2531A25E3F}"/>
              </a:ext>
            </a:extLst>
          </p:cNvPr>
          <p:cNvSpPr/>
          <p:nvPr/>
        </p:nvSpPr>
        <p:spPr>
          <a:xfrm>
            <a:off x="417698" y="1432127"/>
            <a:ext cx="5676616" cy="36458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AD7E04D-F9B0-42BB-B337-27E32F684800}"/>
              </a:ext>
            </a:extLst>
          </p:cNvPr>
          <p:cNvSpPr>
            <a:spLocks noGrp="1"/>
          </p:cNvSpPr>
          <p:nvPr>
            <p:ph idx="1"/>
          </p:nvPr>
        </p:nvSpPr>
        <p:spPr>
          <a:xfrm>
            <a:off x="481277" y="1686497"/>
            <a:ext cx="5430625" cy="3137097"/>
          </a:xfrm>
        </p:spPr>
        <p:txBody>
          <a:bodyPr>
            <a:normAutofit/>
          </a:bodyPr>
          <a:lstStyle/>
          <a:p>
            <a:r>
              <a:rPr lang="en-US" sz="1800" dirty="0"/>
              <a:t>Requests that do not have a claim on file, should be submitted to the prior auth team on the OHSU Health Services prior auth and referral form; marked “Retro” at the top and chart notes attached.</a:t>
            </a:r>
          </a:p>
          <a:p>
            <a:r>
              <a:rPr lang="en-US" sz="1800" dirty="0"/>
              <a:t>Once received these requests are processed just like any other request.</a:t>
            </a:r>
          </a:p>
          <a:p>
            <a:pPr lvl="1"/>
            <a:r>
              <a:rPr lang="en-US" sz="1600" dirty="0"/>
              <a:t>please note that retro authorization requests are worked at a lower priority than other requests. </a:t>
            </a:r>
          </a:p>
          <a:p>
            <a:r>
              <a:rPr lang="en-US" sz="1800" dirty="0"/>
              <a:t>The prior auth team attempts to get these completed within 30 days of being received.</a:t>
            </a:r>
          </a:p>
          <a:p>
            <a:endParaRPr lang="en-US" sz="1800" dirty="0"/>
          </a:p>
        </p:txBody>
      </p:sp>
      <p:sp>
        <p:nvSpPr>
          <p:cNvPr id="13" name="Rectangle: Rounded Corners 12">
            <a:extLst>
              <a:ext uri="{FF2B5EF4-FFF2-40B4-BE49-F238E27FC236}">
                <a16:creationId xmlns:a16="http://schemas.microsoft.com/office/drawing/2014/main" id="{41E96AC3-460E-4612-81F7-76674FF660C7}"/>
              </a:ext>
            </a:extLst>
          </p:cNvPr>
          <p:cNvSpPr/>
          <p:nvPr/>
        </p:nvSpPr>
        <p:spPr>
          <a:xfrm>
            <a:off x="6226965" y="1234286"/>
            <a:ext cx="5589197" cy="450663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7BFA371-8421-49CD-A3AD-447DDC7D101F}"/>
              </a:ext>
            </a:extLst>
          </p:cNvPr>
          <p:cNvPicPr>
            <a:picLocks noChangeAspect="1"/>
          </p:cNvPicPr>
          <p:nvPr/>
        </p:nvPicPr>
        <p:blipFill>
          <a:blip r:embed="rId2"/>
          <a:stretch>
            <a:fillRect/>
          </a:stretch>
        </p:blipFill>
        <p:spPr>
          <a:xfrm>
            <a:off x="6398498" y="1566226"/>
            <a:ext cx="5266449" cy="3377642"/>
          </a:xfrm>
          <a:prstGeom prst="rect">
            <a:avLst/>
          </a:prstGeom>
        </p:spPr>
      </p:pic>
      <p:sp>
        <p:nvSpPr>
          <p:cNvPr id="8" name="Arrow: Right 7">
            <a:extLst>
              <a:ext uri="{FF2B5EF4-FFF2-40B4-BE49-F238E27FC236}">
                <a16:creationId xmlns:a16="http://schemas.microsoft.com/office/drawing/2014/main" id="{9DFA49AA-DCE3-4387-AEAB-543058BE2717}"/>
              </a:ext>
            </a:extLst>
          </p:cNvPr>
          <p:cNvSpPr/>
          <p:nvPr/>
        </p:nvSpPr>
        <p:spPr>
          <a:xfrm rot="8055190">
            <a:off x="8169696" y="3012730"/>
            <a:ext cx="978408" cy="48463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88D912-B6A1-4236-ACB7-42B0FDD25AA9}"/>
              </a:ext>
            </a:extLst>
          </p:cNvPr>
          <p:cNvSpPr/>
          <p:nvPr/>
        </p:nvSpPr>
        <p:spPr>
          <a:xfrm rot="5400000">
            <a:off x="2924175" y="3388995"/>
            <a:ext cx="544830" cy="6393180"/>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64B2AF8A-92EA-4349-961B-4CA46EDC50A6}"/>
              </a:ext>
            </a:extLst>
          </p:cNvPr>
          <p:cNvSpPr/>
          <p:nvPr/>
        </p:nvSpPr>
        <p:spPr>
          <a:xfrm>
            <a:off x="6412230" y="6322060"/>
            <a:ext cx="926068" cy="535940"/>
          </a:xfrm>
          <a:prstGeom prst="rtTriangle">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E35DF1B-2FDC-435A-887E-6B9DFED10E58}"/>
              </a:ext>
            </a:extLst>
          </p:cNvPr>
          <p:cNvCxnSpPr>
            <a:cxnSpLocks/>
            <a:endCxn id="6" idx="4"/>
          </p:cNvCxnSpPr>
          <p:nvPr/>
        </p:nvCxnSpPr>
        <p:spPr>
          <a:xfrm>
            <a:off x="6412230" y="6313170"/>
            <a:ext cx="926068" cy="54483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0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B053A9C-6017-4FF4-A937-6DAA0CCB01CD}"/>
              </a:ext>
            </a:extLst>
          </p:cNvPr>
          <p:cNvSpPr/>
          <p:nvPr/>
        </p:nvSpPr>
        <p:spPr>
          <a:xfrm>
            <a:off x="5186575" y="1690687"/>
            <a:ext cx="6555557" cy="4351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Title 8">
            <a:extLst>
              <a:ext uri="{FF2B5EF4-FFF2-40B4-BE49-F238E27FC236}">
                <a16:creationId xmlns:a16="http://schemas.microsoft.com/office/drawing/2014/main" id="{4B43A3AB-1584-467B-900D-26FB4DDD070E}"/>
              </a:ext>
            </a:extLst>
          </p:cNvPr>
          <p:cNvSpPr>
            <a:spLocks noGrp="1"/>
          </p:cNvSpPr>
          <p:nvPr>
            <p:ph type="title"/>
          </p:nvPr>
        </p:nvSpPr>
        <p:spPr>
          <a:xfrm>
            <a:off x="753358" y="365125"/>
            <a:ext cx="8814848" cy="1325563"/>
          </a:xfrm>
        </p:spPr>
        <p:txBody>
          <a:bodyPr/>
          <a:lstStyle/>
          <a:p>
            <a:r>
              <a:rPr lang="en-US" b="1" u="sng" dirty="0"/>
              <a:t>Appeal Process – Retro Authorizations</a:t>
            </a:r>
          </a:p>
        </p:txBody>
      </p:sp>
      <p:sp>
        <p:nvSpPr>
          <p:cNvPr id="3" name="Content Placeholder 2">
            <a:extLst>
              <a:ext uri="{FF2B5EF4-FFF2-40B4-BE49-F238E27FC236}">
                <a16:creationId xmlns:a16="http://schemas.microsoft.com/office/drawing/2014/main" id="{150686F2-55E1-42BE-9124-AB84BBCACBF2}"/>
              </a:ext>
            </a:extLst>
          </p:cNvPr>
          <p:cNvSpPr>
            <a:spLocks noGrp="1"/>
          </p:cNvSpPr>
          <p:nvPr>
            <p:ph idx="1"/>
          </p:nvPr>
        </p:nvSpPr>
        <p:spPr>
          <a:xfrm>
            <a:off x="5316716" y="1863332"/>
            <a:ext cx="6555557" cy="4351338"/>
          </a:xfrm>
        </p:spPr>
        <p:txBody>
          <a:bodyPr>
            <a:normAutofit lnSpcReduction="10000"/>
          </a:bodyPr>
          <a:lstStyle/>
          <a:p>
            <a:r>
              <a:rPr lang="en-US" sz="1800" dirty="0"/>
              <a:t>For retro authorizations that </a:t>
            </a:r>
            <a:r>
              <a:rPr lang="en-US" sz="1800" b="1" dirty="0"/>
              <a:t>do</a:t>
            </a:r>
            <a:r>
              <a:rPr lang="en-US" sz="1800" dirty="0"/>
              <a:t> have a denied claim on file are processed by the appeals team.</a:t>
            </a:r>
          </a:p>
          <a:p>
            <a:r>
              <a:rPr lang="en-US" sz="1800" dirty="0"/>
              <a:t>Instead of an authorization form, a letter should be sent asking for the claim to be paid and a retro authorization to be completed. </a:t>
            </a:r>
          </a:p>
          <a:p>
            <a:r>
              <a:rPr lang="en-US" sz="1800" dirty="0"/>
              <a:t>Attached to the letter should be the member and claim details, along with chart notes for clinical review. </a:t>
            </a:r>
          </a:p>
          <a:p>
            <a:r>
              <a:rPr lang="en-US" sz="1800" dirty="0"/>
              <a:t>The appeals team reviews the request similarly to the prior auth team with Nurses and Medical Directors. </a:t>
            </a:r>
          </a:p>
          <a:p>
            <a:r>
              <a:rPr lang="en-US" sz="1800" dirty="0"/>
              <a:t>In the event your appeal and retro authorization is denied, you will receive a formal appeal denial letter with your remaining appeal rights.</a:t>
            </a:r>
          </a:p>
          <a:p>
            <a:r>
              <a:rPr lang="en-US" sz="1800" dirty="0"/>
              <a:t>If approved, claims will be reprocessed, and your authorization loaded. You will also receive a formal approval letter from our appeals team for your records</a:t>
            </a:r>
          </a:p>
          <a:p>
            <a:endParaRPr lang="en-US" sz="1800" dirty="0"/>
          </a:p>
        </p:txBody>
      </p:sp>
      <p:pic>
        <p:nvPicPr>
          <p:cNvPr id="7" name="Graphic 6" descr="Gavel">
            <a:extLst>
              <a:ext uri="{FF2B5EF4-FFF2-40B4-BE49-F238E27FC236}">
                <a16:creationId xmlns:a16="http://schemas.microsoft.com/office/drawing/2014/main" id="{F7EFB57B-D060-4233-9B52-297E8F7B97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721" y="1916495"/>
            <a:ext cx="3025009" cy="3025009"/>
          </a:xfrm>
          <a:prstGeom prst="rect">
            <a:avLst/>
          </a:prstGeom>
        </p:spPr>
      </p:pic>
      <p:sp>
        <p:nvSpPr>
          <p:cNvPr id="11" name="Rectangle 10">
            <a:extLst>
              <a:ext uri="{FF2B5EF4-FFF2-40B4-BE49-F238E27FC236}">
                <a16:creationId xmlns:a16="http://schemas.microsoft.com/office/drawing/2014/main" id="{16C90833-0651-48A1-8ACF-CBAB15E4E144}"/>
              </a:ext>
            </a:extLst>
          </p:cNvPr>
          <p:cNvSpPr/>
          <p:nvPr/>
        </p:nvSpPr>
        <p:spPr>
          <a:xfrm rot="5400000">
            <a:off x="2924175" y="-2917787"/>
            <a:ext cx="544830" cy="6393180"/>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82E46BF-B28E-4855-95CB-110BA17379FC}"/>
              </a:ext>
            </a:extLst>
          </p:cNvPr>
          <p:cNvSpPr/>
          <p:nvPr/>
        </p:nvSpPr>
        <p:spPr>
          <a:xfrm flipV="1">
            <a:off x="6417154" y="2632"/>
            <a:ext cx="708659" cy="541202"/>
          </a:xfrm>
          <a:prstGeom prst="rtTriangle">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D0D2DE5-954C-4207-907A-62A17BD8CE09}"/>
              </a:ext>
            </a:extLst>
          </p:cNvPr>
          <p:cNvCxnSpPr>
            <a:cxnSpLocks/>
            <a:endCxn id="30" idx="3"/>
          </p:cNvCxnSpPr>
          <p:nvPr/>
        </p:nvCxnSpPr>
        <p:spPr>
          <a:xfrm flipV="1">
            <a:off x="6400448" y="496057"/>
            <a:ext cx="16706" cy="6176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CE4B6E2-2036-49F8-AEE5-83E0299C5E6A}"/>
              </a:ext>
            </a:extLst>
          </p:cNvPr>
          <p:cNvSpPr/>
          <p:nvPr/>
        </p:nvSpPr>
        <p:spPr>
          <a:xfrm>
            <a:off x="6292342" y="-2376"/>
            <a:ext cx="232918" cy="464656"/>
          </a:xfrm>
          <a:prstGeom prst="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260BC2C-9B50-4F7A-8FF6-4E75F765D4A6}"/>
              </a:ext>
            </a:extLst>
          </p:cNvPr>
          <p:cNvSpPr/>
          <p:nvPr/>
        </p:nvSpPr>
        <p:spPr>
          <a:xfrm>
            <a:off x="5634847" y="444958"/>
            <a:ext cx="782307" cy="102198"/>
          </a:xfrm>
          <a:prstGeom prst="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99BE8313-2261-4BEE-BE35-5E7AC986C53E}"/>
              </a:ext>
            </a:extLst>
          </p:cNvPr>
          <p:cNvCxnSpPr>
            <a:cxnSpLocks/>
          </p:cNvCxnSpPr>
          <p:nvPr/>
        </p:nvCxnSpPr>
        <p:spPr>
          <a:xfrm>
            <a:off x="6248082" y="551218"/>
            <a:ext cx="169072" cy="0"/>
          </a:xfrm>
          <a:prstGeom prst="line">
            <a:avLst/>
          </a:prstGeom>
        </p:spPr>
        <p:style>
          <a:lnRef idx="1">
            <a:schemeClr val="accent4"/>
          </a:lnRef>
          <a:fillRef idx="0">
            <a:schemeClr val="accent4"/>
          </a:fillRef>
          <a:effectRef idx="0">
            <a:schemeClr val="accent4"/>
          </a:effectRef>
          <a:fontRef idx="minor">
            <a:schemeClr val="tx1"/>
          </a:fontRef>
        </p:style>
      </p:cxnSp>
      <p:sp>
        <p:nvSpPr>
          <p:cNvPr id="35" name="Rectangle 34">
            <a:extLst>
              <a:ext uri="{FF2B5EF4-FFF2-40B4-BE49-F238E27FC236}">
                <a16:creationId xmlns:a16="http://schemas.microsoft.com/office/drawing/2014/main" id="{B66D3ED8-01C5-48E8-817C-CB97F9409A4C}"/>
              </a:ext>
            </a:extLst>
          </p:cNvPr>
          <p:cNvSpPr/>
          <p:nvPr/>
        </p:nvSpPr>
        <p:spPr>
          <a:xfrm>
            <a:off x="0" y="6388"/>
            <a:ext cx="539294" cy="6858000"/>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43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474B-8ADD-4319-A292-4B7D468CF384}"/>
              </a:ext>
            </a:extLst>
          </p:cNvPr>
          <p:cNvSpPr>
            <a:spLocks noGrp="1"/>
          </p:cNvSpPr>
          <p:nvPr>
            <p:ph type="title"/>
          </p:nvPr>
        </p:nvSpPr>
        <p:spPr>
          <a:xfrm>
            <a:off x="762785" y="2766218"/>
            <a:ext cx="10515600" cy="1325563"/>
          </a:xfrm>
        </p:spPr>
        <p:txBody>
          <a:bodyPr/>
          <a:lstStyle/>
          <a:p>
            <a:pPr algn="ctr"/>
            <a:r>
              <a:rPr lang="en-US" b="1" u="sng" dirty="0"/>
              <a:t>Questions</a:t>
            </a:r>
            <a:r>
              <a:rPr lang="en-US" dirty="0"/>
              <a:t>?</a:t>
            </a:r>
          </a:p>
        </p:txBody>
      </p:sp>
      <p:sp>
        <p:nvSpPr>
          <p:cNvPr id="4" name="Rectangle 3">
            <a:extLst>
              <a:ext uri="{FF2B5EF4-FFF2-40B4-BE49-F238E27FC236}">
                <a16:creationId xmlns:a16="http://schemas.microsoft.com/office/drawing/2014/main" id="{FFE774FA-95D7-487E-8996-1D51C4D66663}"/>
              </a:ext>
            </a:extLst>
          </p:cNvPr>
          <p:cNvSpPr/>
          <p:nvPr/>
        </p:nvSpPr>
        <p:spPr>
          <a:xfrm>
            <a:off x="0" y="6388"/>
            <a:ext cx="539294" cy="6858000"/>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BDBA4F6-C6CA-42ED-AF89-5171D45A7571}"/>
              </a:ext>
            </a:extLst>
          </p:cNvPr>
          <p:cNvSpPr/>
          <p:nvPr/>
        </p:nvSpPr>
        <p:spPr>
          <a:xfrm rot="5400000">
            <a:off x="6093232" y="752844"/>
            <a:ext cx="544830" cy="11652706"/>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9FDDCB-F5B9-4F4D-A224-2F6F618E0C9B}"/>
              </a:ext>
            </a:extLst>
          </p:cNvPr>
          <p:cNvSpPr/>
          <p:nvPr/>
        </p:nvSpPr>
        <p:spPr>
          <a:xfrm rot="5400000">
            <a:off x="6093232" y="-5553939"/>
            <a:ext cx="544830" cy="11652706"/>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4DB8E8-9FB2-4956-B0E4-0F1780A2D2DB}"/>
              </a:ext>
            </a:extLst>
          </p:cNvPr>
          <p:cNvSpPr/>
          <p:nvPr/>
        </p:nvSpPr>
        <p:spPr>
          <a:xfrm>
            <a:off x="11652706" y="6388"/>
            <a:ext cx="539294" cy="6858000"/>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89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re Primary Care Physicians Going Out of Style? | Merritt Hawkins">
            <a:extLst>
              <a:ext uri="{FF2B5EF4-FFF2-40B4-BE49-F238E27FC236}">
                <a16:creationId xmlns:a16="http://schemas.microsoft.com/office/drawing/2014/main" id="{F1C8D940-BE81-4E79-8D82-42D460580E7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091" t="23391"/>
          <a:stretch/>
        </p:blipFill>
        <p:spPr bwMode="auto">
          <a:xfrm>
            <a:off x="0" y="5304"/>
            <a:ext cx="12192000" cy="68526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998093-7990-4111-8F2B-C7BFD4A5CC53}"/>
              </a:ext>
            </a:extLst>
          </p:cNvPr>
          <p:cNvSpPr>
            <a:spLocks noGrp="1"/>
          </p:cNvSpPr>
          <p:nvPr>
            <p:ph type="title"/>
          </p:nvPr>
        </p:nvSpPr>
        <p:spPr>
          <a:xfrm>
            <a:off x="0" y="3916193"/>
            <a:ext cx="10515600" cy="1325563"/>
          </a:xfrm>
        </p:spPr>
        <p:txBody>
          <a:bodyPr>
            <a:normAutofit/>
          </a:bodyPr>
          <a:lstStyle/>
          <a:p>
            <a:r>
              <a:rPr lang="en-US" sz="6600" b="1" u="sng" dirty="0"/>
              <a:t>Referrals</a:t>
            </a:r>
          </a:p>
        </p:txBody>
      </p:sp>
      <p:sp>
        <p:nvSpPr>
          <p:cNvPr id="5" name="Rectangle 4">
            <a:extLst>
              <a:ext uri="{FF2B5EF4-FFF2-40B4-BE49-F238E27FC236}">
                <a16:creationId xmlns:a16="http://schemas.microsoft.com/office/drawing/2014/main" id="{8F1C8BAD-AC75-4CF7-BD46-EE54C14AF110}"/>
              </a:ext>
            </a:extLst>
          </p:cNvPr>
          <p:cNvSpPr/>
          <p:nvPr/>
        </p:nvSpPr>
        <p:spPr>
          <a:xfrm>
            <a:off x="0" y="5764696"/>
            <a:ext cx="8179904" cy="728179"/>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When do you need them?</a:t>
            </a:r>
          </a:p>
        </p:txBody>
      </p:sp>
    </p:spTree>
    <p:extLst>
      <p:ext uri="{BB962C8B-B14F-4D97-AF65-F5344CB8AC3E}">
        <p14:creationId xmlns:p14="http://schemas.microsoft.com/office/powerpoint/2010/main" val="2060145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F8A506-7236-4F89-BC66-E374B815EF43}"/>
              </a:ext>
            </a:extLst>
          </p:cNvPr>
          <p:cNvSpPr>
            <a:spLocks noGrp="1"/>
          </p:cNvSpPr>
          <p:nvPr>
            <p:ph type="title"/>
          </p:nvPr>
        </p:nvSpPr>
        <p:spPr>
          <a:xfrm>
            <a:off x="645065" y="1463040"/>
            <a:ext cx="3796306" cy="2690949"/>
          </a:xfrm>
        </p:spPr>
        <p:txBody>
          <a:bodyPr anchor="t">
            <a:normAutofit/>
          </a:bodyPr>
          <a:lstStyle/>
          <a:p>
            <a:r>
              <a:rPr lang="en-US" b="1" u="sng" dirty="0"/>
              <a:t>When is a Referral Necessary?</a:t>
            </a:r>
            <a:br>
              <a:rPr lang="en-US" dirty="0"/>
            </a:br>
            <a:endParaRPr lang="en-US" dirty="0"/>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6200DB5-494C-4A14-B0D6-0AD96D3BDBFF}"/>
              </a:ext>
            </a:extLst>
          </p:cNvPr>
          <p:cNvGraphicFramePr>
            <a:graphicFrameLocks noGrp="1"/>
          </p:cNvGraphicFramePr>
          <p:nvPr>
            <p:ph idx="1"/>
            <p:extLst>
              <p:ext uri="{D42A27DB-BD31-4B8C-83A1-F6EECF244321}">
                <p14:modId xmlns:p14="http://schemas.microsoft.com/office/powerpoint/2010/main" val="566193889"/>
              </p:ext>
            </p:extLst>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54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D7D33-A5CC-45B7-91F1-79E82C002E43}"/>
              </a:ext>
            </a:extLst>
          </p:cNvPr>
          <p:cNvSpPr>
            <a:spLocks noGrp="1"/>
          </p:cNvSpPr>
          <p:nvPr>
            <p:ph type="title"/>
          </p:nvPr>
        </p:nvSpPr>
        <p:spPr>
          <a:xfrm>
            <a:off x="808638" y="386930"/>
            <a:ext cx="9236700" cy="1188950"/>
          </a:xfrm>
        </p:spPr>
        <p:txBody>
          <a:bodyPr anchor="b">
            <a:normAutofit fontScale="90000"/>
          </a:bodyPr>
          <a:lstStyle/>
          <a:p>
            <a:r>
              <a:rPr lang="en-US" sz="4900" b="1" u="sng" dirty="0"/>
              <a:t>When is a Referral </a:t>
            </a:r>
            <a:r>
              <a:rPr lang="en-US" sz="4900" b="1" i="1" u="sng" dirty="0"/>
              <a:t>not</a:t>
            </a:r>
            <a:r>
              <a:rPr lang="en-US" sz="4900" b="1" u="sng" dirty="0"/>
              <a:t> Necessary?</a:t>
            </a:r>
            <a:br>
              <a:rPr lang="en-US" sz="3800" dirty="0"/>
            </a:br>
            <a:endParaRPr lang="en-US" sz="3800" dirty="0"/>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6B06D7-3CAF-4B7D-88D5-4CA167FBD778}"/>
              </a:ext>
            </a:extLst>
          </p:cNvPr>
          <p:cNvSpPr>
            <a:spLocks noGrp="1"/>
          </p:cNvSpPr>
          <p:nvPr>
            <p:ph idx="1"/>
          </p:nvPr>
        </p:nvSpPr>
        <p:spPr>
          <a:xfrm>
            <a:off x="793660" y="2337846"/>
            <a:ext cx="10143668" cy="3855563"/>
          </a:xfrm>
        </p:spPr>
        <p:txBody>
          <a:bodyPr anchor="ctr">
            <a:normAutofit/>
          </a:bodyPr>
          <a:lstStyle/>
          <a:p>
            <a:pPr marL="285750" indent="-285750">
              <a:spcAft>
                <a:spcPts val="600"/>
              </a:spcAft>
            </a:pPr>
            <a:r>
              <a:rPr lang="en-US" sz="1800" dirty="0"/>
              <a:t>Primary Care office visits</a:t>
            </a:r>
          </a:p>
          <a:p>
            <a:pPr marL="285750" indent="-285750">
              <a:spcAft>
                <a:spcPts val="600"/>
              </a:spcAft>
            </a:pPr>
            <a:r>
              <a:rPr lang="en-US" sz="1800" dirty="0"/>
              <a:t>Orthopedic Providers</a:t>
            </a:r>
          </a:p>
          <a:p>
            <a:pPr marL="285750" indent="-285750">
              <a:spcAft>
                <a:spcPts val="600"/>
              </a:spcAft>
            </a:pPr>
            <a:r>
              <a:rPr lang="en-US" sz="1800" dirty="0"/>
              <a:t>In Network specialist office visits with an above-the-line (ATL) or funded Diagnosis code.</a:t>
            </a:r>
          </a:p>
          <a:p>
            <a:pPr marL="285750" indent="-285750">
              <a:spcAft>
                <a:spcPts val="600"/>
              </a:spcAft>
            </a:pPr>
            <a:r>
              <a:rPr lang="en-US" sz="1800" dirty="0"/>
              <a:t>People with Special Health Care Needs (SCHN) or for OB/GYN, Orthopedic services and/or immunizations for in or out-of-network services</a:t>
            </a:r>
          </a:p>
          <a:p>
            <a:pPr marL="742950" lvl="1" indent="-285750">
              <a:spcAft>
                <a:spcPts val="600"/>
              </a:spcAft>
            </a:pPr>
            <a:r>
              <a:rPr lang="en-US" sz="1600" dirty="0"/>
              <a:t>We are currently working on generating a SCHN roster that we will send to clinics along with their usual monthly rosters</a:t>
            </a:r>
          </a:p>
          <a:p>
            <a:endParaRPr lang="en-US" sz="1700" dirty="0"/>
          </a:p>
        </p:txBody>
      </p:sp>
    </p:spTree>
    <p:extLst>
      <p:ext uri="{BB962C8B-B14F-4D97-AF65-F5344CB8AC3E}">
        <p14:creationId xmlns:p14="http://schemas.microsoft.com/office/powerpoint/2010/main" val="2623092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B2CC082-4D65-4AFE-97DA-7E55A1335010}"/>
              </a:ext>
            </a:extLst>
          </p:cNvPr>
          <p:cNvSpPr/>
          <p:nvPr/>
        </p:nvSpPr>
        <p:spPr>
          <a:xfrm>
            <a:off x="1" y="4756360"/>
            <a:ext cx="12191999" cy="707886"/>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AA4225-3128-441C-8972-6DFA38F1E5A9}"/>
              </a:ext>
            </a:extLst>
          </p:cNvPr>
          <p:cNvSpPr>
            <a:spLocks noGrp="1"/>
          </p:cNvSpPr>
          <p:nvPr>
            <p:ph type="title"/>
          </p:nvPr>
        </p:nvSpPr>
        <p:spPr>
          <a:xfrm>
            <a:off x="612742" y="101420"/>
            <a:ext cx="10515600" cy="1325563"/>
          </a:xfrm>
        </p:spPr>
        <p:txBody>
          <a:bodyPr/>
          <a:lstStyle/>
          <a:p>
            <a:r>
              <a:rPr lang="en-US" b="1" u="sng" dirty="0"/>
              <a:t>Special Healthcare Needs (SHCN)</a:t>
            </a:r>
          </a:p>
        </p:txBody>
      </p:sp>
      <p:sp>
        <p:nvSpPr>
          <p:cNvPr id="7" name="Rectangle 6">
            <a:extLst>
              <a:ext uri="{FF2B5EF4-FFF2-40B4-BE49-F238E27FC236}">
                <a16:creationId xmlns:a16="http://schemas.microsoft.com/office/drawing/2014/main" id="{D2203847-BA68-4D49-9EC0-56355C6C5346}"/>
              </a:ext>
            </a:extLst>
          </p:cNvPr>
          <p:cNvSpPr/>
          <p:nvPr/>
        </p:nvSpPr>
        <p:spPr>
          <a:xfrm>
            <a:off x="838201" y="1657815"/>
            <a:ext cx="10515600" cy="4525732"/>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79FE0E-D8A0-4CBB-967A-EABE22ED8D79}"/>
              </a:ext>
            </a:extLst>
          </p:cNvPr>
          <p:cNvSpPr>
            <a:spLocks noGrp="1"/>
          </p:cNvSpPr>
          <p:nvPr>
            <p:ph idx="1"/>
          </p:nvPr>
        </p:nvSpPr>
        <p:spPr>
          <a:xfrm>
            <a:off x="838200" y="1856214"/>
            <a:ext cx="10515600" cy="4525732"/>
          </a:xfrm>
        </p:spPr>
        <p:txBody>
          <a:bodyPr>
            <a:normAutofit fontScale="92500" lnSpcReduction="20000"/>
          </a:bodyPr>
          <a:lstStyle/>
          <a:p>
            <a:r>
              <a:rPr lang="en-US" sz="1900" dirty="0"/>
              <a:t>Special healthcare needs members are individuals who are aged, blind, disabled or who have complex medical conditions. These are members who have high healthcare needs, multiple chronic conditions, mental illness or substance use disorders, demonstrate high utilization and either; </a:t>
            </a:r>
          </a:p>
          <a:p>
            <a:pPr marL="0" indent="0">
              <a:buNone/>
            </a:pPr>
            <a:r>
              <a:rPr lang="en-US" sz="1800" dirty="0"/>
              <a:t>	1) Have functional disabilities, or </a:t>
            </a:r>
          </a:p>
          <a:p>
            <a:pPr marL="0" indent="0">
              <a:buNone/>
            </a:pPr>
            <a:r>
              <a:rPr lang="en-US" sz="1800" dirty="0"/>
              <a:t>	2) Live with health or social conditions that place them at risk of developing functional disabilities </a:t>
            </a:r>
          </a:p>
          <a:p>
            <a:pPr lvl="3"/>
            <a:r>
              <a:rPr lang="en-US" sz="1700" dirty="0"/>
              <a:t>For example, serious chronic illnesses, or certain environmental risk factors such as homelessness or family problems that lead to the need for placement in foster care</a:t>
            </a:r>
          </a:p>
          <a:p>
            <a:r>
              <a:rPr lang="en-US" sz="1900" dirty="0"/>
              <a:t>Members with Special Healthcare Needs are identified through the Health Services enrollment files and medical screening criteria</a:t>
            </a:r>
          </a:p>
          <a:p>
            <a:pPr lvl="1"/>
            <a:r>
              <a:rPr lang="en-US" sz="1700" dirty="0"/>
              <a:t>Members may also be identified for services though self-referral, high utilization, from their Primary Care Provider (PCP), agency caseworker, their representative or other health care social service agencies</a:t>
            </a:r>
          </a:p>
          <a:p>
            <a:r>
              <a:rPr lang="en-US" sz="1900" dirty="0"/>
              <a:t>We are currently working on creating a roster of SHCN members that we can send to Primary Care Providers along with their monthly member rosters</a:t>
            </a:r>
          </a:p>
          <a:p>
            <a:r>
              <a:rPr lang="en-US" sz="1900" dirty="0"/>
              <a:t>Members with SHCN do not require a referral for office visits</a:t>
            </a:r>
          </a:p>
          <a:p>
            <a:pPr lvl="1"/>
            <a:r>
              <a:rPr lang="en-US" sz="1700" dirty="0"/>
              <a:t>If a referral request is received for a member with SHCN, a fax will be sent back notifying you that the member has SHCN and no referral is required</a:t>
            </a:r>
          </a:p>
          <a:p>
            <a:r>
              <a:rPr lang="en-US" sz="1900" dirty="0"/>
              <a:t>Please Note that standard Prior Authorization requirements still apply</a:t>
            </a:r>
          </a:p>
          <a:p>
            <a:pPr lvl="1"/>
            <a:endParaRPr lang="en-US" sz="1700" dirty="0"/>
          </a:p>
          <a:p>
            <a:endParaRPr lang="en-US" sz="1800" dirty="0"/>
          </a:p>
        </p:txBody>
      </p:sp>
      <p:sp>
        <p:nvSpPr>
          <p:cNvPr id="4" name="Rectangle 3">
            <a:extLst>
              <a:ext uri="{FF2B5EF4-FFF2-40B4-BE49-F238E27FC236}">
                <a16:creationId xmlns:a16="http://schemas.microsoft.com/office/drawing/2014/main" id="{19DBB285-8D3C-4792-A97E-B35C985493F5}"/>
              </a:ext>
            </a:extLst>
          </p:cNvPr>
          <p:cNvSpPr/>
          <p:nvPr/>
        </p:nvSpPr>
        <p:spPr>
          <a:xfrm>
            <a:off x="838200" y="1096950"/>
            <a:ext cx="6582636" cy="461665"/>
          </a:xfrm>
          <a:prstGeom prst="rect">
            <a:avLst/>
          </a:prstGeom>
        </p:spPr>
        <p:txBody>
          <a:bodyPr wrap="none">
            <a:spAutoFit/>
          </a:bodyPr>
          <a:lstStyle/>
          <a:p>
            <a:r>
              <a:rPr lang="en-US" sz="2400" b="1" dirty="0"/>
              <a:t>We have received many questions regarding SHCN</a:t>
            </a:r>
          </a:p>
        </p:txBody>
      </p:sp>
      <p:sp>
        <p:nvSpPr>
          <p:cNvPr id="8" name="Rectangle 7">
            <a:extLst>
              <a:ext uri="{FF2B5EF4-FFF2-40B4-BE49-F238E27FC236}">
                <a16:creationId xmlns:a16="http://schemas.microsoft.com/office/drawing/2014/main" id="{6478B772-C660-4204-82F3-86FE0F0497EC}"/>
              </a:ext>
            </a:extLst>
          </p:cNvPr>
          <p:cNvSpPr/>
          <p:nvPr/>
        </p:nvSpPr>
        <p:spPr>
          <a:xfrm>
            <a:off x="11690808" y="4563548"/>
            <a:ext cx="63632" cy="1093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836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1BE2E-71F3-4711-B1DF-D1B06DAC6DFE}"/>
              </a:ext>
            </a:extLst>
          </p:cNvPr>
          <p:cNvSpPr>
            <a:spLocks noGrp="1"/>
          </p:cNvSpPr>
          <p:nvPr>
            <p:ph type="title"/>
          </p:nvPr>
        </p:nvSpPr>
        <p:spPr>
          <a:xfrm>
            <a:off x="486721" y="3357986"/>
            <a:ext cx="4282983" cy="1200361"/>
          </a:xfrm>
        </p:spPr>
        <p:txBody>
          <a:bodyPr anchor="b">
            <a:normAutofit fontScale="90000"/>
          </a:bodyPr>
          <a:lstStyle/>
          <a:p>
            <a:r>
              <a:rPr lang="en-US" b="1" u="sng" dirty="0"/>
              <a:t>What the Referral process should look like</a:t>
            </a:r>
            <a:br>
              <a:rPr lang="en-US" sz="2500" dirty="0"/>
            </a:br>
            <a:endParaRPr lang="en-US" sz="2500" dirty="0"/>
          </a:p>
        </p:txBody>
      </p:sp>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8E840D1-2C5A-40AC-B418-E52BBD77EF3D}"/>
              </a:ext>
            </a:extLst>
          </p:cNvPr>
          <p:cNvPicPr>
            <a:picLocks noChangeAspect="1"/>
          </p:cNvPicPr>
          <p:nvPr/>
        </p:nvPicPr>
        <p:blipFill>
          <a:blip r:embed="rId2"/>
          <a:stretch>
            <a:fillRect/>
          </a:stretch>
        </p:blipFill>
        <p:spPr>
          <a:xfrm>
            <a:off x="5696791" y="1680446"/>
            <a:ext cx="6101252" cy="3355080"/>
          </a:xfrm>
          <a:prstGeom prst="rect">
            <a:avLst/>
          </a:prstGeom>
        </p:spPr>
      </p:pic>
    </p:spTree>
    <p:extLst>
      <p:ext uri="{BB962C8B-B14F-4D97-AF65-F5344CB8AC3E}">
        <p14:creationId xmlns:p14="http://schemas.microsoft.com/office/powerpoint/2010/main" val="4152901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2211D-87CF-4E79-A3AC-13F334975CD4}"/>
              </a:ext>
            </a:extLst>
          </p:cNvPr>
          <p:cNvSpPr>
            <a:spLocks noGrp="1"/>
          </p:cNvSpPr>
          <p:nvPr>
            <p:ph type="title"/>
          </p:nvPr>
        </p:nvSpPr>
        <p:spPr>
          <a:xfrm>
            <a:off x="247420" y="644249"/>
            <a:ext cx="5274209" cy="1569701"/>
          </a:xfrm>
        </p:spPr>
        <p:txBody>
          <a:bodyPr anchor="b">
            <a:noAutofit/>
          </a:bodyPr>
          <a:lstStyle/>
          <a:p>
            <a:r>
              <a:rPr lang="en-US" b="1" u="sng" dirty="0"/>
              <a:t>Referral: Primary Care Provider example</a:t>
            </a:r>
            <a:br>
              <a:rPr lang="en-US" b="1" u="sng" dirty="0"/>
            </a:br>
            <a:endParaRPr lang="en-US" b="1" u="sng" dirty="0"/>
          </a:p>
        </p:txBody>
      </p:sp>
      <p:sp>
        <p:nvSpPr>
          <p:cNvPr id="22"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3FD307-21B6-4BCA-B449-CACBC06F2657}"/>
              </a:ext>
            </a:extLst>
          </p:cNvPr>
          <p:cNvPicPr>
            <a:picLocks noChangeAspect="1"/>
          </p:cNvPicPr>
          <p:nvPr/>
        </p:nvPicPr>
        <p:blipFill>
          <a:blip r:embed="rId2"/>
          <a:stretch>
            <a:fillRect/>
          </a:stretch>
        </p:blipFill>
        <p:spPr>
          <a:xfrm>
            <a:off x="6227662" y="129209"/>
            <a:ext cx="5319274" cy="6140962"/>
          </a:xfrm>
          <a:prstGeom prst="rect">
            <a:avLst/>
          </a:prstGeom>
        </p:spPr>
      </p:pic>
      <p:sp>
        <p:nvSpPr>
          <p:cNvPr id="18" name="Arrow: Right 17">
            <a:extLst>
              <a:ext uri="{FF2B5EF4-FFF2-40B4-BE49-F238E27FC236}">
                <a16:creationId xmlns:a16="http://schemas.microsoft.com/office/drawing/2014/main" id="{854A5D1B-F277-4D05-AB2E-B5ECA076CD84}"/>
              </a:ext>
            </a:extLst>
          </p:cNvPr>
          <p:cNvSpPr/>
          <p:nvPr/>
        </p:nvSpPr>
        <p:spPr>
          <a:xfrm rot="509568">
            <a:off x="5372773" y="979994"/>
            <a:ext cx="941033" cy="42612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9CF1D266-5DA0-49DE-B272-3E9A228E1056}"/>
              </a:ext>
            </a:extLst>
          </p:cNvPr>
          <p:cNvSpPr/>
          <p:nvPr/>
        </p:nvSpPr>
        <p:spPr>
          <a:xfrm rot="1923992">
            <a:off x="5473411" y="4086437"/>
            <a:ext cx="941033" cy="42612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5C7DBE22-31E2-4F07-9B02-089B34E1C610}"/>
              </a:ext>
            </a:extLst>
          </p:cNvPr>
          <p:cNvSpPr/>
          <p:nvPr/>
        </p:nvSpPr>
        <p:spPr>
          <a:xfrm rot="10800000">
            <a:off x="9860028" y="2632159"/>
            <a:ext cx="941033" cy="42612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FF32C7-3290-44FF-8078-1E09EA7B288A}"/>
              </a:ext>
            </a:extLst>
          </p:cNvPr>
          <p:cNvSpPr/>
          <p:nvPr/>
        </p:nvSpPr>
        <p:spPr>
          <a:xfrm>
            <a:off x="131660" y="1968623"/>
            <a:ext cx="5450939" cy="3754874"/>
          </a:xfrm>
          <a:prstGeom prst="rect">
            <a:avLst/>
          </a:prstGeom>
        </p:spPr>
        <p:txBody>
          <a:bodyPr wrap="square">
            <a:spAutoFit/>
          </a:bodyPr>
          <a:lstStyle/>
          <a:p>
            <a:r>
              <a:rPr lang="en-US" b="1" dirty="0"/>
              <a:t>A PCP wants to refer a member to ENT For Nasal Congestion </a:t>
            </a:r>
            <a:r>
              <a:rPr lang="en-US" dirty="0"/>
              <a:t>(R09.81 – Unlisted/BTL)</a:t>
            </a:r>
          </a:p>
          <a:p>
            <a:pPr marL="800100" lvl="1" indent="-342900">
              <a:buFont typeface="Arial" panose="020B0604020202020204" pitchFamily="34" charset="0"/>
              <a:buChar char="•"/>
            </a:pPr>
            <a:r>
              <a:rPr lang="en-US" sz="1600" dirty="0"/>
              <a:t>Start by filling out the OHSU Health Services Prior Authorization and Referral form. Marking “referral” at the top.</a:t>
            </a:r>
          </a:p>
          <a:p>
            <a:pPr marL="800100" lvl="1" indent="-342900">
              <a:buFont typeface="Arial" panose="020B0604020202020204" pitchFamily="34" charset="0"/>
              <a:buChar char="•"/>
            </a:pPr>
            <a:r>
              <a:rPr lang="en-US" dirty="0"/>
              <a:t>Fill out all specialist information. </a:t>
            </a:r>
          </a:p>
          <a:p>
            <a:pPr marL="1257300" lvl="2" indent="-342900">
              <a:buFont typeface="Arial" panose="020B0604020202020204" pitchFamily="34" charset="0"/>
              <a:buChar char="•"/>
            </a:pPr>
            <a:r>
              <a:rPr lang="en-US" sz="1400" dirty="0"/>
              <a:t> </a:t>
            </a:r>
            <a:r>
              <a:rPr lang="en-US" sz="1600" dirty="0"/>
              <a:t>Include the specialist contact info as well as NPI/TIN </a:t>
            </a:r>
            <a:endParaRPr lang="en-US" sz="1400" dirty="0"/>
          </a:p>
          <a:p>
            <a:pPr marL="800100" lvl="1" indent="-342900">
              <a:buFont typeface="Arial" panose="020B0604020202020204" pitchFamily="34" charset="0"/>
              <a:buChar char="•"/>
            </a:pPr>
            <a:r>
              <a:rPr lang="en-US" dirty="0"/>
              <a:t>List the ICD-10 Diagnosis code you are referring the member for.</a:t>
            </a:r>
          </a:p>
          <a:p>
            <a:pPr marL="1257300" lvl="2" indent="-342900">
              <a:buFont typeface="Arial" panose="020B0604020202020204" pitchFamily="34" charset="0"/>
              <a:buChar char="•"/>
            </a:pPr>
            <a:r>
              <a:rPr lang="en-US" sz="1600" dirty="0"/>
              <a:t>You do not need to list a CPT code, as referrals only cover office visits</a:t>
            </a:r>
          </a:p>
          <a:p>
            <a:pPr marL="800100" lvl="1" indent="-342900">
              <a:buFont typeface="Arial" panose="020B0604020202020204" pitchFamily="34" charset="0"/>
              <a:buChar char="•"/>
            </a:pPr>
            <a:r>
              <a:rPr lang="en-US" dirty="0"/>
              <a:t>Fax your request to OHSU HS Prior Auth team at 833-949-1887</a:t>
            </a:r>
          </a:p>
        </p:txBody>
      </p:sp>
    </p:spTree>
    <p:extLst>
      <p:ext uri="{BB962C8B-B14F-4D97-AF65-F5344CB8AC3E}">
        <p14:creationId xmlns:p14="http://schemas.microsoft.com/office/powerpoint/2010/main" val="90964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A73F60-E828-461E-B3F0-1AD10F392CAC}"/>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3000" kern="1200" dirty="0">
                <a:solidFill>
                  <a:srgbClr val="FFFFFF"/>
                </a:solidFill>
                <a:latin typeface="+mj-lt"/>
                <a:ea typeface="+mj-ea"/>
                <a:cs typeface="+mj-cs"/>
              </a:rPr>
              <a:t>Prior Authorization List</a:t>
            </a:r>
          </a:p>
        </p:txBody>
      </p:sp>
      <p:sp>
        <p:nvSpPr>
          <p:cNvPr id="3" name="Content Placeholder 2">
            <a:extLst>
              <a:ext uri="{FF2B5EF4-FFF2-40B4-BE49-F238E27FC236}">
                <a16:creationId xmlns:a16="http://schemas.microsoft.com/office/drawing/2014/main" id="{9A6EC078-0018-4504-8232-6F58BB3C623B}"/>
              </a:ext>
            </a:extLst>
          </p:cNvPr>
          <p:cNvSpPr>
            <a:spLocks noGrp="1"/>
          </p:cNvSpPr>
          <p:nvPr>
            <p:ph sz="half" idx="1"/>
          </p:nvPr>
        </p:nvSpPr>
        <p:spPr>
          <a:xfrm>
            <a:off x="966951" y="3355130"/>
            <a:ext cx="2669407" cy="3188545"/>
          </a:xfrm>
        </p:spPr>
        <p:txBody>
          <a:bodyPr vert="horz" lIns="91440" tIns="45720" rIns="91440" bIns="45720" rtlCol="0">
            <a:normAutofit/>
          </a:bodyPr>
          <a:lstStyle/>
          <a:p>
            <a:r>
              <a:rPr lang="en-US" sz="1800" dirty="0"/>
              <a:t>A new complete Prior Authorization list has been created</a:t>
            </a:r>
          </a:p>
          <a:p>
            <a:r>
              <a:rPr lang="en-US" sz="1800" dirty="0"/>
              <a:t>Contains all prior auth lists for </a:t>
            </a:r>
          </a:p>
          <a:p>
            <a:pPr lvl="1"/>
            <a:r>
              <a:rPr lang="en-US" sz="1600" dirty="0"/>
              <a:t>Magellan Injectable</a:t>
            </a:r>
          </a:p>
          <a:p>
            <a:pPr lvl="1"/>
            <a:r>
              <a:rPr lang="en-US" sz="1600" dirty="0"/>
              <a:t>eviCore Advanced imaging</a:t>
            </a:r>
          </a:p>
          <a:p>
            <a:pPr lvl="1"/>
            <a:r>
              <a:rPr lang="en-US" sz="1600" dirty="0"/>
              <a:t>eviCore Cardiology</a:t>
            </a:r>
          </a:p>
          <a:p>
            <a:endParaRPr lang="en-US" sz="1600" dirty="0"/>
          </a:p>
        </p:txBody>
      </p:sp>
      <p:pic>
        <p:nvPicPr>
          <p:cNvPr id="5" name="Content Placeholder 4">
            <a:extLst>
              <a:ext uri="{FF2B5EF4-FFF2-40B4-BE49-F238E27FC236}">
                <a16:creationId xmlns:a16="http://schemas.microsoft.com/office/drawing/2014/main" id="{E16592EF-7C31-446F-8C9A-EC3442912B06}"/>
              </a:ext>
            </a:extLst>
          </p:cNvPr>
          <p:cNvPicPr>
            <a:picLocks noGrp="1" noChangeAspect="1"/>
          </p:cNvPicPr>
          <p:nvPr>
            <p:ph sz="half" idx="2"/>
          </p:nvPr>
        </p:nvPicPr>
        <p:blipFill>
          <a:blip r:embed="rId3"/>
          <a:stretch>
            <a:fillRect/>
          </a:stretch>
        </p:blipFill>
        <p:spPr>
          <a:xfrm>
            <a:off x="4736367" y="952500"/>
            <a:ext cx="6755193" cy="4829963"/>
          </a:xfrm>
          <a:prstGeom prst="rect">
            <a:avLst/>
          </a:prstGeom>
        </p:spPr>
      </p:pic>
      <p:sp>
        <p:nvSpPr>
          <p:cNvPr id="10" name="Content Placeholder 2">
            <a:extLst>
              <a:ext uri="{FF2B5EF4-FFF2-40B4-BE49-F238E27FC236}">
                <a16:creationId xmlns:a16="http://schemas.microsoft.com/office/drawing/2014/main" id="{5CBB7BBA-F0DB-4CD0-9771-31496F4899E0}"/>
              </a:ext>
            </a:extLst>
          </p:cNvPr>
          <p:cNvSpPr txBox="1">
            <a:spLocks/>
          </p:cNvSpPr>
          <p:nvPr/>
        </p:nvSpPr>
        <p:spPr>
          <a:xfrm>
            <a:off x="1836025" y="6278276"/>
            <a:ext cx="8519950" cy="467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Available at </a:t>
            </a:r>
            <a:r>
              <a:rPr lang="en-US" sz="1600" dirty="0">
                <a:solidFill>
                  <a:schemeClr val="accent1"/>
                </a:solidFill>
                <a:hlinkClick r:id="rId4">
                  <a:extLst>
                    <a:ext uri="{A12FA001-AC4F-418D-AE19-62706E023703}">
                      <ahyp:hlinkClr xmlns:ahyp="http://schemas.microsoft.com/office/drawing/2018/hyperlinkcolor" val="tx"/>
                    </a:ext>
                  </a:extLst>
                </a:hlinkClick>
              </a:rPr>
              <a:t>https://www.ohsu.edu/health-services/ohsu-health-services-providers-and-clinics</a:t>
            </a:r>
            <a:r>
              <a:rPr lang="en-US" sz="1600" dirty="0">
                <a:solidFill>
                  <a:schemeClr val="accent1"/>
                </a:solidFill>
              </a:rPr>
              <a:t> </a:t>
            </a:r>
          </a:p>
          <a:p>
            <a:endParaRPr lang="en-US" sz="1600" dirty="0"/>
          </a:p>
          <a:p>
            <a:endParaRPr lang="en-US" sz="1600" dirty="0"/>
          </a:p>
        </p:txBody>
      </p:sp>
      <p:pic>
        <p:nvPicPr>
          <p:cNvPr id="4" name="Picture 3">
            <a:extLst>
              <a:ext uri="{FF2B5EF4-FFF2-40B4-BE49-F238E27FC236}">
                <a16:creationId xmlns:a16="http://schemas.microsoft.com/office/drawing/2014/main" id="{DDA421E1-EFE3-48AD-85D7-68276F54095B}"/>
              </a:ext>
            </a:extLst>
          </p:cNvPr>
          <p:cNvPicPr>
            <a:picLocks noChangeAspect="1"/>
          </p:cNvPicPr>
          <p:nvPr/>
        </p:nvPicPr>
        <p:blipFill>
          <a:blip r:embed="rId5"/>
          <a:stretch>
            <a:fillRect/>
          </a:stretch>
        </p:blipFill>
        <p:spPr>
          <a:xfrm>
            <a:off x="5159941" y="2094695"/>
            <a:ext cx="6194599" cy="385762"/>
          </a:xfrm>
          <a:prstGeom prst="rect">
            <a:avLst/>
          </a:prstGeom>
        </p:spPr>
      </p:pic>
    </p:spTree>
    <p:extLst>
      <p:ext uri="{BB962C8B-B14F-4D97-AF65-F5344CB8AC3E}">
        <p14:creationId xmlns:p14="http://schemas.microsoft.com/office/powerpoint/2010/main" val="129455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05580-896D-4CA6-B204-9174F081F9BE}"/>
              </a:ext>
            </a:extLst>
          </p:cNvPr>
          <p:cNvSpPr>
            <a:spLocks noGrp="1"/>
          </p:cNvSpPr>
          <p:nvPr>
            <p:ph type="title"/>
          </p:nvPr>
        </p:nvSpPr>
        <p:spPr>
          <a:xfrm>
            <a:off x="808637" y="386930"/>
            <a:ext cx="10645955" cy="1188950"/>
          </a:xfrm>
        </p:spPr>
        <p:txBody>
          <a:bodyPr anchor="b">
            <a:noAutofit/>
          </a:bodyPr>
          <a:lstStyle/>
          <a:p>
            <a:r>
              <a:rPr lang="en-US" b="1" u="sng" dirty="0"/>
              <a:t>Referral: Primary Care Provider example Cont.</a:t>
            </a:r>
            <a:endParaRPr lang="en-US"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B9CBFA-91F2-4E2D-AFCC-4E34CE395971}"/>
              </a:ext>
            </a:extLst>
          </p:cNvPr>
          <p:cNvSpPr txBox="1"/>
          <p:nvPr/>
        </p:nvSpPr>
        <p:spPr>
          <a:xfrm>
            <a:off x="6096001" y="2203079"/>
            <a:ext cx="5287362" cy="4247317"/>
          </a:xfrm>
          <a:prstGeom prst="rect">
            <a:avLst/>
          </a:prstGeom>
          <a:noFill/>
        </p:spPr>
        <p:txBody>
          <a:bodyPr wrap="square" rtlCol="0">
            <a:spAutoFit/>
          </a:bodyPr>
          <a:lstStyle/>
          <a:p>
            <a:pPr marL="285750" indent="-285750">
              <a:buFont typeface="Arial" panose="020B0604020202020204" pitchFamily="34" charset="0"/>
              <a:buChar char="•"/>
            </a:pPr>
            <a:r>
              <a:rPr lang="en-US" dirty="0"/>
              <a:t>Once the specialist office receives the referral, they can then start seeing the member for office visits.</a:t>
            </a:r>
          </a:p>
          <a:p>
            <a:pPr marL="285750" indent="-285750">
              <a:buFont typeface="Arial" panose="020B0604020202020204" pitchFamily="34" charset="0"/>
              <a:buChar char="•"/>
            </a:pPr>
            <a:r>
              <a:rPr lang="en-US" dirty="0"/>
              <a:t>**Please note that for the first visit, the claim should be billed with the diagnosis the PCP referred with.**</a:t>
            </a:r>
          </a:p>
          <a:p>
            <a:pPr marL="285750" indent="-285750">
              <a:buFont typeface="Arial" panose="020B0604020202020204" pitchFamily="34" charset="0"/>
              <a:buChar char="•"/>
            </a:pPr>
            <a:r>
              <a:rPr lang="en-US" dirty="0"/>
              <a:t>If a new diagnosis is billed, the referral will not be able to catch the claim and could cause a claim denial of Below-the-Line or No Referral.</a:t>
            </a:r>
          </a:p>
          <a:p>
            <a:pPr marL="285750" indent="-285750">
              <a:buFont typeface="Arial" panose="020B0604020202020204" pitchFamily="34" charset="0"/>
              <a:buChar char="•"/>
            </a:pPr>
            <a:r>
              <a:rPr lang="en-US" dirty="0"/>
              <a:t>If the specialist ever identifies a new diagnosis, a new referral should be sent to the prior auth team as soon as possible so a new referral can be generated</a:t>
            </a:r>
          </a:p>
          <a:p>
            <a:pPr marL="285750" indent="-285750">
              <a:buFont typeface="Arial" panose="020B0604020202020204" pitchFamily="34" charset="0"/>
              <a:buChar char="•"/>
            </a:pPr>
            <a:r>
              <a:rPr lang="en-US" dirty="0"/>
              <a:t>If the specialist is in network, and the new diagnosis discovered is above the line, then no additional referrals are necessary.</a:t>
            </a:r>
          </a:p>
        </p:txBody>
      </p:sp>
      <p:sp>
        <p:nvSpPr>
          <p:cNvPr id="5" name="TextBox 4">
            <a:extLst>
              <a:ext uri="{FF2B5EF4-FFF2-40B4-BE49-F238E27FC236}">
                <a16:creationId xmlns:a16="http://schemas.microsoft.com/office/drawing/2014/main" id="{641B1DCC-21D3-44C4-B9D5-11C0D0DA38B4}"/>
              </a:ext>
            </a:extLst>
          </p:cNvPr>
          <p:cNvSpPr txBox="1"/>
          <p:nvPr/>
        </p:nvSpPr>
        <p:spPr>
          <a:xfrm>
            <a:off x="99391" y="2355574"/>
            <a:ext cx="5837274" cy="443198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a:t>Healthcare Services receives the referral request via fax</a:t>
            </a:r>
          </a:p>
          <a:p>
            <a:pPr marL="342900" indent="-342900">
              <a:spcAft>
                <a:spcPts val="600"/>
              </a:spcAft>
              <a:buFont typeface="Arial" panose="020B0604020202020204" pitchFamily="34" charset="0"/>
              <a:buChar char="•"/>
            </a:pPr>
            <a:r>
              <a:rPr lang="en-US" dirty="0"/>
              <a:t>A Prior Authorization Coordinator (PAC) Verifies the Diagnosis R09.81 is Unlisted/BTL.</a:t>
            </a:r>
          </a:p>
          <a:p>
            <a:pPr marL="342900" indent="-342900">
              <a:spcAft>
                <a:spcPts val="600"/>
              </a:spcAft>
              <a:buFont typeface="Arial" panose="020B0604020202020204" pitchFamily="34" charset="0"/>
              <a:buChar char="•"/>
            </a:pPr>
            <a:r>
              <a:rPr lang="en-US" dirty="0"/>
              <a:t>The PAC verifies if the specialist Provider is in-network or out-of-network.</a:t>
            </a:r>
          </a:p>
          <a:p>
            <a:pPr marL="342900" indent="-342900">
              <a:spcAft>
                <a:spcPts val="600"/>
              </a:spcAft>
              <a:buFont typeface="Arial" panose="020B0604020202020204" pitchFamily="34" charset="0"/>
              <a:buChar char="•"/>
            </a:pPr>
            <a:r>
              <a:rPr lang="en-US" dirty="0"/>
              <a:t>The PAC then approves and generates a referral for 2 visits with the Unlisted/BTL Diagnosis.</a:t>
            </a:r>
          </a:p>
          <a:p>
            <a:pPr marL="342900" indent="-342900">
              <a:spcAft>
                <a:spcPts val="600"/>
              </a:spcAft>
              <a:buFont typeface="Arial" panose="020B0604020202020204" pitchFamily="34" charset="0"/>
              <a:buChar char="•"/>
            </a:pPr>
            <a:r>
              <a:rPr lang="en-US" dirty="0"/>
              <a:t>The PAC notifies the PCP of the referral number, specialist, date span and number of visits approved via fax.</a:t>
            </a:r>
          </a:p>
          <a:p>
            <a:pPr marL="342900" indent="-342900">
              <a:spcAft>
                <a:spcPts val="600"/>
              </a:spcAft>
              <a:buFont typeface="Arial" panose="020B0604020202020204" pitchFamily="34" charset="0"/>
              <a:buChar char="•"/>
            </a:pPr>
            <a:r>
              <a:rPr lang="en-US" dirty="0"/>
              <a:t>The Primary Care Providers office then sends that Referral number, Diagnosis and date span to the specialist office.</a:t>
            </a:r>
          </a:p>
          <a:p>
            <a:endParaRPr lang="en-US" dirty="0"/>
          </a:p>
        </p:txBody>
      </p:sp>
    </p:spTree>
    <p:extLst>
      <p:ext uri="{BB962C8B-B14F-4D97-AF65-F5344CB8AC3E}">
        <p14:creationId xmlns:p14="http://schemas.microsoft.com/office/powerpoint/2010/main" val="377840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EE81C1B-BC66-4DD1-BC4E-2D29C782C128}"/>
              </a:ext>
            </a:extLst>
          </p:cNvPr>
          <p:cNvSpPr/>
          <p:nvPr/>
        </p:nvSpPr>
        <p:spPr>
          <a:xfrm rot="5400000">
            <a:off x="4863908" y="3075057"/>
            <a:ext cx="6858000" cy="707886"/>
          </a:xfrm>
          <a:prstGeom prst="roundRect">
            <a:avLst>
              <a:gd name="adj" fmla="val 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EE5C1-E487-49BB-887E-2EC9CFDB3059}"/>
              </a:ext>
            </a:extLst>
          </p:cNvPr>
          <p:cNvSpPr>
            <a:spLocks noGrp="1"/>
          </p:cNvSpPr>
          <p:nvPr>
            <p:ph type="title"/>
          </p:nvPr>
        </p:nvSpPr>
        <p:spPr/>
        <p:txBody>
          <a:bodyPr/>
          <a:lstStyle/>
          <a:p>
            <a:r>
              <a:rPr lang="en-US" b="1" u="sng" dirty="0"/>
              <a:t>Referral: Specialist example</a:t>
            </a:r>
            <a:br>
              <a:rPr lang="en-US" dirty="0"/>
            </a:br>
            <a:endParaRPr lang="en-US" dirty="0"/>
          </a:p>
        </p:txBody>
      </p:sp>
      <p:sp>
        <p:nvSpPr>
          <p:cNvPr id="8" name="Rectangle 7">
            <a:extLst>
              <a:ext uri="{FF2B5EF4-FFF2-40B4-BE49-F238E27FC236}">
                <a16:creationId xmlns:a16="http://schemas.microsoft.com/office/drawing/2014/main" id="{E668CC4D-18F2-4B67-8E06-D7A0735C9E44}"/>
              </a:ext>
            </a:extLst>
          </p:cNvPr>
          <p:cNvSpPr/>
          <p:nvPr/>
        </p:nvSpPr>
        <p:spPr>
          <a:xfrm>
            <a:off x="506027" y="2032985"/>
            <a:ext cx="10783956" cy="4211315"/>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BFFDAF-D139-4C77-AC26-E8AB647FA573}"/>
              </a:ext>
            </a:extLst>
          </p:cNvPr>
          <p:cNvSpPr>
            <a:spLocks noGrp="1"/>
          </p:cNvSpPr>
          <p:nvPr>
            <p:ph idx="1"/>
          </p:nvPr>
        </p:nvSpPr>
        <p:spPr>
          <a:xfrm>
            <a:off x="569844" y="2141537"/>
            <a:ext cx="10783956" cy="4351338"/>
          </a:xfrm>
        </p:spPr>
        <p:txBody>
          <a:bodyPr>
            <a:normAutofit/>
          </a:bodyPr>
          <a:lstStyle/>
          <a:p>
            <a:r>
              <a:rPr lang="en-US" sz="1800" dirty="0"/>
              <a:t>They have located a new diagnosis code and they are either out of network, or it is Below-the-Line on the Prioritized List. </a:t>
            </a:r>
          </a:p>
          <a:p>
            <a:pPr lvl="1"/>
            <a:r>
              <a:rPr lang="en-US" sz="1600" dirty="0"/>
              <a:t>Meaning they still need a Referral in order to keep seeing the member.</a:t>
            </a:r>
          </a:p>
          <a:p>
            <a:r>
              <a:rPr lang="en-US" sz="1800" dirty="0"/>
              <a:t>The specialist should fill out the referral and authorization form just like a PCP would, being sure to include the PCP contact info and NPI/TIN as well as their own contact and NPI/TIN. </a:t>
            </a:r>
          </a:p>
          <a:p>
            <a:r>
              <a:rPr lang="en-US" sz="1800" dirty="0"/>
              <a:t>The prior auth team will review the new diagnosis.</a:t>
            </a:r>
          </a:p>
          <a:p>
            <a:r>
              <a:rPr lang="en-US" sz="1800" dirty="0"/>
              <a:t>If it is below the line, then a nurse will review to determine medical necessity of those additional visits. </a:t>
            </a:r>
          </a:p>
          <a:p>
            <a:pPr lvl="1"/>
            <a:r>
              <a:rPr lang="en-US" sz="1600" dirty="0"/>
              <a:t>If denied, The Nurse will reach out to the specialist office by phone to explain the rational of the denial.</a:t>
            </a:r>
          </a:p>
          <a:p>
            <a:r>
              <a:rPr lang="en-US" sz="1800" dirty="0"/>
              <a:t>If approved, PACs send a new fax to the specialist with a new referral number, date span and number of visits approved.</a:t>
            </a:r>
          </a:p>
          <a:p>
            <a:r>
              <a:rPr lang="en-US" sz="1800" dirty="0"/>
              <a:t>Once the specialist office receives the new referral, they should send a copy to the PCP office as well.</a:t>
            </a:r>
          </a:p>
          <a:p>
            <a:r>
              <a:rPr lang="en-US" sz="1800" dirty="0"/>
              <a:t>The specialist should use the new office visits in order to treat this new diagnosis, being sure to request any Prior Authorizations, as necessary. </a:t>
            </a:r>
          </a:p>
          <a:p>
            <a:endParaRPr lang="en-US" dirty="0"/>
          </a:p>
          <a:p>
            <a:pPr marL="0" indent="0">
              <a:buNone/>
            </a:pPr>
            <a:endParaRPr lang="en-US" dirty="0"/>
          </a:p>
          <a:p>
            <a:pPr marL="0" indent="0">
              <a:buNone/>
            </a:pPr>
            <a:endParaRPr lang="en-US" dirty="0"/>
          </a:p>
          <a:p>
            <a:endParaRPr lang="en-US" dirty="0"/>
          </a:p>
        </p:txBody>
      </p:sp>
      <p:sp>
        <p:nvSpPr>
          <p:cNvPr id="6" name="Rectangle: Rounded Corners 5">
            <a:extLst>
              <a:ext uri="{FF2B5EF4-FFF2-40B4-BE49-F238E27FC236}">
                <a16:creationId xmlns:a16="http://schemas.microsoft.com/office/drawing/2014/main" id="{713AB1F0-EB42-4A70-9983-BBBA58BF513D}"/>
              </a:ext>
            </a:extLst>
          </p:cNvPr>
          <p:cNvSpPr/>
          <p:nvPr/>
        </p:nvSpPr>
        <p:spPr>
          <a:xfrm>
            <a:off x="1" y="1050271"/>
            <a:ext cx="8566950" cy="707886"/>
          </a:xfrm>
          <a:prstGeom prst="roundRect">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C1B98C-F347-43DA-910F-08CC05C5B923}"/>
              </a:ext>
            </a:extLst>
          </p:cNvPr>
          <p:cNvSpPr/>
          <p:nvPr/>
        </p:nvSpPr>
        <p:spPr>
          <a:xfrm>
            <a:off x="257452" y="921522"/>
            <a:ext cx="248575" cy="8526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ACB5D2-0BFC-4213-89C0-AF04CE4CE3E3}"/>
              </a:ext>
            </a:extLst>
          </p:cNvPr>
          <p:cNvSpPr/>
          <p:nvPr/>
        </p:nvSpPr>
        <p:spPr>
          <a:xfrm rot="5400000">
            <a:off x="8168620" y="6107140"/>
            <a:ext cx="248575" cy="8526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A3588DC-89E3-4F71-9E49-1464A4805F1F}"/>
              </a:ext>
            </a:extLst>
          </p:cNvPr>
          <p:cNvSpPr txBox="1"/>
          <p:nvPr/>
        </p:nvSpPr>
        <p:spPr>
          <a:xfrm>
            <a:off x="952107" y="1197204"/>
            <a:ext cx="6923041" cy="369332"/>
          </a:xfrm>
          <a:prstGeom prst="rect">
            <a:avLst/>
          </a:prstGeom>
          <a:noFill/>
        </p:spPr>
        <p:txBody>
          <a:bodyPr wrap="square" rtlCol="0">
            <a:spAutoFit/>
          </a:bodyPr>
          <a:lstStyle/>
          <a:p>
            <a:r>
              <a:rPr lang="en-US" dirty="0"/>
              <a:t>A specialist will need to submit a referral if:</a:t>
            </a:r>
          </a:p>
        </p:txBody>
      </p:sp>
    </p:spTree>
    <p:extLst>
      <p:ext uri="{BB962C8B-B14F-4D97-AF65-F5344CB8AC3E}">
        <p14:creationId xmlns:p14="http://schemas.microsoft.com/office/powerpoint/2010/main" val="539949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CCCC6-E41A-432A-9A2C-D0D9AF42293F}"/>
              </a:ext>
            </a:extLst>
          </p:cNvPr>
          <p:cNvSpPr>
            <a:spLocks noGrp="1"/>
          </p:cNvSpPr>
          <p:nvPr>
            <p:ph type="title"/>
          </p:nvPr>
        </p:nvSpPr>
        <p:spPr>
          <a:xfrm>
            <a:off x="808638" y="386930"/>
            <a:ext cx="9236700" cy="1188950"/>
          </a:xfrm>
        </p:spPr>
        <p:txBody>
          <a:bodyPr anchor="b">
            <a:normAutofit/>
          </a:bodyPr>
          <a:lstStyle/>
          <a:p>
            <a:r>
              <a:rPr lang="en-US" sz="5400" b="1" u="sng" dirty="0"/>
              <a:t>Retro Referrals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3D8271-2536-40A2-AD10-FEE19F0BEABA}"/>
              </a:ext>
            </a:extLst>
          </p:cNvPr>
          <p:cNvSpPr>
            <a:spLocks noGrp="1"/>
          </p:cNvSpPr>
          <p:nvPr>
            <p:ph idx="1"/>
          </p:nvPr>
        </p:nvSpPr>
        <p:spPr>
          <a:xfrm>
            <a:off x="793660" y="2599509"/>
            <a:ext cx="5302340" cy="3435531"/>
          </a:xfrm>
        </p:spPr>
        <p:txBody>
          <a:bodyPr anchor="ctr">
            <a:normAutofit/>
          </a:bodyPr>
          <a:lstStyle/>
          <a:p>
            <a:r>
              <a:rPr lang="en-US" sz="1800" dirty="0"/>
              <a:t>As always, we will allow Retro Referrals for providers who have already seen a member. </a:t>
            </a:r>
          </a:p>
          <a:p>
            <a:r>
              <a:rPr lang="en-US" sz="1800" dirty="0"/>
              <a:t>Retro Referrals can be submitted within 90 days of the date of service.</a:t>
            </a:r>
          </a:p>
          <a:p>
            <a:pPr lvl="1"/>
            <a:r>
              <a:rPr lang="en-US" sz="1800" dirty="0"/>
              <a:t>Referrals beyond 90 are denied.</a:t>
            </a:r>
          </a:p>
          <a:p>
            <a:endParaRPr lang="en-US" sz="2400" dirty="0"/>
          </a:p>
        </p:txBody>
      </p:sp>
      <p:pic>
        <p:nvPicPr>
          <p:cNvPr id="5" name="Graphic 4" descr="Hourglass">
            <a:extLst>
              <a:ext uri="{FF2B5EF4-FFF2-40B4-BE49-F238E27FC236}">
                <a16:creationId xmlns:a16="http://schemas.microsoft.com/office/drawing/2014/main" id="{EE0E7506-EED1-49E7-850A-EC1A8B30E4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5530" y="2599509"/>
            <a:ext cx="2901344" cy="2901344"/>
          </a:xfrm>
          <a:prstGeom prst="rect">
            <a:avLst/>
          </a:prstGeom>
        </p:spPr>
      </p:pic>
    </p:spTree>
    <p:extLst>
      <p:ext uri="{BB962C8B-B14F-4D97-AF65-F5344CB8AC3E}">
        <p14:creationId xmlns:p14="http://schemas.microsoft.com/office/powerpoint/2010/main" val="3106783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FA171A-B2FD-4C77-9BB4-4A0328307A2D}"/>
              </a:ext>
            </a:extLst>
          </p:cNvPr>
          <p:cNvSpPr txBox="1">
            <a:spLocks/>
          </p:cNvSpPr>
          <p:nvPr/>
        </p:nvSpPr>
        <p:spPr>
          <a:xfrm>
            <a:off x="1905473" y="3716721"/>
            <a:ext cx="7772400" cy="12539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3600" dirty="0">
                <a:ln w="0"/>
                <a:solidFill>
                  <a:schemeClr val="accent1"/>
                </a:solidFill>
                <a:effectLst>
                  <a:outerShdw blurRad="38100" dist="25400" dir="5400000" algn="ctr" rotWithShape="0">
                    <a:srgbClr val="6E747A">
                      <a:alpha val="43000"/>
                    </a:srgbClr>
                  </a:outerShdw>
                </a:effectLst>
                <a:latin typeface="Lato Regular"/>
                <a:cs typeface="Lato Regular"/>
              </a:rPr>
              <a:t>Thank you for all the good work you do for our community!</a:t>
            </a:r>
          </a:p>
        </p:txBody>
      </p:sp>
      <p:pic>
        <p:nvPicPr>
          <p:cNvPr id="5" name="Picture 4">
            <a:extLst>
              <a:ext uri="{FF2B5EF4-FFF2-40B4-BE49-F238E27FC236}">
                <a16:creationId xmlns:a16="http://schemas.microsoft.com/office/drawing/2014/main" id="{BA95D334-AE34-49D5-AB8C-DEB872337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550" y="2148268"/>
            <a:ext cx="3752316" cy="1371600"/>
          </a:xfrm>
          <a:prstGeom prst="rect">
            <a:avLst/>
          </a:prstGeom>
        </p:spPr>
      </p:pic>
      <p:cxnSp>
        <p:nvCxnSpPr>
          <p:cNvPr id="6" name="Straight Connector 5">
            <a:extLst>
              <a:ext uri="{FF2B5EF4-FFF2-40B4-BE49-F238E27FC236}">
                <a16:creationId xmlns:a16="http://schemas.microsoft.com/office/drawing/2014/main" id="{76442E88-19C4-4F2B-BF4A-CA66D516EE2D}"/>
              </a:ext>
            </a:extLst>
          </p:cNvPr>
          <p:cNvCxnSpPr/>
          <p:nvPr/>
        </p:nvCxnSpPr>
        <p:spPr>
          <a:xfrm>
            <a:off x="3277073" y="3604494"/>
            <a:ext cx="50292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EC1946A8-B074-4A25-84A3-B46DE45EBDF2}"/>
              </a:ext>
            </a:extLst>
          </p:cNvPr>
          <p:cNvSpPr/>
          <p:nvPr/>
        </p:nvSpPr>
        <p:spPr>
          <a:xfrm>
            <a:off x="6375292" y="2609329"/>
            <a:ext cx="1861407" cy="646331"/>
          </a:xfrm>
          <a:prstGeom prst="rect">
            <a:avLst/>
          </a:prstGeom>
        </p:spPr>
        <p:txBody>
          <a:bodyPr wrap="none">
            <a:spAutoFit/>
          </a:bodyPr>
          <a:lstStyle/>
          <a:p>
            <a:r>
              <a:rPr lang="en-US" sz="3600" dirty="0">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Services</a:t>
            </a:r>
          </a:p>
        </p:txBody>
      </p:sp>
    </p:spTree>
    <p:extLst>
      <p:ext uri="{BB962C8B-B14F-4D97-AF65-F5344CB8AC3E}">
        <p14:creationId xmlns:p14="http://schemas.microsoft.com/office/powerpoint/2010/main" val="2342739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EFA4-8019-43E7-9126-D4D0E403C18C}"/>
              </a:ext>
            </a:extLst>
          </p:cNvPr>
          <p:cNvSpPr>
            <a:spLocks noGrp="1"/>
          </p:cNvSpPr>
          <p:nvPr>
            <p:ph type="title"/>
          </p:nvPr>
        </p:nvSpPr>
        <p:spPr>
          <a:xfrm>
            <a:off x="838200" y="2766218"/>
            <a:ext cx="10515600" cy="1325563"/>
          </a:xfrm>
        </p:spPr>
        <p:txBody>
          <a:bodyPr>
            <a:normAutofit fontScale="90000"/>
          </a:bodyPr>
          <a:lstStyle/>
          <a:p>
            <a:pPr algn="ctr"/>
            <a:r>
              <a:rPr lang="en-US" sz="8900" dirty="0">
                <a:ln w="0"/>
                <a:solidFill>
                  <a:schemeClr val="accent1"/>
                </a:solidFill>
                <a:effectLst>
                  <a:outerShdw blurRad="38100" dist="25400" dir="5400000" algn="ctr" rotWithShape="0">
                    <a:srgbClr val="6E747A">
                      <a:alpha val="43000"/>
                    </a:srgbClr>
                  </a:outerShdw>
                </a:effectLst>
                <a:latin typeface="Lato Regular" panose="020F0502020204030203"/>
              </a:rPr>
              <a:t>Questions?</a:t>
            </a:r>
            <a:br>
              <a:rPr lang="en-US" dirty="0"/>
            </a:br>
            <a:endParaRPr lang="en-US" dirty="0"/>
          </a:p>
        </p:txBody>
      </p:sp>
      <p:pic>
        <p:nvPicPr>
          <p:cNvPr id="4" name="Picture 3">
            <a:extLst>
              <a:ext uri="{FF2B5EF4-FFF2-40B4-BE49-F238E27FC236}">
                <a16:creationId xmlns:a16="http://schemas.microsoft.com/office/drawing/2014/main" id="{3D8352EE-5889-428A-8188-1F7B3A7FA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6" y="117611"/>
            <a:ext cx="3752316" cy="1371600"/>
          </a:xfrm>
          <a:prstGeom prst="rect">
            <a:avLst/>
          </a:prstGeom>
        </p:spPr>
      </p:pic>
      <p:cxnSp>
        <p:nvCxnSpPr>
          <p:cNvPr id="5" name="Straight Connector 4">
            <a:extLst>
              <a:ext uri="{FF2B5EF4-FFF2-40B4-BE49-F238E27FC236}">
                <a16:creationId xmlns:a16="http://schemas.microsoft.com/office/drawing/2014/main" id="{55ED3C3A-3EF3-420C-A3B4-4CEC834BE153}"/>
              </a:ext>
            </a:extLst>
          </p:cNvPr>
          <p:cNvCxnSpPr/>
          <p:nvPr/>
        </p:nvCxnSpPr>
        <p:spPr>
          <a:xfrm>
            <a:off x="587139" y="1624775"/>
            <a:ext cx="50292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599846F7-D16A-4768-9B48-314938D81E2F}"/>
              </a:ext>
            </a:extLst>
          </p:cNvPr>
          <p:cNvSpPr/>
          <p:nvPr/>
        </p:nvSpPr>
        <p:spPr>
          <a:xfrm>
            <a:off x="3921389" y="587497"/>
            <a:ext cx="1861407" cy="646331"/>
          </a:xfrm>
          <a:prstGeom prst="rect">
            <a:avLst/>
          </a:prstGeom>
        </p:spPr>
        <p:txBody>
          <a:bodyPr wrap="none">
            <a:spAutoFit/>
          </a:bodyPr>
          <a:lstStyle/>
          <a:p>
            <a:r>
              <a:rPr lang="en-US" sz="3600" dirty="0">
                <a:solidFill>
                  <a:schemeClr val="tx1">
                    <a:lumMod val="65000"/>
                    <a:lumOff val="35000"/>
                  </a:schemeClr>
                </a:solidFill>
                <a:latin typeface="Lato Regular" panose="020F0502020204030203" pitchFamily="34" charset="0"/>
                <a:ea typeface="Lato Regular" panose="020F0502020204030203" pitchFamily="34" charset="0"/>
                <a:cs typeface="Lato Regular" panose="020F0502020204030203" pitchFamily="34" charset="0"/>
              </a:rPr>
              <a:t>Services</a:t>
            </a:r>
          </a:p>
        </p:txBody>
      </p:sp>
      <p:sp>
        <p:nvSpPr>
          <p:cNvPr id="3" name="TextBox 2">
            <a:extLst>
              <a:ext uri="{FF2B5EF4-FFF2-40B4-BE49-F238E27FC236}">
                <a16:creationId xmlns:a16="http://schemas.microsoft.com/office/drawing/2014/main" id="{DDD42828-4B48-48EC-9F19-7CF9906A2158}"/>
              </a:ext>
            </a:extLst>
          </p:cNvPr>
          <p:cNvSpPr txBox="1"/>
          <p:nvPr/>
        </p:nvSpPr>
        <p:spPr>
          <a:xfrm>
            <a:off x="3586478" y="4091781"/>
            <a:ext cx="5019043" cy="1754326"/>
          </a:xfrm>
          <a:prstGeom prst="rect">
            <a:avLst/>
          </a:prstGeom>
          <a:noFill/>
        </p:spPr>
        <p:txBody>
          <a:bodyPr wrap="square" rtlCol="0">
            <a:spAutoFit/>
          </a:bodyPr>
          <a:lstStyle/>
          <a:p>
            <a:pPr algn="ctr"/>
            <a:r>
              <a:rPr lang="en-US" dirty="0">
                <a:latin typeface="Lato Regular" panose="020F0502020204030203"/>
              </a:rPr>
              <a:t>My contact info:</a:t>
            </a:r>
          </a:p>
          <a:p>
            <a:pPr algn="ctr"/>
            <a:r>
              <a:rPr lang="en-US" dirty="0">
                <a:hlinkClick r:id="rId3"/>
              </a:rPr>
              <a:t>Johnathan.ladd@modahealth.com</a:t>
            </a:r>
            <a:endParaRPr lang="en-US" dirty="0"/>
          </a:p>
          <a:p>
            <a:pPr algn="ctr"/>
            <a:r>
              <a:rPr lang="en-US" dirty="0">
                <a:latin typeface="Lato Regular" panose="020F0502020204030203"/>
              </a:rPr>
              <a:t>503-265-5611- Direct and secure</a:t>
            </a:r>
          </a:p>
          <a:p>
            <a:pPr algn="ctr"/>
            <a:r>
              <a:rPr lang="en-US" dirty="0">
                <a:latin typeface="Lato Regular" panose="020F0502020204030203"/>
              </a:rPr>
              <a:t>Team email Distro:</a:t>
            </a:r>
          </a:p>
          <a:p>
            <a:pPr algn="ctr"/>
            <a:r>
              <a:rPr lang="en-US" dirty="0">
                <a:hlinkClick r:id="rId4"/>
              </a:rPr>
              <a:t>ohsuidsproviderinquiry@modahealth.com</a:t>
            </a:r>
            <a:r>
              <a:rPr lang="en-US" dirty="0"/>
              <a:t> </a:t>
            </a:r>
          </a:p>
          <a:p>
            <a:pPr algn="ctr"/>
            <a:endParaRPr lang="en-US" dirty="0"/>
          </a:p>
        </p:txBody>
      </p:sp>
    </p:spTree>
    <p:extLst>
      <p:ext uri="{BB962C8B-B14F-4D97-AF65-F5344CB8AC3E}">
        <p14:creationId xmlns:p14="http://schemas.microsoft.com/office/powerpoint/2010/main" val="402458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A73F60-E828-461E-B3F0-1AD10F392CAC}"/>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3000" kern="1200" dirty="0">
                <a:solidFill>
                  <a:srgbClr val="FFFFFF"/>
                </a:solidFill>
                <a:latin typeface="+mj-lt"/>
                <a:ea typeface="+mj-ea"/>
                <a:cs typeface="+mj-cs"/>
              </a:rPr>
              <a:t>Prior Authorization List</a:t>
            </a:r>
          </a:p>
        </p:txBody>
      </p:sp>
      <p:sp>
        <p:nvSpPr>
          <p:cNvPr id="3" name="Content Placeholder 2">
            <a:extLst>
              <a:ext uri="{FF2B5EF4-FFF2-40B4-BE49-F238E27FC236}">
                <a16:creationId xmlns:a16="http://schemas.microsoft.com/office/drawing/2014/main" id="{9A6EC078-0018-4504-8232-6F58BB3C623B}"/>
              </a:ext>
            </a:extLst>
          </p:cNvPr>
          <p:cNvSpPr>
            <a:spLocks noGrp="1"/>
          </p:cNvSpPr>
          <p:nvPr>
            <p:ph sz="half" idx="1"/>
          </p:nvPr>
        </p:nvSpPr>
        <p:spPr>
          <a:xfrm>
            <a:off x="966951" y="3355130"/>
            <a:ext cx="2669407" cy="3188545"/>
          </a:xfrm>
        </p:spPr>
        <p:txBody>
          <a:bodyPr vert="horz" lIns="91440" tIns="45720" rIns="91440" bIns="45720" rtlCol="0">
            <a:normAutofit lnSpcReduction="10000"/>
          </a:bodyPr>
          <a:lstStyle/>
          <a:p>
            <a:r>
              <a:rPr lang="en-US" sz="1600" dirty="0"/>
              <a:t>Contains a clickable link to the OHSU Health Services Prior Authorization and Referral Form</a:t>
            </a:r>
          </a:p>
          <a:p>
            <a:r>
              <a:rPr lang="en-US" sz="1600" dirty="0"/>
              <a:t>Contains a clickable table of contents to take you to the start of each list</a:t>
            </a:r>
          </a:p>
          <a:p>
            <a:r>
              <a:rPr lang="en-US" sz="1600" dirty="0"/>
              <a:t>Each section contains contact info for the relative Reviewers</a:t>
            </a:r>
          </a:p>
          <a:p>
            <a:pPr lvl="1"/>
            <a:r>
              <a:rPr lang="en-US" sz="1400" dirty="0"/>
              <a:t>OHSU Health Services</a:t>
            </a:r>
          </a:p>
          <a:p>
            <a:pPr lvl="1"/>
            <a:r>
              <a:rPr lang="en-US" sz="1400" dirty="0"/>
              <a:t>Magellan</a:t>
            </a:r>
          </a:p>
          <a:p>
            <a:pPr lvl="1"/>
            <a:r>
              <a:rPr lang="en-US" sz="1400" dirty="0"/>
              <a:t>eviCore</a:t>
            </a:r>
          </a:p>
          <a:p>
            <a:pPr marL="0" indent="0">
              <a:buNone/>
            </a:pPr>
            <a:endParaRPr lang="en-US" sz="1600" dirty="0"/>
          </a:p>
          <a:p>
            <a:endParaRPr lang="en-US" sz="1600" dirty="0"/>
          </a:p>
          <a:p>
            <a:endParaRPr lang="en-US" sz="1600" dirty="0"/>
          </a:p>
        </p:txBody>
      </p:sp>
      <p:pic>
        <p:nvPicPr>
          <p:cNvPr id="5" name="Content Placeholder 4">
            <a:extLst>
              <a:ext uri="{FF2B5EF4-FFF2-40B4-BE49-F238E27FC236}">
                <a16:creationId xmlns:a16="http://schemas.microsoft.com/office/drawing/2014/main" id="{E16592EF-7C31-446F-8C9A-EC3442912B06}"/>
              </a:ext>
            </a:extLst>
          </p:cNvPr>
          <p:cNvPicPr>
            <a:picLocks noGrp="1" noChangeAspect="1"/>
          </p:cNvPicPr>
          <p:nvPr>
            <p:ph sz="half" idx="2"/>
          </p:nvPr>
        </p:nvPicPr>
        <p:blipFill>
          <a:blip r:embed="rId3"/>
          <a:stretch>
            <a:fillRect/>
          </a:stretch>
        </p:blipFill>
        <p:spPr>
          <a:xfrm>
            <a:off x="4736367" y="952500"/>
            <a:ext cx="6755193" cy="4829963"/>
          </a:xfrm>
          <a:prstGeom prst="rect">
            <a:avLst/>
          </a:prstGeom>
        </p:spPr>
      </p:pic>
      <p:sp>
        <p:nvSpPr>
          <p:cNvPr id="7" name="Content Placeholder 2">
            <a:extLst>
              <a:ext uri="{FF2B5EF4-FFF2-40B4-BE49-F238E27FC236}">
                <a16:creationId xmlns:a16="http://schemas.microsoft.com/office/drawing/2014/main" id="{1CA4F1C3-75C5-4B4E-B26A-DBB452180B24}"/>
              </a:ext>
            </a:extLst>
          </p:cNvPr>
          <p:cNvSpPr txBox="1">
            <a:spLocks/>
          </p:cNvSpPr>
          <p:nvPr/>
        </p:nvSpPr>
        <p:spPr>
          <a:xfrm>
            <a:off x="1836025" y="6309817"/>
            <a:ext cx="8519950" cy="467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Available at </a:t>
            </a:r>
            <a:r>
              <a:rPr lang="en-US" sz="1600" dirty="0">
                <a:hlinkClick r:id="rId4"/>
              </a:rPr>
              <a:t>https://www.ohsu.edu/health-services/ohsu-health-services-providers-and-clinics</a:t>
            </a:r>
            <a:r>
              <a:rPr lang="en-US" sz="1600" dirty="0"/>
              <a:t> </a:t>
            </a:r>
          </a:p>
          <a:p>
            <a:endParaRPr lang="en-US" sz="1600" dirty="0"/>
          </a:p>
          <a:p>
            <a:endParaRPr lang="en-US" sz="1600" dirty="0"/>
          </a:p>
        </p:txBody>
      </p:sp>
      <p:pic>
        <p:nvPicPr>
          <p:cNvPr id="8" name="Picture 7">
            <a:extLst>
              <a:ext uri="{FF2B5EF4-FFF2-40B4-BE49-F238E27FC236}">
                <a16:creationId xmlns:a16="http://schemas.microsoft.com/office/drawing/2014/main" id="{0AF6D75F-201B-424F-B052-0D84D8A03B06}"/>
              </a:ext>
            </a:extLst>
          </p:cNvPr>
          <p:cNvPicPr>
            <a:picLocks noChangeAspect="1"/>
          </p:cNvPicPr>
          <p:nvPr/>
        </p:nvPicPr>
        <p:blipFill>
          <a:blip r:embed="rId5"/>
          <a:stretch>
            <a:fillRect/>
          </a:stretch>
        </p:blipFill>
        <p:spPr>
          <a:xfrm>
            <a:off x="5159941" y="2094695"/>
            <a:ext cx="6194599" cy="385762"/>
          </a:xfrm>
          <a:prstGeom prst="rect">
            <a:avLst/>
          </a:prstGeom>
        </p:spPr>
      </p:pic>
      <p:sp>
        <p:nvSpPr>
          <p:cNvPr id="9" name="Arrow: Down 8">
            <a:extLst>
              <a:ext uri="{FF2B5EF4-FFF2-40B4-BE49-F238E27FC236}">
                <a16:creationId xmlns:a16="http://schemas.microsoft.com/office/drawing/2014/main" id="{C8D4CBA7-4AE3-410A-8294-D98F8B2E6F0B}"/>
              </a:ext>
            </a:extLst>
          </p:cNvPr>
          <p:cNvSpPr/>
          <p:nvPr/>
        </p:nvSpPr>
        <p:spPr>
          <a:xfrm rot="16200000">
            <a:off x="5950821" y="3157624"/>
            <a:ext cx="484632" cy="9784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6BD1805F-067E-483D-BB7A-696E42DE779C}"/>
              </a:ext>
            </a:extLst>
          </p:cNvPr>
          <p:cNvSpPr/>
          <p:nvPr/>
        </p:nvSpPr>
        <p:spPr>
          <a:xfrm rot="16200000">
            <a:off x="4306820" y="4100954"/>
            <a:ext cx="484632" cy="9784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60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DA8F-8D67-4361-A867-5AB89CE67F50}"/>
              </a:ext>
            </a:extLst>
          </p:cNvPr>
          <p:cNvSpPr>
            <a:spLocks noGrp="1"/>
          </p:cNvSpPr>
          <p:nvPr>
            <p:ph type="title"/>
          </p:nvPr>
        </p:nvSpPr>
        <p:spPr/>
        <p:txBody>
          <a:bodyPr/>
          <a:lstStyle/>
          <a:p>
            <a:r>
              <a:rPr lang="en-US" b="1" u="sng" dirty="0"/>
              <a:t>Referral/Authorization Contact Numbers	</a:t>
            </a:r>
          </a:p>
        </p:txBody>
      </p:sp>
      <p:sp>
        <p:nvSpPr>
          <p:cNvPr id="14" name="Rectangle: Rounded Corners 13">
            <a:extLst>
              <a:ext uri="{FF2B5EF4-FFF2-40B4-BE49-F238E27FC236}">
                <a16:creationId xmlns:a16="http://schemas.microsoft.com/office/drawing/2014/main" id="{3D319EF5-1A26-438D-B6F5-C770CE737EEC}"/>
              </a:ext>
            </a:extLst>
          </p:cNvPr>
          <p:cNvSpPr/>
          <p:nvPr/>
        </p:nvSpPr>
        <p:spPr>
          <a:xfrm>
            <a:off x="247651" y="1463428"/>
            <a:ext cx="5714995" cy="34290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71795B-2359-475B-B6A5-974BE65AC736}"/>
              </a:ext>
            </a:extLst>
          </p:cNvPr>
          <p:cNvSpPr>
            <a:spLocks noGrp="1"/>
          </p:cNvSpPr>
          <p:nvPr>
            <p:ph idx="1"/>
          </p:nvPr>
        </p:nvSpPr>
        <p:spPr>
          <a:xfrm>
            <a:off x="247652" y="1690688"/>
            <a:ext cx="5829300" cy="3981450"/>
          </a:xfrm>
        </p:spPr>
        <p:txBody>
          <a:bodyPr>
            <a:normAutofit/>
          </a:bodyPr>
          <a:lstStyle/>
          <a:p>
            <a:r>
              <a:rPr lang="en-US" dirty="0">
                <a:solidFill>
                  <a:schemeClr val="bg1"/>
                </a:solidFill>
              </a:rPr>
              <a:t>OHSU Health Services Prior Auth Team phone number - 844-931-1774</a:t>
            </a:r>
          </a:p>
          <a:p>
            <a:r>
              <a:rPr lang="en-US" dirty="0">
                <a:solidFill>
                  <a:schemeClr val="bg1"/>
                </a:solidFill>
              </a:rPr>
              <a:t>OHSU Health Services Prior Auth Team fax number 833-949-1887</a:t>
            </a:r>
          </a:p>
          <a:p>
            <a:r>
              <a:rPr lang="en-US" dirty="0">
                <a:solidFill>
                  <a:schemeClr val="bg1"/>
                </a:solidFill>
              </a:rPr>
              <a:t>OHSU Health Services standard Customer Service phone number 844-827-6572 </a:t>
            </a:r>
          </a:p>
          <a:p>
            <a:endParaRPr lang="en-US" dirty="0"/>
          </a:p>
        </p:txBody>
      </p:sp>
      <p:sp>
        <p:nvSpPr>
          <p:cNvPr id="22" name="Rectangle: Rounded Corners 21">
            <a:extLst>
              <a:ext uri="{FF2B5EF4-FFF2-40B4-BE49-F238E27FC236}">
                <a16:creationId xmlns:a16="http://schemas.microsoft.com/office/drawing/2014/main" id="{019E8662-50FF-4254-A046-3D33514DDE0E}"/>
              </a:ext>
            </a:extLst>
          </p:cNvPr>
          <p:cNvSpPr/>
          <p:nvPr/>
        </p:nvSpPr>
        <p:spPr>
          <a:xfrm>
            <a:off x="6286503" y="1463427"/>
            <a:ext cx="5657845" cy="24637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956CAC7A-652B-4E35-89DC-94FACA2ED45A}"/>
              </a:ext>
            </a:extLst>
          </p:cNvPr>
          <p:cNvSpPr txBox="1">
            <a:spLocks/>
          </p:cNvSpPr>
          <p:nvPr/>
        </p:nvSpPr>
        <p:spPr>
          <a:xfrm>
            <a:off x="6229352" y="1694259"/>
            <a:ext cx="5829298" cy="23383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Contact eviCore by phone at 844-303-8451</a:t>
            </a:r>
          </a:p>
          <a:p>
            <a:r>
              <a:rPr lang="en-US" dirty="0"/>
              <a:t>Go to their website to view or start authorizations at: </a:t>
            </a:r>
            <a:r>
              <a:rPr lang="en-US" dirty="0">
                <a:hlinkClick r:id="rId2"/>
              </a:rPr>
              <a:t>https://www.evicore.com/</a:t>
            </a:r>
            <a:r>
              <a:rPr lang="en-US" dirty="0"/>
              <a:t> </a:t>
            </a:r>
          </a:p>
        </p:txBody>
      </p:sp>
      <p:sp>
        <p:nvSpPr>
          <p:cNvPr id="12" name="Rectangle: Rounded Corners 11">
            <a:extLst>
              <a:ext uri="{FF2B5EF4-FFF2-40B4-BE49-F238E27FC236}">
                <a16:creationId xmlns:a16="http://schemas.microsoft.com/office/drawing/2014/main" id="{C25ECED5-34FD-4740-AB51-F448558F7B86}"/>
              </a:ext>
            </a:extLst>
          </p:cNvPr>
          <p:cNvSpPr/>
          <p:nvPr/>
        </p:nvSpPr>
        <p:spPr>
          <a:xfrm>
            <a:off x="6229352" y="4029075"/>
            <a:ext cx="5714996" cy="2463799"/>
          </a:xfrm>
          <a:prstGeom prst="roundRect">
            <a:avLst>
              <a:gd name="adj" fmla="val 1169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7C1C9B6-58FF-4D05-9C98-7C1AA12242F6}"/>
              </a:ext>
            </a:extLst>
          </p:cNvPr>
          <p:cNvSpPr txBox="1">
            <a:spLocks/>
          </p:cNvSpPr>
          <p:nvPr/>
        </p:nvSpPr>
        <p:spPr>
          <a:xfrm>
            <a:off x="6229352" y="4032647"/>
            <a:ext cx="5981698" cy="264398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Magellan authorizations visit the online portal at: </a:t>
            </a:r>
            <a:r>
              <a:rPr lang="en-US" dirty="0">
                <a:hlinkClick r:id="rId3"/>
              </a:rPr>
              <a:t>https://www1.magellanrx.com/medical-rx-prior-authorization/</a:t>
            </a:r>
            <a:r>
              <a:rPr lang="en-US" dirty="0"/>
              <a:t> </a:t>
            </a:r>
          </a:p>
          <a:p>
            <a:r>
              <a:rPr lang="en-US" dirty="0"/>
              <a:t>For those who have not set up an online portal with Magellan, please contact them via phone at: 800-424-8114</a:t>
            </a:r>
          </a:p>
          <a:p>
            <a:endParaRPr lang="en-US" dirty="0"/>
          </a:p>
        </p:txBody>
      </p:sp>
    </p:spTree>
    <p:extLst>
      <p:ext uri="{BB962C8B-B14F-4D97-AF65-F5344CB8AC3E}">
        <p14:creationId xmlns:p14="http://schemas.microsoft.com/office/powerpoint/2010/main" val="399259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310316C-D023-4F97-A6B8-7F70BBBEC728}"/>
              </a:ext>
            </a:extLst>
          </p:cNvPr>
          <p:cNvSpPr/>
          <p:nvPr/>
        </p:nvSpPr>
        <p:spPr>
          <a:xfrm rot="16200000">
            <a:off x="-3066136" y="3062873"/>
            <a:ext cx="6858001" cy="732252"/>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1DF0D-1DB0-4727-91DD-D79DEA2B3640}"/>
              </a:ext>
            </a:extLst>
          </p:cNvPr>
          <p:cNvSpPr>
            <a:spLocks noGrp="1"/>
          </p:cNvSpPr>
          <p:nvPr>
            <p:ph type="title"/>
          </p:nvPr>
        </p:nvSpPr>
        <p:spPr/>
        <p:txBody>
          <a:bodyPr>
            <a:normAutofit fontScale="90000"/>
          </a:bodyPr>
          <a:lstStyle/>
          <a:p>
            <a:pPr algn="ctr"/>
            <a:r>
              <a:rPr lang="en-US" sz="4000" b="1" u="sng" dirty="0"/>
              <a:t>Prior Auth/Referral Online Resources</a:t>
            </a:r>
            <a:br>
              <a:rPr lang="en-US" sz="4000" dirty="0"/>
            </a:br>
            <a:r>
              <a:rPr lang="en-US" sz="3600" dirty="0"/>
              <a:t>ICD-10 Prioritized list</a:t>
            </a:r>
            <a:br>
              <a:rPr lang="en-US" sz="4000" dirty="0"/>
            </a:br>
            <a:endParaRPr lang="en-US" dirty="0"/>
          </a:p>
        </p:txBody>
      </p:sp>
      <p:pic>
        <p:nvPicPr>
          <p:cNvPr id="5" name="Content Placeholder 4">
            <a:extLst>
              <a:ext uri="{FF2B5EF4-FFF2-40B4-BE49-F238E27FC236}">
                <a16:creationId xmlns:a16="http://schemas.microsoft.com/office/drawing/2014/main" id="{DCFB33D9-A2D4-452A-9CE1-0A6562D8B6B7}"/>
              </a:ext>
            </a:extLst>
          </p:cNvPr>
          <p:cNvPicPr>
            <a:picLocks noGrp="1" noChangeAspect="1"/>
          </p:cNvPicPr>
          <p:nvPr>
            <p:ph idx="1"/>
          </p:nvPr>
        </p:nvPicPr>
        <p:blipFill>
          <a:blip r:embed="rId2"/>
          <a:stretch>
            <a:fillRect/>
          </a:stretch>
        </p:blipFill>
        <p:spPr>
          <a:xfrm>
            <a:off x="6951216" y="1284117"/>
            <a:ext cx="4733363" cy="4843292"/>
          </a:xfrm>
          <a:prstGeom prst="rect">
            <a:avLst/>
          </a:prstGeom>
        </p:spPr>
      </p:pic>
      <p:sp>
        <p:nvSpPr>
          <p:cNvPr id="4" name="Rectangle 3">
            <a:extLst>
              <a:ext uri="{FF2B5EF4-FFF2-40B4-BE49-F238E27FC236}">
                <a16:creationId xmlns:a16="http://schemas.microsoft.com/office/drawing/2014/main" id="{128339B9-200D-444B-837C-C75A434985AB}"/>
              </a:ext>
            </a:extLst>
          </p:cNvPr>
          <p:cNvSpPr/>
          <p:nvPr/>
        </p:nvSpPr>
        <p:spPr>
          <a:xfrm>
            <a:off x="905522" y="6169709"/>
            <a:ext cx="10448277" cy="369332"/>
          </a:xfrm>
          <a:prstGeom prst="rect">
            <a:avLst/>
          </a:prstGeom>
        </p:spPr>
        <p:txBody>
          <a:bodyPr wrap="square">
            <a:spAutoFit/>
          </a:bodyPr>
          <a:lstStyle/>
          <a:p>
            <a:r>
              <a:rPr lang="en-US" dirty="0"/>
              <a:t>Link to the Current Prioritized list - </a:t>
            </a:r>
            <a:r>
              <a:rPr lang="en-US" dirty="0">
                <a:hlinkClick r:id="rId3"/>
              </a:rPr>
              <a:t>https://www.oregon.gov/oha/HPA/DSI-HERC/Pages/Prioritized-List.aspx</a:t>
            </a:r>
            <a:r>
              <a:rPr lang="en-US" dirty="0"/>
              <a:t> </a:t>
            </a:r>
          </a:p>
        </p:txBody>
      </p:sp>
      <p:sp>
        <p:nvSpPr>
          <p:cNvPr id="6" name="Arrow: Down 5">
            <a:extLst>
              <a:ext uri="{FF2B5EF4-FFF2-40B4-BE49-F238E27FC236}">
                <a16:creationId xmlns:a16="http://schemas.microsoft.com/office/drawing/2014/main" id="{C6552ECD-9DFE-45C3-AA14-07C9F3D4E1AF}"/>
              </a:ext>
            </a:extLst>
          </p:cNvPr>
          <p:cNvSpPr/>
          <p:nvPr/>
        </p:nvSpPr>
        <p:spPr>
          <a:xfrm rot="16200000">
            <a:off x="6620124" y="4767309"/>
            <a:ext cx="484632" cy="9784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59F5C9-46A5-46F7-ABAE-4B0BD5330C83}"/>
              </a:ext>
            </a:extLst>
          </p:cNvPr>
          <p:cNvSpPr/>
          <p:nvPr/>
        </p:nvSpPr>
        <p:spPr>
          <a:xfrm>
            <a:off x="810921" y="1539222"/>
            <a:ext cx="5625116" cy="3474974"/>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25AA3A-49DF-44B6-8532-B9A410B55CEB}"/>
              </a:ext>
            </a:extLst>
          </p:cNvPr>
          <p:cNvSpPr txBox="1"/>
          <p:nvPr/>
        </p:nvSpPr>
        <p:spPr>
          <a:xfrm>
            <a:off x="838200" y="1528511"/>
            <a:ext cx="562511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There are four links to view the ICD- 10 prioritized list</a:t>
            </a:r>
          </a:p>
          <a:p>
            <a:pPr marL="742950" lvl="1" indent="-285750">
              <a:buFont typeface="Arial" panose="020B0604020202020204" pitchFamily="34" charset="0"/>
              <a:buChar char="•"/>
            </a:pPr>
            <a:r>
              <a:rPr lang="en-US" dirty="0"/>
              <a:t>.txt with decimal</a:t>
            </a:r>
          </a:p>
          <a:p>
            <a:pPr marL="742950" lvl="1" indent="-285750">
              <a:buFont typeface="Arial" panose="020B0604020202020204" pitchFamily="34" charset="0"/>
              <a:buChar char="•"/>
            </a:pPr>
            <a:r>
              <a:rPr lang="en-US" dirty="0"/>
              <a:t>PDF with decimal</a:t>
            </a:r>
          </a:p>
          <a:p>
            <a:pPr marL="742950" lvl="1" indent="-285750">
              <a:buFont typeface="Arial" panose="020B0604020202020204" pitchFamily="34" charset="0"/>
              <a:buChar char="•"/>
            </a:pPr>
            <a:r>
              <a:rPr lang="en-US" dirty="0"/>
              <a:t>.txt with</a:t>
            </a:r>
            <a:r>
              <a:rPr lang="en-US" b="1" dirty="0"/>
              <a:t>out</a:t>
            </a:r>
            <a:r>
              <a:rPr lang="en-US" dirty="0"/>
              <a:t> decimal</a:t>
            </a:r>
          </a:p>
          <a:p>
            <a:pPr marL="742950" lvl="1" indent="-285750">
              <a:buFont typeface="Arial" panose="020B0604020202020204" pitchFamily="34" charset="0"/>
              <a:buChar char="•"/>
            </a:pPr>
            <a:r>
              <a:rPr lang="en-US" dirty="0"/>
              <a:t>PDF with</a:t>
            </a:r>
            <a:r>
              <a:rPr lang="en-US" b="1" dirty="0"/>
              <a:t>out</a:t>
            </a:r>
            <a:r>
              <a:rPr lang="en-US" dirty="0"/>
              <a:t> decimal</a:t>
            </a:r>
          </a:p>
          <a:p>
            <a:pPr marL="285750" indent="-285750">
              <a:buFont typeface="Arial" panose="020B0604020202020204" pitchFamily="34" charset="0"/>
              <a:buChar char="•"/>
            </a:pPr>
            <a:r>
              <a:rPr lang="en-US" dirty="0"/>
              <a:t>Whichever format is preferred, please note the funding line is 1-471. meaning anything that falls “below” 471 may likely require a referral or authorization </a:t>
            </a:r>
          </a:p>
          <a:p>
            <a:pPr marL="742950" lvl="1" indent="-285750">
              <a:buFont typeface="Arial" panose="020B0604020202020204" pitchFamily="34" charset="0"/>
              <a:buChar char="•"/>
            </a:pPr>
            <a:r>
              <a:rPr lang="en-US" dirty="0"/>
              <a:t>Below-the-line would be any code that falls between lines 472-662 </a:t>
            </a:r>
          </a:p>
          <a:p>
            <a:pPr marL="285750" indent="-285750">
              <a:buFont typeface="Arial" panose="020B0604020202020204" pitchFamily="34" charset="0"/>
              <a:buChar char="•"/>
            </a:pPr>
            <a:r>
              <a:rPr lang="en-US" dirty="0"/>
              <a:t>Unlisted codes are codes that do not appear on the prioritized list</a:t>
            </a:r>
          </a:p>
          <a:p>
            <a:pPr marL="742950" lvl="1" indent="-285750">
              <a:buFont typeface="Arial" panose="020B0604020202020204" pitchFamily="34" charset="0"/>
              <a:buChar char="•"/>
            </a:pPr>
            <a:endParaRPr lang="en-US" dirty="0"/>
          </a:p>
          <a:p>
            <a:endParaRPr lang="en-US" dirty="0"/>
          </a:p>
        </p:txBody>
      </p:sp>
      <p:sp>
        <p:nvSpPr>
          <p:cNvPr id="9" name="Rectangle: Rounded Corners 8">
            <a:extLst>
              <a:ext uri="{FF2B5EF4-FFF2-40B4-BE49-F238E27FC236}">
                <a16:creationId xmlns:a16="http://schemas.microsoft.com/office/drawing/2014/main" id="{E4AB3BD2-F6BA-4A76-A945-C0B2E24853E8}"/>
              </a:ext>
            </a:extLst>
          </p:cNvPr>
          <p:cNvSpPr/>
          <p:nvPr/>
        </p:nvSpPr>
        <p:spPr>
          <a:xfrm>
            <a:off x="-3262" y="-2"/>
            <a:ext cx="2378817" cy="707886"/>
          </a:xfrm>
          <a:prstGeom prst="roundRect">
            <a:avLst>
              <a:gd name="adj" fmla="val 1804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D388AB5-A6DD-45FF-A80D-6999F617ED27}"/>
              </a:ext>
            </a:extLst>
          </p:cNvPr>
          <p:cNvSpPr/>
          <p:nvPr/>
        </p:nvSpPr>
        <p:spPr>
          <a:xfrm>
            <a:off x="1807158" y="-2"/>
            <a:ext cx="105462" cy="78486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F325982-18F8-452E-AADD-7BF06ECBA6CC}"/>
              </a:ext>
            </a:extLst>
          </p:cNvPr>
          <p:cNvSpPr/>
          <p:nvPr/>
        </p:nvSpPr>
        <p:spPr>
          <a:xfrm>
            <a:off x="1592487" y="0"/>
            <a:ext cx="105462" cy="78486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AD89361-62EB-49A7-9D21-ABB1F54B50B6}"/>
              </a:ext>
            </a:extLst>
          </p:cNvPr>
          <p:cNvSpPr/>
          <p:nvPr/>
        </p:nvSpPr>
        <p:spPr>
          <a:xfrm>
            <a:off x="1377816" y="-1244"/>
            <a:ext cx="105462" cy="78486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AB38044-9BCB-48C8-9272-56C1605818AD}"/>
              </a:ext>
            </a:extLst>
          </p:cNvPr>
          <p:cNvSpPr/>
          <p:nvPr/>
        </p:nvSpPr>
        <p:spPr>
          <a:xfrm>
            <a:off x="1162613" y="0"/>
            <a:ext cx="105462" cy="78486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5B28C0-600A-4735-B9B4-BA0D6BDB0D15}"/>
              </a:ext>
            </a:extLst>
          </p:cNvPr>
          <p:cNvSpPr/>
          <p:nvPr/>
        </p:nvSpPr>
        <p:spPr>
          <a:xfrm>
            <a:off x="7351644" y="5062193"/>
            <a:ext cx="3866253" cy="68815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31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6361-5110-40D3-B86B-3E8DEA747615}"/>
              </a:ext>
            </a:extLst>
          </p:cNvPr>
          <p:cNvSpPr>
            <a:spLocks noGrp="1"/>
          </p:cNvSpPr>
          <p:nvPr>
            <p:ph type="title"/>
          </p:nvPr>
        </p:nvSpPr>
        <p:spPr/>
        <p:txBody>
          <a:bodyPr>
            <a:normAutofit fontScale="90000"/>
          </a:bodyPr>
          <a:lstStyle/>
          <a:p>
            <a:pPr algn="ctr"/>
            <a:r>
              <a:rPr lang="en-US" b="1" u="sng" dirty="0"/>
              <a:t>Prior Auth/Referral Online Resources</a:t>
            </a:r>
            <a:br>
              <a:rPr lang="en-US" b="1" u="sng" dirty="0"/>
            </a:br>
            <a:r>
              <a:rPr lang="en-US" sz="3600" dirty="0"/>
              <a:t>CPT/HCPC Prioritized list</a:t>
            </a:r>
            <a:br>
              <a:rPr lang="en-US" sz="4000" dirty="0"/>
            </a:br>
            <a:endParaRPr lang="en-US" b="1" u="sng" dirty="0"/>
          </a:p>
        </p:txBody>
      </p:sp>
      <p:pic>
        <p:nvPicPr>
          <p:cNvPr id="7" name="Content Placeholder 6">
            <a:extLst>
              <a:ext uri="{FF2B5EF4-FFF2-40B4-BE49-F238E27FC236}">
                <a16:creationId xmlns:a16="http://schemas.microsoft.com/office/drawing/2014/main" id="{D3E22D4D-0253-4B4D-AC92-0EA0CC2F2E8C}"/>
              </a:ext>
            </a:extLst>
          </p:cNvPr>
          <p:cNvPicPr>
            <a:picLocks noGrp="1" noChangeAspect="1"/>
          </p:cNvPicPr>
          <p:nvPr>
            <p:ph idx="1"/>
          </p:nvPr>
        </p:nvPicPr>
        <p:blipFill>
          <a:blip r:embed="rId2"/>
          <a:stretch>
            <a:fillRect/>
          </a:stretch>
        </p:blipFill>
        <p:spPr>
          <a:xfrm>
            <a:off x="7060403" y="1208285"/>
            <a:ext cx="4784324" cy="4895436"/>
          </a:xfrm>
          <a:prstGeom prst="rect">
            <a:avLst/>
          </a:prstGeom>
        </p:spPr>
      </p:pic>
      <p:sp>
        <p:nvSpPr>
          <p:cNvPr id="4" name="Rectangle 3">
            <a:extLst>
              <a:ext uri="{FF2B5EF4-FFF2-40B4-BE49-F238E27FC236}">
                <a16:creationId xmlns:a16="http://schemas.microsoft.com/office/drawing/2014/main" id="{2A128EAD-1BBA-45FB-9B12-CAD2E2EC5432}"/>
              </a:ext>
            </a:extLst>
          </p:cNvPr>
          <p:cNvSpPr/>
          <p:nvPr/>
        </p:nvSpPr>
        <p:spPr>
          <a:xfrm>
            <a:off x="905522" y="6169709"/>
            <a:ext cx="10448277" cy="369332"/>
          </a:xfrm>
          <a:prstGeom prst="rect">
            <a:avLst/>
          </a:prstGeom>
        </p:spPr>
        <p:txBody>
          <a:bodyPr wrap="square">
            <a:spAutoFit/>
          </a:bodyPr>
          <a:lstStyle/>
          <a:p>
            <a:r>
              <a:rPr lang="en-US" dirty="0"/>
              <a:t>Link to the Current Prioritized list - </a:t>
            </a:r>
            <a:r>
              <a:rPr lang="en-US" dirty="0">
                <a:hlinkClick r:id="rId3"/>
              </a:rPr>
              <a:t>https://www.oregon.gov/oha/HPA/DSI-HERC/Pages/Prioritized-List.aspx</a:t>
            </a:r>
            <a:r>
              <a:rPr lang="en-US" dirty="0"/>
              <a:t> </a:t>
            </a:r>
          </a:p>
        </p:txBody>
      </p:sp>
      <p:sp>
        <p:nvSpPr>
          <p:cNvPr id="8" name="Arrow: Down 7">
            <a:extLst>
              <a:ext uri="{FF2B5EF4-FFF2-40B4-BE49-F238E27FC236}">
                <a16:creationId xmlns:a16="http://schemas.microsoft.com/office/drawing/2014/main" id="{B212E392-459B-4C31-A327-F240D4B5280A}"/>
              </a:ext>
            </a:extLst>
          </p:cNvPr>
          <p:cNvSpPr/>
          <p:nvPr/>
        </p:nvSpPr>
        <p:spPr>
          <a:xfrm rot="16200000">
            <a:off x="6818087" y="3740336"/>
            <a:ext cx="484632" cy="9784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D4294C-65FF-4421-AE38-43C2BDDE5182}"/>
              </a:ext>
            </a:extLst>
          </p:cNvPr>
          <p:cNvSpPr/>
          <p:nvPr/>
        </p:nvSpPr>
        <p:spPr>
          <a:xfrm>
            <a:off x="823599" y="1582339"/>
            <a:ext cx="4054311" cy="3693319"/>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B7AF33-9B8F-4D91-A96D-89473CC55FC5}"/>
              </a:ext>
            </a:extLst>
          </p:cNvPr>
          <p:cNvSpPr txBox="1"/>
          <p:nvPr/>
        </p:nvSpPr>
        <p:spPr>
          <a:xfrm>
            <a:off x="838200" y="1582339"/>
            <a:ext cx="3835154"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There are two links for the CPT/HCPC prioritized list</a:t>
            </a:r>
          </a:p>
          <a:p>
            <a:pPr marL="742950" lvl="1" indent="-285750">
              <a:buFont typeface="Arial" panose="020B0604020202020204" pitchFamily="34" charset="0"/>
              <a:buChar char="•"/>
            </a:pPr>
            <a:r>
              <a:rPr lang="en-US" dirty="0"/>
              <a:t>.txt format</a:t>
            </a:r>
          </a:p>
          <a:p>
            <a:pPr marL="742950" lvl="1" indent="-285750">
              <a:buFont typeface="Arial" panose="020B0604020202020204" pitchFamily="34" charset="0"/>
              <a:buChar char="•"/>
            </a:pPr>
            <a:r>
              <a:rPr lang="en-US" dirty="0"/>
              <a:t>PDF format</a:t>
            </a:r>
          </a:p>
          <a:p>
            <a:pPr marL="285750" indent="-285750">
              <a:buFont typeface="Arial" panose="020B0604020202020204" pitchFamily="34" charset="0"/>
              <a:buChar char="•"/>
            </a:pPr>
            <a:r>
              <a:rPr lang="en-US" dirty="0"/>
              <a:t>When possible, always try to pick CPT/HCPC and Diagnosis codes that “Pair”</a:t>
            </a:r>
          </a:p>
          <a:p>
            <a:pPr marL="285750" indent="-285750">
              <a:buFont typeface="Arial" panose="020B0604020202020204" pitchFamily="34" charset="0"/>
              <a:buChar char="•"/>
            </a:pPr>
            <a:r>
              <a:rPr lang="en-US" dirty="0"/>
              <a:t>Pairing codes are any combination of ICD-10 and CPT/HCPC code that appear on the same funding line on the Prioritized list</a:t>
            </a:r>
          </a:p>
          <a:p>
            <a:endParaRPr lang="en-US" dirty="0"/>
          </a:p>
        </p:txBody>
      </p:sp>
      <p:sp>
        <p:nvSpPr>
          <p:cNvPr id="11" name="Rectangle: Rounded Corners 10">
            <a:extLst>
              <a:ext uri="{FF2B5EF4-FFF2-40B4-BE49-F238E27FC236}">
                <a16:creationId xmlns:a16="http://schemas.microsoft.com/office/drawing/2014/main" id="{DA01E188-BF1B-4846-A139-A2348978B0CB}"/>
              </a:ext>
            </a:extLst>
          </p:cNvPr>
          <p:cNvSpPr/>
          <p:nvPr/>
        </p:nvSpPr>
        <p:spPr>
          <a:xfrm rot="16200000">
            <a:off x="-3066136" y="3062873"/>
            <a:ext cx="6858001" cy="732252"/>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50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C667-A9C8-490B-92D3-D4277D229405}"/>
              </a:ext>
            </a:extLst>
          </p:cNvPr>
          <p:cNvSpPr>
            <a:spLocks noGrp="1"/>
          </p:cNvSpPr>
          <p:nvPr>
            <p:ph type="title"/>
          </p:nvPr>
        </p:nvSpPr>
        <p:spPr/>
        <p:txBody>
          <a:bodyPr>
            <a:normAutofit fontScale="90000"/>
          </a:bodyPr>
          <a:lstStyle/>
          <a:p>
            <a:pPr algn="ctr"/>
            <a:r>
              <a:rPr lang="en-US" b="1" u="sng" dirty="0"/>
              <a:t>Prior Auth/Referral Online Resources</a:t>
            </a:r>
            <a:br>
              <a:rPr lang="en-US" b="1" u="sng" dirty="0"/>
            </a:br>
            <a:r>
              <a:rPr lang="en-US" sz="3600" dirty="0"/>
              <a:t>Guideline Notes</a:t>
            </a:r>
            <a:br>
              <a:rPr lang="en-US" sz="4000" dirty="0"/>
            </a:br>
            <a:endParaRPr lang="en-US" b="1" u="sng" dirty="0"/>
          </a:p>
        </p:txBody>
      </p:sp>
      <p:sp>
        <p:nvSpPr>
          <p:cNvPr id="10" name="Rectangle: Rounded Corners 9">
            <a:extLst>
              <a:ext uri="{FF2B5EF4-FFF2-40B4-BE49-F238E27FC236}">
                <a16:creationId xmlns:a16="http://schemas.microsoft.com/office/drawing/2014/main" id="{A18F7394-D912-4359-81E0-127B737C6CE3}"/>
              </a:ext>
            </a:extLst>
          </p:cNvPr>
          <p:cNvSpPr/>
          <p:nvPr/>
        </p:nvSpPr>
        <p:spPr>
          <a:xfrm rot="16200000">
            <a:off x="-3066136" y="3062873"/>
            <a:ext cx="6858001" cy="732252"/>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18D5ED7-2AA8-45C6-961A-2A5D2479155A}"/>
              </a:ext>
            </a:extLst>
          </p:cNvPr>
          <p:cNvSpPr/>
          <p:nvPr/>
        </p:nvSpPr>
        <p:spPr>
          <a:xfrm>
            <a:off x="905522" y="6169709"/>
            <a:ext cx="10448277" cy="369332"/>
          </a:xfrm>
          <a:prstGeom prst="rect">
            <a:avLst/>
          </a:prstGeom>
        </p:spPr>
        <p:txBody>
          <a:bodyPr wrap="square">
            <a:spAutoFit/>
          </a:bodyPr>
          <a:lstStyle/>
          <a:p>
            <a:r>
              <a:rPr lang="en-US" dirty="0"/>
              <a:t>Link to the Current Prioritized list - </a:t>
            </a:r>
            <a:r>
              <a:rPr lang="en-US" dirty="0">
                <a:hlinkClick r:id="rId2"/>
              </a:rPr>
              <a:t>https://www.oregon.gov/oha/HPA/DSI-HERC/Pages/Prioritized-List.aspx</a:t>
            </a:r>
            <a:r>
              <a:rPr lang="en-US" dirty="0"/>
              <a:t> </a:t>
            </a:r>
          </a:p>
        </p:txBody>
      </p:sp>
      <p:pic>
        <p:nvPicPr>
          <p:cNvPr id="5" name="Content Placeholder 6">
            <a:extLst>
              <a:ext uri="{FF2B5EF4-FFF2-40B4-BE49-F238E27FC236}">
                <a16:creationId xmlns:a16="http://schemas.microsoft.com/office/drawing/2014/main" id="{FB8222F6-BC62-4FEB-A109-EB0744993790}"/>
              </a:ext>
            </a:extLst>
          </p:cNvPr>
          <p:cNvPicPr>
            <a:picLocks noGrp="1" noChangeAspect="1"/>
          </p:cNvPicPr>
          <p:nvPr>
            <p:ph idx="1"/>
          </p:nvPr>
        </p:nvPicPr>
        <p:blipFill>
          <a:blip r:embed="rId3"/>
          <a:stretch>
            <a:fillRect/>
          </a:stretch>
        </p:blipFill>
        <p:spPr>
          <a:xfrm>
            <a:off x="7075504" y="1253330"/>
            <a:ext cx="4999692" cy="4915961"/>
          </a:xfrm>
          <a:prstGeom prst="rect">
            <a:avLst/>
          </a:prstGeom>
        </p:spPr>
      </p:pic>
      <p:sp>
        <p:nvSpPr>
          <p:cNvPr id="6" name="Arrow: Down 5">
            <a:extLst>
              <a:ext uri="{FF2B5EF4-FFF2-40B4-BE49-F238E27FC236}">
                <a16:creationId xmlns:a16="http://schemas.microsoft.com/office/drawing/2014/main" id="{4B6E0315-011E-4158-BCA4-89C760C44880}"/>
              </a:ext>
            </a:extLst>
          </p:cNvPr>
          <p:cNvSpPr/>
          <p:nvPr/>
        </p:nvSpPr>
        <p:spPr>
          <a:xfrm rot="16200000">
            <a:off x="6985535" y="3326025"/>
            <a:ext cx="484632" cy="67371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E428A4-7260-4B5E-BF8D-9B932EB68FB1}"/>
              </a:ext>
            </a:extLst>
          </p:cNvPr>
          <p:cNvSpPr/>
          <p:nvPr/>
        </p:nvSpPr>
        <p:spPr>
          <a:xfrm>
            <a:off x="838702" y="1399172"/>
            <a:ext cx="5856923" cy="3862337"/>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1CC6D70-10AC-4A05-B75F-F08C1638B688}"/>
              </a:ext>
            </a:extLst>
          </p:cNvPr>
          <p:cNvSpPr txBox="1"/>
          <p:nvPr/>
        </p:nvSpPr>
        <p:spPr>
          <a:xfrm>
            <a:off x="804138" y="1411889"/>
            <a:ext cx="5856923" cy="4247317"/>
          </a:xfrm>
          <a:prstGeom prst="rect">
            <a:avLst/>
          </a:prstGeom>
          <a:noFill/>
        </p:spPr>
        <p:txBody>
          <a:bodyPr wrap="square" rtlCol="0">
            <a:spAutoFit/>
          </a:bodyPr>
          <a:lstStyle/>
          <a:p>
            <a:pPr marL="285750" indent="-285750">
              <a:buFont typeface="Arial" panose="020B0604020202020204" pitchFamily="34" charset="0"/>
              <a:buChar char="•"/>
            </a:pPr>
            <a:r>
              <a:rPr lang="en-US" dirty="0"/>
              <a:t>While OHSU HS uses several criteria to review medical necessity of any given procedure, Guideline notes are one form used frequently </a:t>
            </a:r>
          </a:p>
          <a:p>
            <a:pPr marL="285750" indent="-285750">
              <a:buFont typeface="Arial" panose="020B0604020202020204" pitchFamily="34" charset="0"/>
              <a:buChar char="•"/>
            </a:pPr>
            <a:r>
              <a:rPr lang="en-US" dirty="0"/>
              <a:t>Guideline notes are attached to the “line” number associated with a diagnosis or procedure.</a:t>
            </a:r>
          </a:p>
          <a:p>
            <a:pPr marL="285750" indent="-285750">
              <a:buFont typeface="Arial" panose="020B0604020202020204" pitchFamily="34" charset="0"/>
              <a:buChar char="•"/>
            </a:pPr>
            <a:r>
              <a:rPr lang="en-US" dirty="0"/>
              <a:t>There are three formats available to view these notes on the OHA prioritized list website</a:t>
            </a:r>
          </a:p>
          <a:p>
            <a:pPr marL="742950" lvl="1" indent="-285750">
              <a:buFont typeface="Arial" panose="020B0604020202020204" pitchFamily="34" charset="0"/>
              <a:buChar char="•"/>
            </a:pPr>
            <a:r>
              <a:rPr lang="en-US" dirty="0"/>
              <a:t>Microsoft Word </a:t>
            </a:r>
          </a:p>
          <a:p>
            <a:pPr marL="742950" lvl="1" indent="-285750">
              <a:buFont typeface="Arial" panose="020B0604020202020204" pitchFamily="34" charset="0"/>
              <a:buChar char="•"/>
            </a:pPr>
            <a:r>
              <a:rPr lang="en-US" dirty="0"/>
              <a:t>Prioritized list of health services PDF (recommended)</a:t>
            </a:r>
          </a:p>
          <a:p>
            <a:pPr marL="742950" lvl="1" indent="-285750">
              <a:buFont typeface="Arial" panose="020B0604020202020204" pitchFamily="34" charset="0"/>
              <a:buChar char="•"/>
            </a:pPr>
            <a:r>
              <a:rPr lang="en-US" dirty="0"/>
              <a:t>.txt text file</a:t>
            </a:r>
          </a:p>
          <a:p>
            <a:pPr marL="285750" indent="-285750">
              <a:buFont typeface="Arial" panose="020B0604020202020204" pitchFamily="34" charset="0"/>
              <a:buChar char="•"/>
            </a:pPr>
            <a:r>
              <a:rPr lang="en-US" dirty="0"/>
              <a:t>Whichever format you choose, be sure that your diagnosis and procedure pair on the same “line” for the guideline note you wish to review</a:t>
            </a:r>
          </a:p>
          <a:p>
            <a:pPr marL="742950" lvl="1" indent="-285750">
              <a:buFont typeface="Arial" panose="020B0604020202020204" pitchFamily="34" charset="0"/>
              <a:buChar char="•"/>
            </a:pPr>
            <a:endParaRPr lang="en-US" dirty="0"/>
          </a:p>
          <a:p>
            <a:pPr lvl="1"/>
            <a:endParaRPr lang="en-US" dirty="0"/>
          </a:p>
        </p:txBody>
      </p:sp>
      <p:sp>
        <p:nvSpPr>
          <p:cNvPr id="8" name="Arrow: Down 7">
            <a:extLst>
              <a:ext uri="{FF2B5EF4-FFF2-40B4-BE49-F238E27FC236}">
                <a16:creationId xmlns:a16="http://schemas.microsoft.com/office/drawing/2014/main" id="{71662E03-50FC-46F9-9E88-1403C1C70348}"/>
              </a:ext>
            </a:extLst>
          </p:cNvPr>
          <p:cNvSpPr/>
          <p:nvPr/>
        </p:nvSpPr>
        <p:spPr>
          <a:xfrm rot="16200000">
            <a:off x="6985535" y="2894553"/>
            <a:ext cx="484632" cy="67371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418F4D4-899F-47CB-84E4-8DAF6569DA40}"/>
              </a:ext>
            </a:extLst>
          </p:cNvPr>
          <p:cNvSpPr/>
          <p:nvPr/>
        </p:nvSpPr>
        <p:spPr>
          <a:xfrm rot="5400000">
            <a:off x="250344" y="291635"/>
            <a:ext cx="387626" cy="914400"/>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BD5379D-BE9C-4D13-9F02-5F3B90A2A51B}"/>
              </a:ext>
            </a:extLst>
          </p:cNvPr>
          <p:cNvSpPr/>
          <p:nvPr/>
        </p:nvSpPr>
        <p:spPr>
          <a:xfrm rot="5400000">
            <a:off x="254509" y="5528089"/>
            <a:ext cx="387626" cy="914400"/>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17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40307A6-7D2E-49A4-BAA4-931064E2DE47}"/>
              </a:ext>
            </a:extLst>
          </p:cNvPr>
          <p:cNvSpPr/>
          <p:nvPr/>
        </p:nvSpPr>
        <p:spPr>
          <a:xfrm rot="16200000">
            <a:off x="-3066136" y="3062873"/>
            <a:ext cx="6858001" cy="732252"/>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9970DBC-8A6A-4CC9-803A-6135E67FD82D}"/>
              </a:ext>
            </a:extLst>
          </p:cNvPr>
          <p:cNvSpPr/>
          <p:nvPr/>
        </p:nvSpPr>
        <p:spPr>
          <a:xfrm>
            <a:off x="1" y="5571657"/>
            <a:ext cx="12191999" cy="707886"/>
          </a:xfrm>
          <a:prstGeom prst="roundRect">
            <a:avLst>
              <a:gd name="adj" fmla="val 0"/>
            </a:avLst>
          </a:prstGeom>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46A03-4D2A-4CC3-8B09-5A7987316733}"/>
              </a:ext>
            </a:extLst>
          </p:cNvPr>
          <p:cNvSpPr>
            <a:spLocks noGrp="1"/>
          </p:cNvSpPr>
          <p:nvPr>
            <p:ph type="title"/>
          </p:nvPr>
        </p:nvSpPr>
        <p:spPr>
          <a:xfrm>
            <a:off x="918099" y="92989"/>
            <a:ext cx="10515600" cy="1325563"/>
          </a:xfrm>
        </p:spPr>
        <p:txBody>
          <a:bodyPr/>
          <a:lstStyle/>
          <a:p>
            <a:pPr algn="ctr"/>
            <a:r>
              <a:rPr lang="en-US" sz="4000" b="1" u="sng" dirty="0"/>
              <a:t>Prior Auth/Referral Online Resources</a:t>
            </a:r>
            <a:br>
              <a:rPr lang="en-US" b="1" u="sng" dirty="0"/>
            </a:br>
            <a:r>
              <a:rPr lang="en-US" sz="3200" dirty="0"/>
              <a:t>Guideline Note Example</a:t>
            </a:r>
            <a:endParaRPr lang="en-US" b="1" u="sng" dirty="0"/>
          </a:p>
        </p:txBody>
      </p:sp>
      <p:pic>
        <p:nvPicPr>
          <p:cNvPr id="4" name="Content Placeholder 3">
            <a:extLst>
              <a:ext uri="{FF2B5EF4-FFF2-40B4-BE49-F238E27FC236}">
                <a16:creationId xmlns:a16="http://schemas.microsoft.com/office/drawing/2014/main" id="{5F0F92A5-A7B7-4E2A-BD6C-70C79E1C58A9}"/>
              </a:ext>
            </a:extLst>
          </p:cNvPr>
          <p:cNvPicPr>
            <a:picLocks noGrp="1" noChangeAspect="1"/>
          </p:cNvPicPr>
          <p:nvPr>
            <p:ph idx="1"/>
          </p:nvPr>
        </p:nvPicPr>
        <p:blipFill>
          <a:blip r:embed="rId2"/>
          <a:stretch>
            <a:fillRect/>
          </a:stretch>
        </p:blipFill>
        <p:spPr>
          <a:xfrm>
            <a:off x="5092599" y="1493140"/>
            <a:ext cx="6983896" cy="4745728"/>
          </a:xfrm>
          <a:prstGeom prst="rect">
            <a:avLst/>
          </a:prstGeom>
        </p:spPr>
      </p:pic>
      <p:sp>
        <p:nvSpPr>
          <p:cNvPr id="10" name="Rectangle 9">
            <a:extLst>
              <a:ext uri="{FF2B5EF4-FFF2-40B4-BE49-F238E27FC236}">
                <a16:creationId xmlns:a16="http://schemas.microsoft.com/office/drawing/2014/main" id="{622D422C-69C1-4E40-A722-C6FE37B3C199}"/>
              </a:ext>
            </a:extLst>
          </p:cNvPr>
          <p:cNvSpPr/>
          <p:nvPr/>
        </p:nvSpPr>
        <p:spPr>
          <a:xfrm>
            <a:off x="520070" y="1322788"/>
            <a:ext cx="4383421" cy="4882167"/>
          </a:xfrm>
          <a:prstGeom prst="rect">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46308A-7692-409A-A4F6-0AF9331C2CC9}"/>
              </a:ext>
            </a:extLst>
          </p:cNvPr>
          <p:cNvSpPr txBox="1"/>
          <p:nvPr/>
        </p:nvSpPr>
        <p:spPr>
          <a:xfrm>
            <a:off x="520070" y="1465347"/>
            <a:ext cx="4194313" cy="4801314"/>
          </a:xfrm>
          <a:prstGeom prst="rect">
            <a:avLst/>
          </a:prstGeom>
          <a:noFill/>
        </p:spPr>
        <p:txBody>
          <a:bodyPr wrap="square" rtlCol="0">
            <a:spAutoFit/>
          </a:bodyPr>
          <a:lstStyle/>
          <a:p>
            <a:pPr marL="285750" indent="-285750">
              <a:buFont typeface="Arial" panose="020B0604020202020204" pitchFamily="34" charset="0"/>
              <a:buChar char="•"/>
            </a:pPr>
            <a:r>
              <a:rPr lang="en-US" dirty="0"/>
              <a:t>If a provider had a patient with a diagnosis of Radiculopathy (M54.11) and wanted to perform a procedure such as Arthrodesis, (CPT 22554) a prior authorization would be required as CPT 22554 appears on the OHSU HS prior auth list</a:t>
            </a:r>
          </a:p>
          <a:p>
            <a:pPr marL="285750" indent="-285750">
              <a:buFont typeface="Arial" panose="020B0604020202020204" pitchFamily="34" charset="0"/>
              <a:buChar char="•"/>
            </a:pPr>
            <a:r>
              <a:rPr lang="en-US" dirty="0"/>
              <a:t>M54.11 and CPT 22554 both fall on line 346 so a good resource to find the criteria for prior authorization would be Guideline note 37 – which applies to lines 346 and 529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While Guideline notes are a major resource for review, there are others. Such as the Oregon Administrative Rulebooks</a:t>
            </a:r>
          </a:p>
        </p:txBody>
      </p:sp>
      <p:sp>
        <p:nvSpPr>
          <p:cNvPr id="7" name="Arrow: Down 6">
            <a:extLst>
              <a:ext uri="{FF2B5EF4-FFF2-40B4-BE49-F238E27FC236}">
                <a16:creationId xmlns:a16="http://schemas.microsoft.com/office/drawing/2014/main" id="{44AE8531-37A3-4BD4-BF91-EBB0BAECDB65}"/>
              </a:ext>
            </a:extLst>
          </p:cNvPr>
          <p:cNvSpPr/>
          <p:nvPr/>
        </p:nvSpPr>
        <p:spPr>
          <a:xfrm rot="16200000">
            <a:off x="4816701" y="1498878"/>
            <a:ext cx="484632" cy="97840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8CF6AA-EBF4-48BA-B90E-7EBFF600FE1C}"/>
              </a:ext>
            </a:extLst>
          </p:cNvPr>
          <p:cNvSpPr/>
          <p:nvPr/>
        </p:nvSpPr>
        <p:spPr>
          <a:xfrm>
            <a:off x="1073426" y="6251750"/>
            <a:ext cx="10459277" cy="369332"/>
          </a:xfrm>
          <a:prstGeom prst="rect">
            <a:avLst/>
          </a:prstGeom>
        </p:spPr>
        <p:txBody>
          <a:bodyPr wrap="square">
            <a:spAutoFit/>
          </a:bodyPr>
          <a:lstStyle/>
          <a:p>
            <a:r>
              <a:rPr lang="en-US" dirty="0"/>
              <a:t>Link to the Current Prioritized list - </a:t>
            </a:r>
            <a:r>
              <a:rPr lang="en-US" dirty="0">
                <a:solidFill>
                  <a:schemeClr val="accent1"/>
                </a:solidFill>
                <a:hlinkClick r:id="rId3">
                  <a:extLst>
                    <a:ext uri="{A12FA001-AC4F-418D-AE19-62706E023703}">
                      <ahyp:hlinkClr xmlns:ahyp="http://schemas.microsoft.com/office/drawing/2018/hyperlinkcolor" val="tx"/>
                    </a:ext>
                  </a:extLst>
                </a:hlinkClick>
              </a:rPr>
              <a:t>https://www.oregon.gov/oha/HPA/DSI-HERC/Pages/Prioritized-List.aspx</a:t>
            </a:r>
            <a:r>
              <a:rPr lang="en-US" dirty="0">
                <a:solidFill>
                  <a:schemeClr val="accent1"/>
                </a:solidFill>
              </a:rPr>
              <a:t> </a:t>
            </a:r>
          </a:p>
        </p:txBody>
      </p:sp>
    </p:spTree>
    <p:extLst>
      <p:ext uri="{BB962C8B-B14F-4D97-AF65-F5344CB8AC3E}">
        <p14:creationId xmlns:p14="http://schemas.microsoft.com/office/powerpoint/2010/main" val="464176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8581</TotalTime>
  <Words>2836</Words>
  <Application>Microsoft Office PowerPoint</Application>
  <PresentationFormat>Widescreen</PresentationFormat>
  <Paragraphs>215</Paragraphs>
  <Slides>34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Calibri Light (Headings)</vt:lpstr>
      <vt:lpstr>Lato Regular</vt:lpstr>
      <vt:lpstr>Office Theme</vt:lpstr>
      <vt:lpstr>OHSU Health Services</vt:lpstr>
      <vt:lpstr>Agenda</vt:lpstr>
      <vt:lpstr>Prior Authorization List</vt:lpstr>
      <vt:lpstr>Prior Authorization List</vt:lpstr>
      <vt:lpstr>Referral/Authorization Contact Numbers </vt:lpstr>
      <vt:lpstr>Prior Auth/Referral Online Resources ICD-10 Prioritized list </vt:lpstr>
      <vt:lpstr>Prior Auth/Referral Online Resources CPT/HCPC Prioritized list </vt:lpstr>
      <vt:lpstr>Prior Auth/Referral Online Resources Guideline Notes </vt:lpstr>
      <vt:lpstr>Prior Auth/Referral Online Resources Guideline Note Example</vt:lpstr>
      <vt:lpstr>Prior Auth/Referral Online Resources Oregon Administrative Rules (OAR) </vt:lpstr>
      <vt:lpstr>Questions?</vt:lpstr>
      <vt:lpstr>Prior Authorizations </vt:lpstr>
      <vt:lpstr>When is a Prior Auth Necessary?</vt:lpstr>
      <vt:lpstr>Prior Authorization Example</vt:lpstr>
      <vt:lpstr>Prior Authorization Example</vt:lpstr>
      <vt:lpstr>Prior Authorization Example Cont.</vt:lpstr>
      <vt:lpstr>Prior Authorization Example Cont.</vt:lpstr>
      <vt:lpstr>Prior Authorization Example</vt:lpstr>
      <vt:lpstr>Retro Auth Requests</vt:lpstr>
      <vt:lpstr>PowerPoint Presentation</vt:lpstr>
      <vt:lpstr>Retro Auth Requests Cont. </vt:lpstr>
      <vt:lpstr>Appeal Process – Retro Authorizations</vt:lpstr>
      <vt:lpstr>Questions?</vt:lpstr>
      <vt:lpstr>Referrals</vt:lpstr>
      <vt:lpstr>When is a Referral Necessary? </vt:lpstr>
      <vt:lpstr>When is a Referral not Necessary? </vt:lpstr>
      <vt:lpstr>Special Healthcare Needs (SHCN)</vt:lpstr>
      <vt:lpstr>What the Referral process should look like </vt:lpstr>
      <vt:lpstr>Referral: Primary Care Provider example </vt:lpstr>
      <vt:lpstr>Referral: Primary Care Provider example Cont.</vt:lpstr>
      <vt:lpstr>Referral: Specialist example </vt:lpstr>
      <vt:lpstr>Retro Referrals</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OHSU Health Services</dc:title>
  <dc:creator>Johnathan Ladd</dc:creator>
  <cp:lastModifiedBy>Johnathan Ladd</cp:lastModifiedBy>
  <cp:revision>60</cp:revision>
  <dcterms:created xsi:type="dcterms:W3CDTF">2021-01-13T17:35:13Z</dcterms:created>
  <dcterms:modified xsi:type="dcterms:W3CDTF">2021-01-20T16:01:17Z</dcterms:modified>
</cp:coreProperties>
</file>