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80" r:id="rId2"/>
    <p:sldMasterId id="2147483671" r:id="rId3"/>
  </p:sldMasterIdLst>
  <p:notesMasterIdLst>
    <p:notesMasterId r:id="rId17"/>
  </p:notesMasterIdLst>
  <p:handoutMasterIdLst>
    <p:handoutMasterId r:id="rId18"/>
  </p:handoutMasterIdLst>
  <p:sldIdLst>
    <p:sldId id="300" r:id="rId4"/>
    <p:sldId id="329" r:id="rId5"/>
    <p:sldId id="346" r:id="rId6"/>
    <p:sldId id="348" r:id="rId7"/>
    <p:sldId id="347" r:id="rId8"/>
    <p:sldId id="350" r:id="rId9"/>
    <p:sldId id="349" r:id="rId10"/>
    <p:sldId id="326" r:id="rId11"/>
    <p:sldId id="342" r:id="rId12"/>
    <p:sldId id="321" r:id="rId13"/>
    <p:sldId id="338" r:id="rId14"/>
    <p:sldId id="314" r:id="rId15"/>
    <p:sldId id="310"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E60"/>
    <a:srgbClr val="585E56"/>
    <a:srgbClr val="82CAEA"/>
    <a:srgbClr val="52CEC2"/>
    <a:srgbClr val="84BADC"/>
    <a:srgbClr val="9DC8E3"/>
    <a:srgbClr val="4698CA"/>
    <a:srgbClr val="2F92D5"/>
    <a:srgbClr val="EF6C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6031" autoAdjust="0"/>
  </p:normalViewPr>
  <p:slideViewPr>
    <p:cSldViewPr snapToGrid="0" snapToObjects="1">
      <p:cViewPr>
        <p:scale>
          <a:sx n="60" d="100"/>
          <a:sy n="60" d="100"/>
        </p:scale>
        <p:origin x="1314" y="186"/>
      </p:cViewPr>
      <p:guideLst>
        <p:guide orient="horz" pos="2160"/>
        <p:guide pos="2880"/>
      </p:guideLst>
    </p:cSldViewPr>
  </p:slideViewPr>
  <p:outlineViewPr>
    <p:cViewPr>
      <p:scale>
        <a:sx n="33" d="100"/>
        <a:sy n="33" d="100"/>
      </p:scale>
      <p:origin x="0" y="9472"/>
    </p:cViewPr>
  </p:outlin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ato Regul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7D67FC-230E-BC42-A146-28B6DAF9B6E5}" type="datetimeFigureOut">
              <a:rPr lang="en-US" smtClean="0">
                <a:latin typeface="Lato Regular"/>
              </a:rPr>
              <a:t>1/27/2021</a:t>
            </a:fld>
            <a:endParaRPr lang="en-US" dirty="0">
              <a:latin typeface="Lato Regul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ato Regul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59A981-CD39-8F44-9CBA-CC2751A8F2A2}" type="slidenum">
              <a:rPr lang="en-US" smtClean="0">
                <a:latin typeface="Lato Regular"/>
              </a:rPr>
              <a:t>‹#›</a:t>
            </a:fld>
            <a:endParaRPr lang="en-US" dirty="0">
              <a:latin typeface="Lato Regular"/>
            </a:endParaRPr>
          </a:p>
        </p:txBody>
      </p:sp>
    </p:spTree>
    <p:extLst>
      <p:ext uri="{BB962C8B-B14F-4D97-AF65-F5344CB8AC3E}">
        <p14:creationId xmlns:p14="http://schemas.microsoft.com/office/powerpoint/2010/main" val="11041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Regul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Regular"/>
              </a:defRPr>
            </a:lvl1pPr>
          </a:lstStyle>
          <a:p>
            <a:fld id="{200DEFD9-7FA8-E342-B72A-1D2B906EA29E}" type="datetimeFigureOut">
              <a:rPr lang="en-US" smtClean="0"/>
              <a:pPr/>
              <a:t>1/27/2021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Regul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Regular"/>
              </a:defRPr>
            </a:lvl1pPr>
          </a:lstStyle>
          <a:p>
            <a:fld id="{F7510C22-AB3E-3144-954A-30AFB7F4824B}" type="slidenum">
              <a:rPr lang="en-US" smtClean="0"/>
              <a:pPr/>
              <a:t>‹#›</a:t>
            </a:fld>
            <a:endParaRPr lang="en-US" dirty="0"/>
          </a:p>
        </p:txBody>
      </p:sp>
    </p:spTree>
    <p:extLst>
      <p:ext uri="{BB962C8B-B14F-4D97-AF65-F5344CB8AC3E}">
        <p14:creationId xmlns:p14="http://schemas.microsoft.com/office/powerpoint/2010/main" val="18280427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Lato Regular"/>
        <a:ea typeface="+mn-ea"/>
        <a:cs typeface="+mn-cs"/>
      </a:defRPr>
    </a:lvl1pPr>
    <a:lvl2pPr marL="457200" algn="l" defTabSz="457200" rtl="0" eaLnBrk="1" latinLnBrk="0" hangingPunct="1">
      <a:defRPr sz="1200" kern="1200">
        <a:solidFill>
          <a:schemeClr val="tx1"/>
        </a:solidFill>
        <a:latin typeface="Lato Regular"/>
        <a:ea typeface="+mn-ea"/>
        <a:cs typeface="+mn-cs"/>
      </a:defRPr>
    </a:lvl2pPr>
    <a:lvl3pPr marL="914400" algn="l" defTabSz="457200" rtl="0" eaLnBrk="1" latinLnBrk="0" hangingPunct="1">
      <a:defRPr sz="1200" kern="1200">
        <a:solidFill>
          <a:schemeClr val="tx1"/>
        </a:solidFill>
        <a:latin typeface="Lato Regular"/>
        <a:ea typeface="+mn-ea"/>
        <a:cs typeface="+mn-cs"/>
      </a:defRPr>
    </a:lvl3pPr>
    <a:lvl4pPr marL="1371600" algn="l" defTabSz="457200" rtl="0" eaLnBrk="1" latinLnBrk="0" hangingPunct="1">
      <a:defRPr sz="1200" kern="1200">
        <a:solidFill>
          <a:schemeClr val="tx1"/>
        </a:solidFill>
        <a:latin typeface="Lato Regular"/>
        <a:ea typeface="+mn-ea"/>
        <a:cs typeface="+mn-cs"/>
      </a:defRPr>
    </a:lvl4pPr>
    <a:lvl5pPr marL="1828800" algn="l" defTabSz="457200" rtl="0" eaLnBrk="1" latinLnBrk="0" hangingPunct="1">
      <a:defRPr sz="1200" kern="1200">
        <a:solidFill>
          <a:schemeClr val="tx1"/>
        </a:solidFill>
        <a:latin typeface="Lato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408878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5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smtClean="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endParaRPr lang="en-US" dirty="0"/>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smtClean="0"/>
              <a:t>— Click to add attribution</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191244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71908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183949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16335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8743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33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ide Photo and Bullet Text w/Logo">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0" y="0"/>
            <a:ext cx="2445847"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Placeholder 1"/>
          <p:cNvSpPr>
            <a:spLocks noGrp="1"/>
          </p:cNvSpPr>
          <p:nvPr>
            <p:ph type="title" hasCustomPrompt="1"/>
          </p:nvPr>
        </p:nvSpPr>
        <p:spPr>
          <a:xfrm>
            <a:off x="3174898" y="682610"/>
            <a:ext cx="5467880" cy="752528"/>
          </a:xfrm>
          <a:prstGeom prst="rect">
            <a:avLst/>
          </a:prstGeom>
        </p:spPr>
        <p:txBody>
          <a:bodyPr vert="horz" lIns="91440" tIns="45720" rIns="91440" bIns="45720" rtlCol="0" anchor="ctr">
            <a:noAutofit/>
          </a:bodyPr>
          <a:lstStyle>
            <a:lvl1pPr algn="l">
              <a:defRPr sz="3200"/>
            </a:lvl1pPr>
          </a:lstStyle>
          <a:p>
            <a:r>
              <a:rPr lang="en-US" dirty="0" smtClean="0"/>
              <a:t>Click to edit master title style</a:t>
            </a:r>
            <a:endParaRPr lang="en-US" dirty="0"/>
          </a:p>
        </p:txBody>
      </p:sp>
      <p:sp>
        <p:nvSpPr>
          <p:cNvPr id="10" name="Text Placeholder 2"/>
          <p:cNvSpPr>
            <a:spLocks noGrp="1"/>
          </p:cNvSpPr>
          <p:nvPr>
            <p:ph idx="10" hasCustomPrompt="1"/>
          </p:nvPr>
        </p:nvSpPr>
        <p:spPr>
          <a:xfrm>
            <a:off x="3174898" y="1540962"/>
            <a:ext cx="5300242" cy="3314757"/>
          </a:xfrm>
          <a:prstGeom prst="rect">
            <a:avLst/>
          </a:prstGeom>
        </p:spPr>
        <p:txBody>
          <a:bodyPr vert="horz" lIns="91440" tIns="45720" rIns="91440" bIns="45720" rtlCol="0">
            <a:normAutofit/>
          </a:bodyPr>
          <a:lstStyle>
            <a:lvl1pPr>
              <a:lnSpc>
                <a:spcPct val="130000"/>
              </a:lnSpc>
              <a:defRPr sz="2000">
                <a:solidFill>
                  <a:srgbClr val="585E60"/>
                </a:solidFill>
                <a:latin typeface="Noto Serif"/>
                <a:cs typeface="Noto Serif"/>
              </a:defRPr>
            </a:lvl1pPr>
            <a:lvl2pPr>
              <a:lnSpc>
                <a:spcPct val="130000"/>
              </a:lnSpc>
              <a:defRPr sz="2000">
                <a:solidFill>
                  <a:srgbClr val="585E60"/>
                </a:solidFill>
                <a:latin typeface="Noto Serif"/>
                <a:cs typeface="Noto Serif"/>
              </a:defRPr>
            </a:lvl2pPr>
            <a:lvl3pPr>
              <a:lnSpc>
                <a:spcPct val="130000"/>
              </a:lnSpc>
              <a:defRPr sz="2000">
                <a:solidFill>
                  <a:srgbClr val="585E60"/>
                </a:solidFill>
                <a:latin typeface="Noto Serif"/>
                <a:cs typeface="Noto Serif"/>
              </a:defRPr>
            </a:lvl3pPr>
            <a:lvl4pPr>
              <a:lnSpc>
                <a:spcPct val="130000"/>
              </a:lnSpc>
              <a:defRPr sz="2000">
                <a:solidFill>
                  <a:srgbClr val="585E60"/>
                </a:solidFill>
                <a:latin typeface="Noto Serif"/>
                <a:cs typeface="Noto Serif"/>
              </a:defRPr>
            </a:lvl4pPr>
            <a:lvl5pPr>
              <a:lnSpc>
                <a:spcPct val="130000"/>
              </a:lnSpc>
              <a:defRPr sz="2000">
                <a:solidFill>
                  <a:srgbClr val="585E60"/>
                </a:solidFill>
                <a:latin typeface="Noto Serif"/>
                <a:cs typeface="Noto Seri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tx2"/>
                </a:solidFill>
                <a:latin typeface="Noto Serif" charset="0"/>
                <a:ea typeface="Noto Serif" charset="0"/>
                <a:cs typeface="Noto Serif" charset="0"/>
              </a:rPr>
              <a:pPr algn="l"/>
              <a:t>‹#›</a:t>
            </a:fld>
            <a:endParaRPr lang="en-US" sz="1200" dirty="0">
              <a:solidFill>
                <a:schemeClr val="tx2"/>
              </a:solidFill>
              <a:latin typeface="Noto Serif" charset="0"/>
              <a:ea typeface="Noto Serif" charset="0"/>
              <a:cs typeface="Noto Serif" charset="0"/>
            </a:endParaRPr>
          </a:p>
        </p:txBody>
      </p:sp>
    </p:spTree>
    <p:extLst>
      <p:ext uri="{BB962C8B-B14F-4D97-AF65-F5344CB8AC3E}">
        <p14:creationId xmlns:p14="http://schemas.microsoft.com/office/powerpoint/2010/main" val="304875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6313" y="693203"/>
            <a:ext cx="7176482" cy="953787"/>
          </a:xfrm>
        </p:spPr>
        <p:txBody>
          <a:bodyPr>
            <a:normAutofit/>
          </a:bodyPr>
          <a:lstStyle>
            <a:lvl1pPr algn="l">
              <a:defRPr sz="4000"/>
            </a:lvl1pPr>
          </a:lstStyle>
          <a:p>
            <a:r>
              <a:rPr lang="en-US" dirty="0" smtClean="0"/>
              <a:t>Click to edit master title style</a:t>
            </a:r>
            <a:endParaRPr lang="en-US" dirty="0"/>
          </a:p>
        </p:txBody>
      </p:sp>
      <p:sp>
        <p:nvSpPr>
          <p:cNvPr id="5" name="Subtitle 2"/>
          <p:cNvSpPr>
            <a:spLocks noGrp="1"/>
          </p:cNvSpPr>
          <p:nvPr>
            <p:ph type="subTitle" idx="1" hasCustomPrompt="1"/>
          </p:nvPr>
        </p:nvSpPr>
        <p:spPr>
          <a:xfrm>
            <a:off x="976313" y="1776331"/>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4"/>
          <p:cNvSpPr>
            <a:spLocks noGrp="1"/>
          </p:cNvSpPr>
          <p:nvPr>
            <p:ph type="body" sz="quarter" idx="10" hasCustomPrompt="1"/>
          </p:nvPr>
        </p:nvSpPr>
        <p:spPr>
          <a:xfrm>
            <a:off x="976313" y="3693228"/>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smtClean="0"/>
              <a:t>Click to edit master text styles</a:t>
            </a:r>
          </a:p>
        </p:txBody>
      </p:sp>
      <p:sp>
        <p:nvSpPr>
          <p:cNvPr id="7" name="Text Placeholder 7"/>
          <p:cNvSpPr>
            <a:spLocks noGrp="1"/>
          </p:cNvSpPr>
          <p:nvPr>
            <p:ph type="body" sz="quarter" idx="11" hasCustomPrompt="1"/>
          </p:nvPr>
        </p:nvSpPr>
        <p:spPr>
          <a:xfrm>
            <a:off x="976639" y="3139753"/>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subhead</a:t>
            </a:r>
            <a:endParaRPr lang="en-US" dirty="0"/>
          </a:p>
        </p:txBody>
      </p:sp>
      <p:sp>
        <p:nvSpPr>
          <p:cNvPr id="8"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61163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687189"/>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1886221"/>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389297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smtClean="0"/>
              <a:t>“Click to edit drop quote style”</a:t>
            </a:r>
          </a:p>
        </p:txBody>
      </p:sp>
      <p:sp>
        <p:nvSpPr>
          <p:cNvPr id="3" name="Slide Number Placeholder 5"/>
          <p:cNvSpPr>
            <a:spLocks noGrp="1"/>
          </p:cNvSpPr>
          <p:nvPr userDrawn="1"/>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A59DB8F-8FAF-2B4A-8A2B-8E81A1CA772A}" type="slidenum">
              <a:rPr lang="en-US" sz="1200" smtClean="0">
                <a:solidFill>
                  <a:schemeClr val="bg1"/>
                </a:solidFill>
                <a:latin typeface="Noto Serif" charset="0"/>
                <a:ea typeface="Noto Serif" charset="0"/>
                <a:cs typeface="Noto Serif" charset="0"/>
              </a:rPr>
              <a:pPr algn="l"/>
              <a:t>‹#›</a:t>
            </a:fld>
            <a:endParaRPr lang="en-US" sz="1200" dirty="0">
              <a:solidFill>
                <a:schemeClr val="bg1"/>
              </a:solidFill>
              <a:latin typeface="Noto Serif" charset="0"/>
              <a:ea typeface="Noto Serif" charset="0"/>
              <a:cs typeface="Noto Serif" charset="0"/>
            </a:endParaRPr>
          </a:p>
        </p:txBody>
      </p:sp>
    </p:spTree>
    <p:extLst>
      <p:ext uri="{BB962C8B-B14F-4D97-AF65-F5344CB8AC3E}">
        <p14:creationId xmlns:p14="http://schemas.microsoft.com/office/powerpoint/2010/main" val="1616783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89758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7" r:id="rId3"/>
    <p:sldLayoutId id="2147483668" r:id="rId4"/>
    <p:sldLayoutId id="2147483670" r:id="rId5"/>
    <p:sldLayoutId id="2147483689" r:id="rId6"/>
  </p:sldLayoutIdLst>
  <p:hf sldNum="0"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693736"/>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1362" y="2019299"/>
            <a:ext cx="7534430" cy="31430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OHSU-REV.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45792" y="5838286"/>
            <a:ext cx="432452" cy="740664"/>
          </a:xfrm>
          <a:prstGeom prst="rect">
            <a:avLst/>
          </a:prstGeom>
        </p:spPr>
      </p:pic>
    </p:spTree>
    <p:extLst>
      <p:ext uri="{BB962C8B-B14F-4D97-AF65-F5344CB8AC3E}">
        <p14:creationId xmlns:p14="http://schemas.microsoft.com/office/powerpoint/2010/main" val="1399091007"/>
      </p:ext>
    </p:extLst>
  </p:cSld>
  <p:clrMap bg1="lt1" tx1="dk1" bg2="lt2" tx2="dk2" accent1="accent1" accent2="accent2" accent3="accent3" accent4="accent4" accent5="accent5" accent6="accent6" hlink="hlink" folHlink="folHlink"/>
  <p:sldLayoutIdLst>
    <p:sldLayoutId id="2147483681" r:id="rId1"/>
    <p:sldLayoutId id="2147483688" r:id="rId2"/>
    <p:sldLayoutId id="2147483674" r:id="rId3"/>
    <p:sldLayoutId id="2147483682" r:id="rId4"/>
    <p:sldLayoutId id="2147483686" r:id="rId5"/>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7055342"/>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hsu.edu/school-of-medicine/diversity-equity/diversity-mentorship-program" TargetMode="Externa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hyperlink" Target="mailto:garcial@ohsu.edu"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bit.ly/36nZyFv" TargetMode="External"/><Relationship Id="rId2" Type="http://schemas.openxmlformats.org/officeDocument/2006/relationships/hyperlink" Target="https://bit.ly/3jgJRng"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now.ohsu.edu/" TargetMode="External"/><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https://o2.ohsu.edu/covid-19/wellness/index.cf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https://ohsu.ca1.qualtrics.com/jfe/form/SV_cOTIrAdU3fw2mIB"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ohsu.edu/education/educators-collaborative" TargetMode="Externa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ohsu.edu/school-of-medicine/cpd/featured-cme-events"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ohsu.edu/school-of-medicine/cpd/online-library" TargetMode="Externa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9144000" cy="4814229"/>
          </a:xfrm>
          <a:prstGeom prst="rect">
            <a:avLst/>
          </a:prstGeom>
        </p:spPr>
      </p:pic>
      <p:sp>
        <p:nvSpPr>
          <p:cNvPr id="12" name="Title 11"/>
          <p:cNvSpPr>
            <a:spLocks noGrp="1"/>
          </p:cNvSpPr>
          <p:nvPr>
            <p:ph type="ctrTitle"/>
          </p:nvPr>
        </p:nvSpPr>
        <p:spPr>
          <a:xfrm>
            <a:off x="640528" y="3889781"/>
            <a:ext cx="7176482" cy="745853"/>
          </a:xfrm>
        </p:spPr>
        <p:txBody>
          <a:bodyPr>
            <a:normAutofit/>
          </a:bodyPr>
          <a:lstStyle/>
          <a:p>
            <a:r>
              <a:rPr lang="en-US" dirty="0"/>
              <a:t>OHSU Faculty </a:t>
            </a:r>
            <a:r>
              <a:rPr lang="en-US" dirty="0" smtClean="0"/>
              <a:t>Development</a:t>
            </a:r>
            <a:endParaRPr lang="en-US" dirty="0"/>
          </a:p>
        </p:txBody>
      </p:sp>
      <p:sp>
        <p:nvSpPr>
          <p:cNvPr id="9" name="Subtitle 8"/>
          <p:cNvSpPr>
            <a:spLocks noGrp="1"/>
          </p:cNvSpPr>
          <p:nvPr>
            <p:ph type="subTitle" idx="1"/>
          </p:nvPr>
        </p:nvSpPr>
        <p:spPr>
          <a:xfrm>
            <a:off x="725731" y="4708375"/>
            <a:ext cx="5450480" cy="490882"/>
          </a:xfrm>
        </p:spPr>
        <p:txBody>
          <a:bodyPr/>
          <a:lstStyle/>
          <a:p>
            <a:r>
              <a:rPr lang="en-US" dirty="0">
                <a:solidFill>
                  <a:schemeClr val="bg1"/>
                </a:solidFill>
                <a:latin typeface="Lato Regular"/>
                <a:cs typeface="Lato Regular"/>
              </a:rPr>
              <a:t>Upcoming Opportunities</a:t>
            </a:r>
          </a:p>
          <a:p>
            <a:endParaRPr lang="en-US" dirty="0"/>
          </a:p>
        </p:txBody>
      </p:sp>
      <p:cxnSp>
        <p:nvCxnSpPr>
          <p:cNvPr id="6" name="Straight Connector 5" title="Straight line."/>
          <p:cNvCxnSpPr/>
          <p:nvPr/>
        </p:nvCxnSpPr>
        <p:spPr>
          <a:xfrm>
            <a:off x="725731" y="5762880"/>
            <a:ext cx="7594261" cy="864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1"/>
          </p:nvPr>
        </p:nvSpPr>
        <p:spPr>
          <a:xfrm>
            <a:off x="725731" y="5800859"/>
            <a:ext cx="7175500" cy="318342"/>
          </a:xfrm>
        </p:spPr>
        <p:txBody>
          <a:bodyPr>
            <a:normAutofit/>
          </a:bodyPr>
          <a:lstStyle/>
          <a:p>
            <a:pPr lvl="0">
              <a:spcBef>
                <a:spcPts val="0"/>
              </a:spcBef>
            </a:pPr>
            <a:r>
              <a:rPr lang="en-US" sz="900" kern="0" spc="80" dirty="0" smtClean="0">
                <a:solidFill>
                  <a:prstClr val="white"/>
                </a:solidFill>
                <a:latin typeface="Lato Regular" panose="020F0502020204030203" pitchFamily="34" charset="0"/>
                <a:cs typeface="Lato Light"/>
              </a:rPr>
              <a:t>UPDATED: </a:t>
            </a:r>
            <a:r>
              <a:rPr lang="en-US" sz="900" kern="0" spc="80" dirty="0" smtClean="0">
                <a:solidFill>
                  <a:prstClr val="white"/>
                </a:solidFill>
                <a:latin typeface="Lato Regular" panose="020F0502020204030203" pitchFamily="34" charset="0"/>
                <a:cs typeface="Lato Light"/>
              </a:rPr>
              <a:t>January 27</a:t>
            </a:r>
            <a:r>
              <a:rPr lang="en-US" sz="900" kern="0" spc="80" dirty="0" smtClean="0">
                <a:solidFill>
                  <a:prstClr val="white"/>
                </a:solidFill>
                <a:latin typeface="Lato Regular" panose="020F0502020204030203" pitchFamily="34" charset="0"/>
                <a:cs typeface="Lato Light"/>
              </a:rPr>
              <a:t>, 2021</a:t>
            </a:r>
            <a:endParaRPr lang="en-US" sz="900" kern="0" spc="80" dirty="0">
              <a:solidFill>
                <a:prstClr val="white"/>
              </a:solidFill>
              <a:latin typeface="Lato Regular" panose="020F0502020204030203" pitchFamily="34" charset="0"/>
              <a:cs typeface="Lato Light"/>
            </a:endParaRPr>
          </a:p>
        </p:txBody>
      </p:sp>
    </p:spTree>
    <p:custDataLst>
      <p:tags r:id="rId1"/>
    </p:custDataLst>
    <p:extLst>
      <p:ext uri="{BB962C8B-B14F-4D97-AF65-F5344CB8AC3E}">
        <p14:creationId xmlns:p14="http://schemas.microsoft.com/office/powerpoint/2010/main" val="110978345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585E6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0649" y="185157"/>
            <a:ext cx="4393093" cy="555999"/>
          </a:xfrm>
          <a:solidFill>
            <a:srgbClr val="585E60">
              <a:alpha val="85000"/>
            </a:srgbClr>
          </a:solidFill>
        </p:spPr>
        <p:txBody>
          <a:bodyPr>
            <a:noAutofit/>
          </a:bodyPr>
          <a:lstStyle/>
          <a:p>
            <a:r>
              <a:rPr lang="en-US" sz="2400" dirty="0"/>
              <a:t>Diversity Mentorship Program</a:t>
            </a:r>
          </a:p>
        </p:txBody>
      </p:sp>
      <p:sp>
        <p:nvSpPr>
          <p:cNvPr id="8" name="Text Placeholder 5"/>
          <p:cNvSpPr>
            <a:spLocks noGrp="1"/>
          </p:cNvSpPr>
          <p:nvPr>
            <p:ph type="body" sz="quarter" idx="10"/>
          </p:nvPr>
        </p:nvSpPr>
        <p:spPr>
          <a:xfrm>
            <a:off x="1851334" y="4818695"/>
            <a:ext cx="5854484" cy="651476"/>
          </a:xfrm>
        </p:spPr>
        <p:txBody>
          <a:bodyPr/>
          <a:lstStyle/>
          <a:p>
            <a:pPr lvl="0" algn="ctr">
              <a:spcBef>
                <a:spcPts val="0"/>
              </a:spcBef>
            </a:pPr>
            <a:r>
              <a:rPr lang="en-US" sz="1600" dirty="0">
                <a:hlinkClick r:id="rId3"/>
              </a:rPr>
              <a:t>https://www.ohsu.edu/school-of-medicine/diversity-equity/diversity-mentorship-program</a:t>
            </a:r>
            <a:endParaRPr lang="en-US"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802" y="900831"/>
            <a:ext cx="5433580" cy="3057236"/>
          </a:xfrm>
          <a:prstGeom prst="rect">
            <a:avLst/>
          </a:prstGeom>
        </p:spPr>
      </p:pic>
      <p:sp>
        <p:nvSpPr>
          <p:cNvPr id="13" name="Text Placeholder 3"/>
          <p:cNvSpPr>
            <a:spLocks noGrp="1"/>
          </p:cNvSpPr>
          <p:nvPr>
            <p:ph type="body" sz="quarter" idx="10"/>
          </p:nvPr>
        </p:nvSpPr>
        <p:spPr>
          <a:xfrm>
            <a:off x="6202496" y="900831"/>
            <a:ext cx="2787268" cy="3307612"/>
          </a:xfrm>
          <a:noFill/>
        </p:spPr>
        <p:txBody>
          <a:bodyPr/>
          <a:lstStyle/>
          <a:p>
            <a:r>
              <a:rPr lang="en-US" sz="1600" dirty="0">
                <a:latin typeface="Arial" panose="020B0604020202020204" pitchFamily="34" charset="0"/>
                <a:cs typeface="Arial" panose="020B0604020202020204" pitchFamily="34" charset="0"/>
              </a:rPr>
              <a:t>The Diversity Mentorship program is currently recruiting OHSU physician mentors in all areas and specialties.</a:t>
            </a:r>
          </a:p>
          <a:p>
            <a:r>
              <a:rPr lang="en-US" sz="1600" dirty="0">
                <a:latin typeface="Arial" panose="020B0604020202020204" pitchFamily="34" charset="0"/>
                <a:cs typeface="Arial" panose="020B0604020202020204" pitchFamily="34" charset="0"/>
              </a:rPr>
              <a:t>If you are an OHSU physician who would like to mentor a medical student from a diverse or under-represented background, please contact Leslie Garcia, </a:t>
            </a:r>
            <a:r>
              <a:rPr lang="en-US" sz="1600" dirty="0" smtClean="0">
                <a:latin typeface="Arial" panose="020B0604020202020204" pitchFamily="34" charset="0"/>
                <a:cs typeface="Arial" panose="020B0604020202020204" pitchFamily="34" charset="0"/>
                <a:hlinkClick r:id="rId5"/>
              </a:rPr>
              <a:t>garcial@ohsu.edu</a:t>
            </a:r>
            <a:r>
              <a:rPr lang="en-US" sz="1600" dirty="0">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39148777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585E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058" y="115689"/>
            <a:ext cx="7534430" cy="1143000"/>
          </a:xfrm>
        </p:spPr>
        <p:txBody>
          <a:bodyPr>
            <a:normAutofit fontScale="90000"/>
          </a:bodyPr>
          <a:lstStyle/>
          <a:p>
            <a:r>
              <a:rPr lang="en-US" dirty="0" smtClean="0"/>
              <a:t>Faculty Development Inventory</a:t>
            </a:r>
            <a:endParaRPr lang="en-US" dirty="0"/>
          </a:p>
        </p:txBody>
      </p:sp>
      <p:sp>
        <p:nvSpPr>
          <p:cNvPr id="3" name="Text Placeholder 2"/>
          <p:cNvSpPr>
            <a:spLocks noGrp="1"/>
          </p:cNvSpPr>
          <p:nvPr>
            <p:ph type="body" sz="quarter" idx="10"/>
          </p:nvPr>
        </p:nvSpPr>
        <p:spPr>
          <a:xfrm>
            <a:off x="577516" y="1251942"/>
            <a:ext cx="7767817" cy="3718264"/>
          </a:xfrm>
        </p:spPr>
        <p:txBody>
          <a:bodyPr>
            <a:normAutofit/>
          </a:bodyPr>
          <a:lstStyle/>
          <a:p>
            <a:pPr marL="0" indent="0">
              <a:buNone/>
            </a:pPr>
            <a:r>
              <a:rPr lang="en-US" sz="1800" dirty="0">
                <a:solidFill>
                  <a:schemeClr val="bg1"/>
                </a:solidFill>
                <a:latin typeface="Arial" panose="020B0604020202020204" pitchFamily="34" charset="0"/>
                <a:ea typeface="Noto Serif" panose="02020600060500020200" pitchFamily="18" charset="0"/>
                <a:cs typeface="Arial" panose="020B0604020202020204" pitchFamily="34" charset="0"/>
              </a:rPr>
              <a:t>School of Medicine Faculty Development is interested in gathering and sharing information about beneficial faculty development opportunities—past, present, and future—that are available to OHSU faculty.</a:t>
            </a:r>
          </a:p>
          <a:p>
            <a:pPr marL="0" indent="0">
              <a:buNone/>
            </a:pPr>
            <a:endParaRPr lang="en-US" sz="1800" dirty="0">
              <a:solidFill>
                <a:schemeClr val="bg1"/>
              </a:solidFill>
              <a:latin typeface="Arial" panose="020B0604020202020204" pitchFamily="34" charset="0"/>
              <a:ea typeface="Noto Serif" panose="02020600060500020200" pitchFamily="18" charset="0"/>
              <a:cs typeface="Arial" panose="020B0604020202020204" pitchFamily="34" charset="0"/>
            </a:endParaRPr>
          </a:p>
          <a:p>
            <a:pPr marL="0" indent="0" algn="ctr">
              <a:buNone/>
            </a:pPr>
            <a:r>
              <a:rPr lang="en-US" sz="1800" dirty="0">
                <a:solidFill>
                  <a:schemeClr val="bg1"/>
                </a:solidFill>
                <a:latin typeface="Arial" panose="020B0604020202020204" pitchFamily="34" charset="0"/>
                <a:ea typeface="Noto Serif" panose="02020600060500020200" pitchFamily="18" charset="0"/>
                <a:cs typeface="Arial" panose="020B0604020202020204" pitchFamily="34" charset="0"/>
              </a:rPr>
              <a:t>Add details for programs and activities that you would like to have included with this form: </a:t>
            </a:r>
            <a:r>
              <a:rPr lang="en-US" sz="1800" dirty="0">
                <a:solidFill>
                  <a:schemeClr val="bg1"/>
                </a:solidFill>
                <a:latin typeface="Arial" panose="020B0604020202020204" pitchFamily="34" charset="0"/>
                <a:ea typeface="Noto Serif" panose="02020600060500020200" pitchFamily="18" charset="0"/>
                <a:cs typeface="Arial" panose="020B0604020202020204" pitchFamily="34" charset="0"/>
                <a:hlinkClick r:id="rId2"/>
              </a:rPr>
              <a:t>https://bit.ly/3jgJRng</a:t>
            </a:r>
            <a:endParaRPr lang="en-US" sz="1800" dirty="0">
              <a:solidFill>
                <a:schemeClr val="bg1"/>
              </a:solidFill>
              <a:latin typeface="Arial" panose="020B0604020202020204" pitchFamily="34" charset="0"/>
              <a:ea typeface="Noto Serif" panose="02020600060500020200" pitchFamily="18" charset="0"/>
              <a:cs typeface="Arial" panose="020B0604020202020204" pitchFamily="34" charset="0"/>
            </a:endParaRPr>
          </a:p>
          <a:p>
            <a:pPr marL="0" indent="0" algn="ctr">
              <a:buNone/>
            </a:pPr>
            <a:endParaRPr lang="en-US" sz="1800" dirty="0">
              <a:solidFill>
                <a:schemeClr val="bg1"/>
              </a:solidFill>
              <a:latin typeface="Arial" panose="020B0604020202020204" pitchFamily="34" charset="0"/>
              <a:ea typeface="Noto Serif" panose="02020600060500020200" pitchFamily="18" charset="0"/>
              <a:cs typeface="Arial" panose="020B0604020202020204" pitchFamily="34" charset="0"/>
            </a:endParaRPr>
          </a:p>
          <a:p>
            <a:pPr marL="0" indent="0" algn="ctr">
              <a:buNone/>
            </a:pPr>
            <a:r>
              <a:rPr lang="en-US" sz="1800" dirty="0">
                <a:solidFill>
                  <a:schemeClr val="bg1"/>
                </a:solidFill>
                <a:latin typeface="Arial" panose="020B0604020202020204" pitchFamily="34" charset="0"/>
                <a:ea typeface="Noto Serif" panose="02020600060500020200" pitchFamily="18" charset="0"/>
                <a:cs typeface="Arial" panose="020B0604020202020204" pitchFamily="34" charset="0"/>
              </a:rPr>
              <a:t>View the published activities inventory online:</a:t>
            </a:r>
          </a:p>
          <a:p>
            <a:pPr marL="0" indent="0" algn="ctr">
              <a:buNone/>
            </a:pPr>
            <a:r>
              <a:rPr lang="en-US" sz="1800" dirty="0">
                <a:solidFill>
                  <a:schemeClr val="bg1"/>
                </a:solidFill>
                <a:latin typeface="Arial" panose="020B0604020202020204" pitchFamily="34" charset="0"/>
                <a:ea typeface="Noto Serif" panose="02020600060500020200" pitchFamily="18" charset="0"/>
                <a:cs typeface="Arial" panose="020B0604020202020204" pitchFamily="34" charset="0"/>
                <a:hlinkClick r:id="rId3"/>
              </a:rPr>
              <a:t>https://bit.ly/36nZyFv</a:t>
            </a:r>
            <a:endParaRPr lang="en-US" sz="1800" dirty="0">
              <a:solidFill>
                <a:schemeClr val="bg1"/>
              </a:solidFill>
              <a:latin typeface="Arial" panose="020B0604020202020204" pitchFamily="34" charset="0"/>
              <a:ea typeface="Noto Serif" panose="02020600060500020200" pitchFamily="18" charset="0"/>
              <a:cs typeface="Arial" panose="020B0604020202020204" pitchFamily="34" charset="0"/>
            </a:endParaRPr>
          </a:p>
          <a:p>
            <a:pPr marL="0" indent="0" algn="ctr">
              <a:buNone/>
            </a:pP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2089864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descr="Second screenshot image of the School of Medicine Faculty Development Resources webpage, highlighting featured opportunities and promotion and tenure resources."/>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4623937"/>
            <a:ext cx="9143999" cy="22163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50401" cy="4419765"/>
          </a:xfrm>
          <a:prstGeom prst="rect">
            <a:avLst/>
          </a:prstGeom>
        </p:spPr>
      </p:pic>
      <p:sp>
        <p:nvSpPr>
          <p:cNvPr id="2" name="Title 1"/>
          <p:cNvSpPr>
            <a:spLocks noGrp="1"/>
          </p:cNvSpPr>
          <p:nvPr>
            <p:ph type="ctrTitle"/>
          </p:nvPr>
        </p:nvSpPr>
        <p:spPr>
          <a:xfrm>
            <a:off x="5115816" y="1316967"/>
            <a:ext cx="3809999" cy="953787"/>
          </a:xfrm>
          <a:solidFill>
            <a:schemeClr val="tx1">
              <a:alpha val="85000"/>
            </a:schemeClr>
          </a:solidFill>
        </p:spPr>
        <p:txBody>
          <a:bodyPr>
            <a:noAutofit/>
          </a:bodyPr>
          <a:lstStyle/>
          <a:p>
            <a:pPr lvl="0">
              <a:spcBef>
                <a:spcPts val="0"/>
              </a:spcBef>
            </a:pPr>
            <a:r>
              <a:rPr lang="en-US" sz="2400" dirty="0">
                <a:solidFill>
                  <a:prstClr val="white"/>
                </a:solidFill>
                <a:latin typeface="Lato" panose="020F0502020204030203" pitchFamily="34" charset="0"/>
                <a:ea typeface="Lato" panose="020F0502020204030203" pitchFamily="34" charset="0"/>
                <a:cs typeface="Lato" panose="020F0502020204030203" pitchFamily="34" charset="0"/>
              </a:rPr>
              <a:t>School of Medicine Faculty Development </a:t>
            </a:r>
            <a:r>
              <a:rPr lang="en-US" sz="2400" dirty="0" smtClean="0">
                <a:solidFill>
                  <a:prstClr val="white"/>
                </a:solidFill>
                <a:latin typeface="Lato" panose="020F0502020204030203" pitchFamily="34" charset="0"/>
                <a:ea typeface="Lato" panose="020F0502020204030203" pitchFamily="34" charset="0"/>
                <a:cs typeface="Lato" panose="020F0502020204030203" pitchFamily="34" charset="0"/>
              </a:rPr>
              <a:t>Website</a:t>
            </a:r>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4" name="Text Placeholder 3"/>
          <p:cNvSpPr>
            <a:spLocks noGrp="1"/>
          </p:cNvSpPr>
          <p:nvPr>
            <p:ph type="body" sz="quarter" idx="10"/>
          </p:nvPr>
        </p:nvSpPr>
        <p:spPr>
          <a:xfrm>
            <a:off x="5115815" y="2270754"/>
            <a:ext cx="3809999" cy="788483"/>
          </a:xfrm>
          <a:solidFill>
            <a:schemeClr val="tx1">
              <a:alpha val="85000"/>
            </a:schemeClr>
          </a:solidFill>
        </p:spPr>
        <p:txBody>
          <a:bodyPr/>
          <a:lstStyle/>
          <a:p>
            <a:pPr lvl="0">
              <a:spcBef>
                <a:spcPts val="0"/>
              </a:spcBef>
            </a:pPr>
            <a:r>
              <a:rPr lang="en-US" dirty="0">
                <a:solidFill>
                  <a:srgbClr val="2F92D5"/>
                </a:solidFill>
                <a:latin typeface="Arial" panose="020B0604020202020204" pitchFamily="34" charset="0"/>
                <a:ea typeface="Noto Serif" panose="02020600060500020200" pitchFamily="18" charset="0"/>
                <a:cs typeface="Arial" panose="020B0604020202020204" pitchFamily="34" charset="0"/>
              </a:rPr>
              <a:t>https://</a:t>
            </a:r>
            <a:r>
              <a:rPr lang="en-US" dirty="0" smtClean="0">
                <a:solidFill>
                  <a:srgbClr val="2F92D5"/>
                </a:solidFill>
                <a:latin typeface="Arial" panose="020B0604020202020204" pitchFamily="34" charset="0"/>
                <a:ea typeface="Noto Serif" panose="02020600060500020200" pitchFamily="18" charset="0"/>
                <a:cs typeface="Arial" panose="020B0604020202020204" pitchFamily="34" charset="0"/>
              </a:rPr>
              <a:t>www.ohsu.edu/school-of-medicine/faculty-development</a:t>
            </a:r>
            <a:endParaRPr lang="en-US" dirty="0">
              <a:solidFill>
                <a:srgbClr val="2F92D5"/>
              </a:solidFill>
              <a:latin typeface="Arial" panose="020B0604020202020204" pitchFamily="34" charset="0"/>
              <a:ea typeface="Noto Serif" panose="02020600060500020200"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37758228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85E60"/>
        </a:solidFill>
        <a:effectLst/>
      </p:bgPr>
    </p:bg>
    <p:spTree>
      <p:nvGrpSpPr>
        <p:cNvPr id="1" name=""/>
        <p:cNvGrpSpPr/>
        <p:nvPr/>
      </p:nvGrpSpPr>
      <p:grpSpPr>
        <a:xfrm>
          <a:off x="0" y="0"/>
          <a:ext cx="0" cy="0"/>
          <a:chOff x="0" y="0"/>
          <a:chExt cx="0" cy="0"/>
        </a:xfrm>
      </p:grpSpPr>
      <p:sp>
        <p:nvSpPr>
          <p:cNvPr id="7" name="Slide Number Placeholder 5" hidden="1"/>
          <p:cNvSpPr>
            <a:spLocks noGrp="1"/>
          </p:cNvSpPr>
          <p:nvPr/>
        </p:nvSpPr>
        <p:spPr>
          <a:xfrm>
            <a:off x="211579" y="6358532"/>
            <a:ext cx="591343"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FE889F8D-112E-4640-B23B-3BF5401BB34D}" type="slidenum">
              <a:rPr lang="en-US" sz="1200" smtClean="0">
                <a:solidFill>
                  <a:schemeClr val="tx2"/>
                </a:solidFill>
              </a:rPr>
              <a:t>13</a:t>
            </a:fld>
            <a:endParaRPr lang="en-US" sz="1200" dirty="0">
              <a:solidFill>
                <a:schemeClr val="tx2"/>
              </a:solidFill>
            </a:endParaRPr>
          </a:p>
        </p:txBody>
      </p:sp>
      <p:sp>
        <p:nvSpPr>
          <p:cNvPr id="3" name="Title 2"/>
          <p:cNvSpPr>
            <a:spLocks noGrp="1"/>
          </p:cNvSpPr>
          <p:nvPr>
            <p:ph type="title"/>
          </p:nvPr>
        </p:nvSpPr>
        <p:spPr>
          <a:xfrm>
            <a:off x="2974482" y="682610"/>
            <a:ext cx="6169518" cy="752528"/>
          </a:xfrm>
        </p:spPr>
        <p:txBody>
          <a:bodyPr/>
          <a:lstStyle/>
          <a:p>
            <a:r>
              <a:rPr lang="en-US" dirty="0" smtClean="0">
                <a:solidFill>
                  <a:schemeClr val="bg1"/>
                </a:solidFill>
              </a:rPr>
              <a:t>Faculty Development Newsletter</a:t>
            </a:r>
            <a:endParaRPr lang="en-US" dirty="0">
              <a:solidFill>
                <a:schemeClr val="bg1"/>
              </a:solidFill>
            </a:endParaRPr>
          </a:p>
        </p:txBody>
      </p:sp>
      <p:sp>
        <p:nvSpPr>
          <p:cNvPr id="4" name="Content Placeholder 3"/>
          <p:cNvSpPr>
            <a:spLocks noGrp="1"/>
          </p:cNvSpPr>
          <p:nvPr>
            <p:ph idx="10"/>
          </p:nvPr>
        </p:nvSpPr>
        <p:spPr>
          <a:xfrm>
            <a:off x="3074688" y="1623290"/>
            <a:ext cx="5480587" cy="1332851"/>
          </a:xfrm>
        </p:spPr>
        <p:txBody>
          <a:bodyPr>
            <a:noAutofit/>
          </a:bodyPr>
          <a:lstStyle/>
          <a:p>
            <a:pPr marL="91440" indent="0" algn="ctr">
              <a:lnSpc>
                <a:spcPct val="110000"/>
              </a:lnSpc>
              <a:buSzPct val="120000"/>
              <a:buNone/>
            </a:pPr>
            <a:r>
              <a:rPr lang="en-US" sz="1700" dirty="0" smtClean="0">
                <a:solidFill>
                  <a:schemeClr val="bg1"/>
                </a:solidFill>
              </a:rPr>
              <a:t>OHSU Now </a:t>
            </a:r>
          </a:p>
          <a:p>
            <a:pPr marL="91440" indent="0" algn="ctr">
              <a:lnSpc>
                <a:spcPct val="110000"/>
              </a:lnSpc>
              <a:buSzPct val="120000"/>
              <a:buNone/>
            </a:pPr>
            <a:r>
              <a:rPr lang="en-US" sz="1800" dirty="0" smtClean="0">
                <a:hlinkClick r:id="rId3"/>
              </a:rPr>
              <a:t>https</a:t>
            </a:r>
            <a:r>
              <a:rPr lang="en-US" sz="1800" dirty="0">
                <a:hlinkClick r:id="rId3"/>
              </a:rPr>
              <a:t>://now.ohsu.edu</a:t>
            </a:r>
            <a:r>
              <a:rPr lang="en-US" sz="1800" dirty="0" smtClean="0">
                <a:solidFill>
                  <a:schemeClr val="bg1"/>
                </a:solidFill>
                <a:hlinkClick r:id="rId3"/>
              </a:rPr>
              <a:t>/</a:t>
            </a:r>
            <a:endParaRPr lang="en-US" sz="1800" dirty="0" smtClean="0">
              <a:solidFill>
                <a:schemeClr val="bg1"/>
              </a:solidFill>
            </a:endParaRPr>
          </a:p>
          <a:p>
            <a:pPr marL="91440" indent="0" algn="ctr">
              <a:lnSpc>
                <a:spcPct val="110000"/>
              </a:lnSpc>
              <a:buSzPct val="120000"/>
              <a:buNone/>
            </a:pPr>
            <a:endParaRPr lang="en-US" sz="1700" dirty="0" smtClean="0">
              <a:solidFill>
                <a:schemeClr val="bg1"/>
              </a:solidFill>
            </a:endParaRPr>
          </a:p>
          <a:p>
            <a:pPr marL="91440" indent="0" algn="ctr">
              <a:lnSpc>
                <a:spcPct val="110000"/>
              </a:lnSpc>
              <a:spcAft>
                <a:spcPts val="1200"/>
              </a:spcAft>
              <a:buSzPct val="120000"/>
              <a:buNone/>
            </a:pPr>
            <a:r>
              <a:rPr lang="en-US" sz="1700" i="1" dirty="0" smtClean="0">
                <a:solidFill>
                  <a:schemeClr val="bg1"/>
                </a:solidFill>
              </a:rPr>
              <a:t>Keyword Search: “Ascend”</a:t>
            </a:r>
          </a:p>
        </p:txBody>
      </p:sp>
      <p:sp>
        <p:nvSpPr>
          <p:cNvPr id="2" name="TextBox 1"/>
          <p:cNvSpPr txBox="1"/>
          <p:nvPr/>
        </p:nvSpPr>
        <p:spPr>
          <a:xfrm>
            <a:off x="3375314" y="3466576"/>
            <a:ext cx="5367854" cy="1400383"/>
          </a:xfrm>
          <a:prstGeom prst="rect">
            <a:avLst/>
          </a:prstGeom>
          <a:noFill/>
        </p:spPr>
        <p:txBody>
          <a:bodyPr wrap="square" rtlCol="0">
            <a:spAutoFit/>
          </a:bodyPr>
          <a:lstStyle/>
          <a:p>
            <a:r>
              <a:rPr lang="en-US" sz="1700" i="1" dirty="0" smtClean="0">
                <a:solidFill>
                  <a:schemeClr val="bg1"/>
                </a:solidFill>
                <a:latin typeface="Noto Serif" panose="02020600060500020200" pitchFamily="18" charset="0"/>
                <a:ea typeface="Noto Serif" panose="02020600060500020200" pitchFamily="18" charset="0"/>
                <a:cs typeface="Noto Serif" panose="02020600060500020200" pitchFamily="18" charset="0"/>
              </a:rPr>
              <a:t>Ascend</a:t>
            </a:r>
            <a:r>
              <a:rPr lang="en-US" sz="1700" dirty="0" smtClean="0">
                <a:solidFill>
                  <a:schemeClr val="bg1"/>
                </a:solidFill>
                <a:latin typeface="Noto Serif" panose="02020600060500020200" pitchFamily="18" charset="0"/>
                <a:ea typeface="Noto Serif" panose="02020600060500020200" pitchFamily="18" charset="0"/>
                <a:cs typeface="Noto Serif" panose="02020600060500020200" pitchFamily="18" charset="0"/>
              </a:rPr>
              <a:t> is a </a:t>
            </a:r>
            <a:r>
              <a:rPr lang="en-US" sz="1700" dirty="0">
                <a:solidFill>
                  <a:schemeClr val="bg1"/>
                </a:solidFill>
                <a:latin typeface="Noto Serif" panose="02020600060500020200" pitchFamily="18" charset="0"/>
                <a:ea typeface="Noto Serif" panose="02020600060500020200" pitchFamily="18" charset="0"/>
                <a:cs typeface="Noto Serif" panose="02020600060500020200" pitchFamily="18" charset="0"/>
              </a:rPr>
              <a:t>round-up of faculty development and related opportunities for the OHSU </a:t>
            </a:r>
            <a:r>
              <a:rPr lang="en-US" sz="1700" dirty="0" smtClean="0">
                <a:solidFill>
                  <a:schemeClr val="bg1"/>
                </a:solidFill>
                <a:latin typeface="Noto Serif" panose="02020600060500020200" pitchFamily="18" charset="0"/>
                <a:ea typeface="Noto Serif" panose="02020600060500020200" pitchFamily="18" charset="0"/>
                <a:cs typeface="Noto Serif" panose="02020600060500020200" pitchFamily="18" charset="0"/>
              </a:rPr>
              <a:t>community.</a:t>
            </a:r>
          </a:p>
          <a:p>
            <a:endParaRPr lang="en-US" sz="1700" dirty="0">
              <a:solidFill>
                <a:schemeClr val="bg1"/>
              </a:solidFill>
              <a:latin typeface="Noto Serif" panose="02020600060500020200" pitchFamily="18" charset="0"/>
              <a:ea typeface="Noto Serif" panose="02020600060500020200" pitchFamily="18" charset="0"/>
              <a:cs typeface="Noto Serif" panose="02020600060500020200" pitchFamily="18" charset="0"/>
            </a:endParaRPr>
          </a:p>
          <a:p>
            <a:r>
              <a:rPr lang="en-US" sz="1700" dirty="0" smtClean="0">
                <a:solidFill>
                  <a:schemeClr val="bg1"/>
                </a:solidFill>
                <a:latin typeface="Noto Serif" panose="02020600060500020200" pitchFamily="18" charset="0"/>
                <a:ea typeface="Noto Serif" panose="02020600060500020200" pitchFamily="18" charset="0"/>
                <a:cs typeface="Noto Serif" panose="02020600060500020200" pitchFamily="18" charset="0"/>
              </a:rPr>
              <a:t>It is </a:t>
            </a:r>
            <a:r>
              <a:rPr lang="en-US" sz="1700" dirty="0">
                <a:solidFill>
                  <a:schemeClr val="bg1"/>
                </a:solidFill>
                <a:latin typeface="Noto Serif" panose="02020600060500020200" pitchFamily="18" charset="0"/>
                <a:ea typeface="Noto Serif" panose="02020600060500020200" pitchFamily="18" charset="0"/>
                <a:cs typeface="Noto Serif" panose="02020600060500020200" pitchFamily="18" charset="0"/>
              </a:rPr>
              <a:t>published </a:t>
            </a:r>
            <a:r>
              <a:rPr lang="en-US" sz="1700" dirty="0" smtClean="0">
                <a:solidFill>
                  <a:schemeClr val="bg1"/>
                </a:solidFill>
                <a:latin typeface="Noto Serif" panose="02020600060500020200" pitchFamily="18" charset="0"/>
                <a:ea typeface="Noto Serif" panose="02020600060500020200" pitchFamily="18" charset="0"/>
                <a:cs typeface="Noto Serif" panose="02020600060500020200" pitchFamily="18" charset="0"/>
              </a:rPr>
              <a:t>the 2</a:t>
            </a:r>
            <a:r>
              <a:rPr lang="en-US" sz="1700" baseline="30000" dirty="0" smtClean="0">
                <a:solidFill>
                  <a:schemeClr val="bg1"/>
                </a:solidFill>
                <a:latin typeface="Noto Serif" panose="02020600060500020200" pitchFamily="18" charset="0"/>
                <a:ea typeface="Noto Serif" panose="02020600060500020200" pitchFamily="18" charset="0"/>
                <a:cs typeface="Noto Serif" panose="02020600060500020200" pitchFamily="18" charset="0"/>
              </a:rPr>
              <a:t>nd</a:t>
            </a:r>
            <a:r>
              <a:rPr lang="en-US" sz="1700" dirty="0" smtClean="0">
                <a:solidFill>
                  <a:schemeClr val="bg1"/>
                </a:solidFill>
                <a:latin typeface="Noto Serif" panose="02020600060500020200" pitchFamily="18" charset="0"/>
                <a:ea typeface="Noto Serif" panose="02020600060500020200" pitchFamily="18" charset="0"/>
                <a:cs typeface="Noto Serif" panose="02020600060500020200" pitchFamily="18" charset="0"/>
              </a:rPr>
              <a:t> and 4</a:t>
            </a:r>
            <a:r>
              <a:rPr lang="en-US" sz="1700" baseline="30000" dirty="0" smtClean="0">
                <a:solidFill>
                  <a:schemeClr val="bg1"/>
                </a:solidFill>
                <a:latin typeface="Noto Serif" panose="02020600060500020200" pitchFamily="18" charset="0"/>
                <a:ea typeface="Noto Serif" panose="02020600060500020200" pitchFamily="18" charset="0"/>
                <a:cs typeface="Noto Serif" panose="02020600060500020200" pitchFamily="18" charset="0"/>
              </a:rPr>
              <a:t>th</a:t>
            </a:r>
            <a:r>
              <a:rPr lang="en-US" sz="1700" dirty="0" smtClean="0">
                <a:solidFill>
                  <a:schemeClr val="bg1"/>
                </a:solidFill>
                <a:latin typeface="Noto Serif" panose="02020600060500020200" pitchFamily="18" charset="0"/>
                <a:ea typeface="Noto Serif" panose="02020600060500020200" pitchFamily="18" charset="0"/>
                <a:cs typeface="Noto Serif" panose="02020600060500020200" pitchFamily="18" charset="0"/>
              </a:rPr>
              <a:t> Fridays of every month.</a:t>
            </a:r>
            <a:endParaRPr lang="en-US" sz="1700" dirty="0">
              <a:solidFill>
                <a:schemeClr val="bg1"/>
              </a:solidFill>
              <a:latin typeface="Noto Serif" panose="02020600060500020200" pitchFamily="18" charset="0"/>
              <a:ea typeface="Noto Serif" panose="02020600060500020200" pitchFamily="18" charset="0"/>
              <a:cs typeface="Noto Serif" panose="02020600060500020200" pitchFamily="18" charset="0"/>
            </a:endParaRPr>
          </a:p>
        </p:txBody>
      </p:sp>
      <p:pic>
        <p:nvPicPr>
          <p:cNvPr id="12" name="Picture 11" descr="Screenshot of the Ascend faculty development newsletter from OHSU now, highlighting the search functio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7601" y="87187"/>
            <a:ext cx="2273730" cy="3240804"/>
          </a:xfrm>
          <a:prstGeom prst="rect">
            <a:avLst/>
          </a:prstGeom>
        </p:spPr>
      </p:pic>
      <p:pic>
        <p:nvPicPr>
          <p:cNvPr id="11" name="Picture 10" descr="Additional screenshot of the Ascend faculty development newsletter from OHSU now, highlighting the search function."/>
          <p:cNvPicPr>
            <a:picLocks noChangeAspect="1"/>
          </p:cNvPicPr>
          <p:nvPr/>
        </p:nvPicPr>
        <p:blipFill rotWithShape="1">
          <a:blip r:embed="rId5" cstate="screen">
            <a:extLst>
              <a:ext uri="{28A0092B-C50C-407E-A947-70E740481C1C}">
                <a14:useLocalDpi xmlns:a14="http://schemas.microsoft.com/office/drawing/2010/main"/>
              </a:ext>
            </a:extLst>
          </a:blip>
          <a:srcRect l="1360" b="596"/>
          <a:stretch/>
        </p:blipFill>
        <p:spPr>
          <a:xfrm>
            <a:off x="117601" y="3466576"/>
            <a:ext cx="2266600" cy="3257081"/>
          </a:xfrm>
          <a:prstGeom prst="rect">
            <a:avLst/>
          </a:prstGeom>
        </p:spPr>
      </p:pic>
    </p:spTree>
    <p:custDataLst>
      <p:tags r:id="rId1"/>
    </p:custDataLst>
    <p:extLst>
      <p:ext uri="{BB962C8B-B14F-4D97-AF65-F5344CB8AC3E}">
        <p14:creationId xmlns:p14="http://schemas.microsoft.com/office/powerpoint/2010/main" val="374573691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585E60"/>
        </a:solidFill>
        <a:effectLst/>
      </p:bgPr>
    </p:bg>
    <p:spTree>
      <p:nvGrpSpPr>
        <p:cNvPr id="1" name=""/>
        <p:cNvGrpSpPr/>
        <p:nvPr/>
      </p:nvGrpSpPr>
      <p:grpSpPr>
        <a:xfrm>
          <a:off x="0" y="0"/>
          <a:ext cx="0" cy="0"/>
          <a:chOff x="0" y="0"/>
          <a:chExt cx="0" cy="0"/>
        </a:xfrm>
      </p:grpSpPr>
      <p:pic>
        <p:nvPicPr>
          <p:cNvPr id="2050" name="Picture 2" descr="Dusk light through the trees of Marquam Hill"/>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0"/>
            <a:ext cx="9129252"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hidden="1"/>
          <p:cNvSpPr>
            <a:spLocks noGrp="1"/>
          </p:cNvSpPr>
          <p:nvPr>
            <p:ph type="ctrTitle"/>
          </p:nvPr>
        </p:nvSpPr>
        <p:spPr/>
        <p:txBody>
          <a:bodyPr>
            <a:noAutofit/>
          </a:bodyPr>
          <a:lstStyle/>
          <a:p>
            <a:r>
              <a:rPr lang="en-US" dirty="0" smtClean="0"/>
              <a:t>Professional Growth and Mentorship</a:t>
            </a:r>
            <a:endParaRPr lang="en-US" dirty="0"/>
          </a:p>
        </p:txBody>
      </p:sp>
      <p:sp>
        <p:nvSpPr>
          <p:cNvPr id="8" name="Subtitle 7" hidden="1"/>
          <p:cNvSpPr>
            <a:spLocks noGrp="1"/>
          </p:cNvSpPr>
          <p:nvPr>
            <p:ph type="subTitle" idx="1"/>
          </p:nvPr>
        </p:nvSpPr>
        <p:spPr>
          <a:xfrm>
            <a:off x="976313" y="1776331"/>
            <a:ext cx="7176482" cy="473574"/>
          </a:xfrm>
        </p:spPr>
        <p:txBody>
          <a:bodyPr/>
          <a:lstStyle/>
          <a:p>
            <a:r>
              <a:rPr lang="en-US" dirty="0" smtClean="0"/>
              <a:t>Professional Development Series</a:t>
            </a:r>
            <a:endParaRPr lang="en-US" dirty="0"/>
          </a:p>
        </p:txBody>
      </p:sp>
      <p:sp>
        <p:nvSpPr>
          <p:cNvPr id="5" name="Title 3"/>
          <p:cNvSpPr txBox="1">
            <a:spLocks/>
          </p:cNvSpPr>
          <p:nvPr/>
        </p:nvSpPr>
        <p:spPr>
          <a:xfrm>
            <a:off x="168276" y="110814"/>
            <a:ext cx="8474683" cy="579858"/>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4000" b="0" i="0" kern="1200">
                <a:solidFill>
                  <a:schemeClr val="bg1"/>
                </a:solidFill>
                <a:latin typeface="Lato Regular"/>
                <a:ea typeface="+mj-ea"/>
                <a:cs typeface="Lato Regular"/>
              </a:defRPr>
            </a:lvl1pPr>
          </a:lstStyle>
          <a:p>
            <a:r>
              <a:rPr lang="en-US" sz="2400" dirty="0">
                <a:latin typeface="Lato" panose="020F0502020204030203" pitchFamily="34" charset="0"/>
                <a:ea typeface="Lato" panose="020F0502020204030203" pitchFamily="34" charset="0"/>
                <a:cs typeface="Lato" panose="020F0502020204030203" pitchFamily="34" charset="0"/>
              </a:rPr>
              <a:t>COVID-19 </a:t>
            </a:r>
            <a:r>
              <a:rPr lang="en-US" sz="2400" dirty="0" smtClean="0">
                <a:latin typeface="Lato" panose="020F0502020204030203" pitchFamily="34" charset="0"/>
                <a:ea typeface="Lato" panose="020F0502020204030203" pitchFamily="34" charset="0"/>
                <a:cs typeface="Lato" panose="020F0502020204030203" pitchFamily="34" charset="0"/>
              </a:rPr>
              <a:t>Wellness Resources</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10" name="Text Placeholder 5"/>
          <p:cNvSpPr>
            <a:spLocks noGrp="1"/>
          </p:cNvSpPr>
          <p:nvPr>
            <p:ph type="body" sz="quarter" idx="10"/>
          </p:nvPr>
        </p:nvSpPr>
        <p:spPr>
          <a:xfrm>
            <a:off x="168277" y="690672"/>
            <a:ext cx="7191167" cy="1418348"/>
          </a:xfrm>
          <a:noFill/>
        </p:spPr>
        <p:txBody>
          <a:bodyPr>
            <a:noAutofit/>
          </a:bodyPr>
          <a:lstStyle/>
          <a:p>
            <a:r>
              <a:rPr lang="en-US" sz="1600" dirty="0">
                <a:solidFill>
                  <a:schemeClr val="bg1"/>
                </a:solidFill>
                <a:latin typeface="Arial" panose="020B0604020202020204" pitchFamily="34" charset="0"/>
                <a:ea typeface="Noto Serif" panose="02020600060500020200" pitchFamily="18" charset="0"/>
                <a:cs typeface="Arial" panose="020B0604020202020204" pitchFamily="34" charset="0"/>
              </a:rPr>
              <a:t>OHSU is about people first. That's why this site has been created: To help you and all members of the OHSU community find the wellness resources you need to support yourself, your loved ones and one another as we respond to the COVID-19 pandemic together.</a:t>
            </a:r>
            <a:endParaRPr lang="en-US" sz="1600" dirty="0" smtClean="0">
              <a:solidFill>
                <a:schemeClr val="bg1"/>
              </a:solidFill>
              <a:latin typeface="Arial" panose="020B0604020202020204" pitchFamily="34" charset="0"/>
              <a:ea typeface="Noto Serif" panose="02020600060500020200" pitchFamily="18" charset="0"/>
              <a:cs typeface="Arial" panose="020B0604020202020204" pitchFamily="34" charset="0"/>
            </a:endParaRPr>
          </a:p>
        </p:txBody>
      </p:sp>
      <p:sp>
        <p:nvSpPr>
          <p:cNvPr id="4" name="Rectangle 3"/>
          <p:cNvSpPr/>
          <p:nvPr/>
        </p:nvSpPr>
        <p:spPr>
          <a:xfrm>
            <a:off x="168278" y="5931314"/>
            <a:ext cx="8474681" cy="369332"/>
          </a:xfrm>
          <a:prstGeom prst="rect">
            <a:avLst/>
          </a:prstGeom>
        </p:spPr>
        <p:txBody>
          <a:bodyPr wrap="square">
            <a:spAutoFit/>
          </a:bodyPr>
          <a:lstStyle/>
          <a:p>
            <a:r>
              <a:rPr lang="en-US" dirty="0">
                <a:solidFill>
                  <a:schemeClr val="bg1"/>
                </a:solidFill>
                <a:latin typeface="Arial" panose="020B0604020202020204" pitchFamily="34" charset="0"/>
                <a:ea typeface="Noto Serif" panose="02020600060500020200" pitchFamily="18" charset="0"/>
                <a:cs typeface="Arial" panose="020B0604020202020204" pitchFamily="34" charset="0"/>
              </a:rPr>
              <a:t>To learn </a:t>
            </a:r>
            <a:r>
              <a:rPr lang="en-US" dirty="0" smtClean="0">
                <a:solidFill>
                  <a:schemeClr val="bg1"/>
                </a:solidFill>
                <a:latin typeface="Arial" panose="020B0604020202020204" pitchFamily="34" charset="0"/>
                <a:ea typeface="Noto Serif" panose="02020600060500020200" pitchFamily="18" charset="0"/>
                <a:cs typeface="Arial" panose="020B0604020202020204" pitchFamily="34" charset="0"/>
              </a:rPr>
              <a:t>more, </a:t>
            </a:r>
            <a:r>
              <a:rPr lang="en-US" dirty="0">
                <a:solidFill>
                  <a:schemeClr val="bg1"/>
                </a:solidFill>
                <a:latin typeface="Arial" panose="020B0604020202020204" pitchFamily="34" charset="0"/>
                <a:ea typeface="Noto Serif" panose="02020600060500020200" pitchFamily="18" charset="0"/>
                <a:cs typeface="Arial" panose="020B0604020202020204" pitchFamily="34" charset="0"/>
              </a:rPr>
              <a:t>visit </a:t>
            </a:r>
            <a:r>
              <a:rPr lang="en-US" b="1" dirty="0">
                <a:latin typeface="Arial" panose="020B0604020202020204" pitchFamily="34" charset="0"/>
                <a:cs typeface="Arial" panose="020B0604020202020204" pitchFamily="34" charset="0"/>
                <a:hlinkClick r:id="rId4"/>
              </a:rPr>
              <a:t>https://</a:t>
            </a:r>
            <a:r>
              <a:rPr lang="en-US" b="1" dirty="0" smtClean="0">
                <a:latin typeface="Arial" panose="020B0604020202020204" pitchFamily="34" charset="0"/>
                <a:cs typeface="Arial" panose="020B0604020202020204" pitchFamily="34" charset="0"/>
                <a:hlinkClick r:id="rId4"/>
              </a:rPr>
              <a:t>o2.ohsu.edu/covid-19/wellness/index.cfm</a:t>
            </a:r>
            <a:endParaRPr lang="en-US" b="1" dirty="0" smtClean="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4850437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hidden="1"/>
          <p:cNvSpPr>
            <a:spLocks noGrp="1"/>
          </p:cNvSpPr>
          <p:nvPr>
            <p:ph type="ctrTitle"/>
          </p:nvPr>
        </p:nvSpPr>
        <p:spPr/>
        <p:txBody>
          <a:bodyPr>
            <a:noAutofit/>
          </a:bodyPr>
          <a:lstStyle/>
          <a:p>
            <a:r>
              <a:rPr lang="en-US" dirty="0" smtClean="0"/>
              <a:t>Professional Growth and Mentorship</a:t>
            </a:r>
            <a:endParaRPr lang="en-US" dirty="0"/>
          </a:p>
        </p:txBody>
      </p:sp>
      <p:sp>
        <p:nvSpPr>
          <p:cNvPr id="8" name="Subtitle 7" hidden="1"/>
          <p:cNvSpPr>
            <a:spLocks noGrp="1"/>
          </p:cNvSpPr>
          <p:nvPr>
            <p:ph type="subTitle" idx="1"/>
          </p:nvPr>
        </p:nvSpPr>
        <p:spPr>
          <a:xfrm>
            <a:off x="976313" y="1776331"/>
            <a:ext cx="7176482" cy="473574"/>
          </a:xfrm>
        </p:spPr>
        <p:txBody>
          <a:bodyPr/>
          <a:lstStyle/>
          <a:p>
            <a:r>
              <a:rPr lang="en-US" dirty="0" smtClean="0"/>
              <a:t>Professional Development Series</a:t>
            </a:r>
            <a:endParaRPr lang="en-US" dirty="0"/>
          </a:p>
        </p:txBody>
      </p:sp>
      <p:sp>
        <p:nvSpPr>
          <p:cNvPr id="6" name="Rectangle 5"/>
          <p:cNvSpPr/>
          <p:nvPr/>
        </p:nvSpPr>
        <p:spPr>
          <a:xfrm>
            <a:off x="5217459" y="5212539"/>
            <a:ext cx="3836894" cy="830997"/>
          </a:xfrm>
          <a:prstGeom prst="rect">
            <a:avLst/>
          </a:prstGeom>
        </p:spPr>
        <p:txBody>
          <a:bodyPr wrap="square">
            <a:spAutoFit/>
          </a:bodyPr>
          <a:lstStyle/>
          <a:p>
            <a:r>
              <a:rPr lang="en-US" sz="1600" dirty="0" smtClean="0">
                <a:solidFill>
                  <a:schemeClr val="bg1"/>
                </a:solidFill>
              </a:rPr>
              <a:t>Submit proposals at: </a:t>
            </a:r>
            <a:r>
              <a:rPr lang="en-US" sz="1600" dirty="0" smtClean="0">
                <a:hlinkClick r:id="rId4"/>
              </a:rPr>
              <a:t>https</a:t>
            </a:r>
            <a:r>
              <a:rPr lang="en-US" sz="1600" dirty="0">
                <a:hlinkClick r:id="rId4"/>
              </a:rPr>
              <a:t>://</a:t>
            </a:r>
            <a:r>
              <a:rPr lang="en-US" sz="1600" dirty="0" smtClean="0">
                <a:hlinkClick r:id="rId4"/>
              </a:rPr>
              <a:t>ohsu.ca1.qualtrics.com/jfe/form/SV_cOTIrAdU3fw2mIB</a:t>
            </a:r>
            <a:endParaRPr lang="en-US" sz="1600" dirty="0" smtClean="0"/>
          </a:p>
        </p:txBody>
      </p:sp>
    </p:spTree>
    <p:custDataLst>
      <p:tags r:id="rId1"/>
    </p:custDataLst>
    <p:extLst>
      <p:ext uri="{BB962C8B-B14F-4D97-AF65-F5344CB8AC3E}">
        <p14:creationId xmlns:p14="http://schemas.microsoft.com/office/powerpoint/2010/main" val="378650674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585E60"/>
        </a:solidFill>
        <a:effectLst/>
      </p:bgPr>
    </p:bg>
    <p:spTree>
      <p:nvGrpSpPr>
        <p:cNvPr id="1" name=""/>
        <p:cNvGrpSpPr/>
        <p:nvPr/>
      </p:nvGrpSpPr>
      <p:grpSpPr>
        <a:xfrm>
          <a:off x="0" y="0"/>
          <a:ext cx="0" cy="0"/>
          <a:chOff x="0" y="0"/>
          <a:chExt cx="0" cy="0"/>
        </a:xfrm>
      </p:grpSpPr>
      <p:sp>
        <p:nvSpPr>
          <p:cNvPr id="7" name="Title 6" hidden="1"/>
          <p:cNvSpPr>
            <a:spLocks noGrp="1"/>
          </p:cNvSpPr>
          <p:nvPr>
            <p:ph type="ctrTitle"/>
          </p:nvPr>
        </p:nvSpPr>
        <p:spPr/>
        <p:txBody>
          <a:bodyPr>
            <a:noAutofit/>
          </a:bodyPr>
          <a:lstStyle/>
          <a:p>
            <a:r>
              <a:rPr lang="en-US" dirty="0" smtClean="0"/>
              <a:t>Professional Growth and Mentorship</a:t>
            </a:r>
            <a:endParaRPr lang="en-US" dirty="0"/>
          </a:p>
        </p:txBody>
      </p:sp>
      <p:sp>
        <p:nvSpPr>
          <p:cNvPr id="8" name="Subtitle 7" hidden="1"/>
          <p:cNvSpPr>
            <a:spLocks noGrp="1"/>
          </p:cNvSpPr>
          <p:nvPr>
            <p:ph type="subTitle" idx="1"/>
          </p:nvPr>
        </p:nvSpPr>
        <p:spPr>
          <a:xfrm>
            <a:off x="976313" y="1776331"/>
            <a:ext cx="7176482" cy="473574"/>
          </a:xfrm>
        </p:spPr>
        <p:txBody>
          <a:bodyPr/>
          <a:lstStyle/>
          <a:p>
            <a:r>
              <a:rPr lang="en-US" dirty="0" smtClean="0"/>
              <a:t>Professional Development Series</a:t>
            </a:r>
            <a:endParaRPr lang="en-US" dirty="0"/>
          </a:p>
        </p:txBody>
      </p:sp>
      <p:sp>
        <p:nvSpPr>
          <p:cNvPr id="5" name="Title 3"/>
          <p:cNvSpPr txBox="1">
            <a:spLocks/>
          </p:cNvSpPr>
          <p:nvPr/>
        </p:nvSpPr>
        <p:spPr>
          <a:xfrm>
            <a:off x="168276" y="110814"/>
            <a:ext cx="8474683" cy="579858"/>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4000" b="0" i="0" kern="1200">
                <a:solidFill>
                  <a:schemeClr val="bg1"/>
                </a:solidFill>
                <a:latin typeface="Lato Regular"/>
                <a:ea typeface="+mj-ea"/>
                <a:cs typeface="Lato Regular"/>
              </a:defRPr>
            </a:lvl1pPr>
          </a:lstStyle>
          <a:p>
            <a:r>
              <a:rPr lang="en-US" sz="2400" dirty="0"/>
              <a:t>Education Grand Rounds</a:t>
            </a:r>
            <a:endParaRPr lang="en-US" sz="2400" dirty="0"/>
          </a:p>
        </p:txBody>
      </p:sp>
      <p:sp>
        <p:nvSpPr>
          <p:cNvPr id="10" name="Text Placeholder 5"/>
          <p:cNvSpPr>
            <a:spLocks noGrp="1"/>
          </p:cNvSpPr>
          <p:nvPr>
            <p:ph type="body" sz="quarter" idx="10"/>
          </p:nvPr>
        </p:nvSpPr>
        <p:spPr>
          <a:xfrm>
            <a:off x="428961" y="6139129"/>
            <a:ext cx="8332216" cy="381182"/>
          </a:xfrm>
          <a:noFill/>
        </p:spPr>
        <p:txBody>
          <a:bodyPr>
            <a:noAutofit/>
          </a:bodyPr>
          <a:lstStyle/>
          <a:p>
            <a:r>
              <a:rPr lang="en-US" dirty="0" smtClean="0">
                <a:solidFill>
                  <a:schemeClr val="accent5"/>
                </a:solidFill>
                <a:latin typeface="Arial" panose="020B0604020202020204" pitchFamily="34" charset="0"/>
                <a:ea typeface="Noto Serif" panose="02020600060500020200" pitchFamily="18" charset="0"/>
                <a:cs typeface="Arial" panose="020B0604020202020204" pitchFamily="34" charset="0"/>
              </a:rPr>
              <a:t>More info: </a:t>
            </a:r>
            <a:r>
              <a:rPr lang="en-US" dirty="0">
                <a:solidFill>
                  <a:schemeClr val="accent5"/>
                </a:solidFill>
                <a:latin typeface="Arial" panose="020B0604020202020204" pitchFamily="34" charset="0"/>
                <a:ea typeface="Noto Serif" panose="02020600060500020200" pitchFamily="18" charset="0"/>
                <a:cs typeface="Arial" panose="020B0604020202020204" pitchFamily="34" charset="0"/>
                <a:hlinkClick r:id="rId3"/>
              </a:rPr>
              <a:t>https://</a:t>
            </a:r>
            <a:r>
              <a:rPr lang="en-US" dirty="0" smtClean="0">
                <a:solidFill>
                  <a:schemeClr val="accent5"/>
                </a:solidFill>
                <a:latin typeface="Arial" panose="020B0604020202020204" pitchFamily="34" charset="0"/>
                <a:ea typeface="Noto Serif" panose="02020600060500020200" pitchFamily="18" charset="0"/>
                <a:cs typeface="Arial" panose="020B0604020202020204" pitchFamily="34" charset="0"/>
                <a:hlinkClick r:id="rId3"/>
              </a:rPr>
              <a:t>www.ohsu.edu/education/educators-collaborative</a:t>
            </a:r>
            <a:endParaRPr lang="en-US" dirty="0" smtClean="0">
              <a:solidFill>
                <a:schemeClr val="accent5"/>
              </a:solidFill>
              <a:latin typeface="Arial" panose="020B0604020202020204" pitchFamily="34" charset="0"/>
              <a:ea typeface="Noto Serif" panose="02020600060500020200" pitchFamily="18" charset="0"/>
              <a:cs typeface="Arial" panose="020B0604020202020204" pitchFamily="34" charset="0"/>
            </a:endParaRPr>
          </a:p>
        </p:txBody>
      </p:sp>
      <p:sp>
        <p:nvSpPr>
          <p:cNvPr id="11" name="Text Placeholder 5"/>
          <p:cNvSpPr>
            <a:spLocks noGrp="1"/>
          </p:cNvSpPr>
          <p:nvPr>
            <p:ph type="body" sz="quarter" idx="10"/>
          </p:nvPr>
        </p:nvSpPr>
        <p:spPr>
          <a:xfrm>
            <a:off x="193622" y="695615"/>
            <a:ext cx="8802894" cy="5738473"/>
          </a:xfrm>
          <a:noFill/>
        </p:spPr>
        <p:txBody>
          <a:bodyPr>
            <a:noAutofit/>
          </a:bodyPr>
          <a:lstStyle/>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Educators' Collaborative hosts Education Grand Rounds, which will all be held online only for the foreseeable future. </a:t>
            </a:r>
            <a:endParaRPr lang="en-US" dirty="0" smtClean="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r>
              <a:rPr lang="en-US" b="1"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NEW DATES! </a:t>
            </a:r>
            <a:r>
              <a:rPr lang="en-US" dirty="0" smtClean="0">
                <a:latin typeface="Arial" panose="020B0604020202020204" pitchFamily="34" charset="0"/>
                <a:cs typeface="Arial" panose="020B0604020202020204" pitchFamily="34" charset="0"/>
              </a:rPr>
              <a:t>Grand </a:t>
            </a:r>
            <a:r>
              <a:rPr lang="en-US" dirty="0">
                <a:latin typeface="Arial" panose="020B0604020202020204" pitchFamily="34" charset="0"/>
                <a:cs typeface="Arial" panose="020B0604020202020204" pitchFamily="34" charset="0"/>
              </a:rPr>
              <a:t>Rounds will </a:t>
            </a:r>
            <a:r>
              <a:rPr lang="en-US" dirty="0" smtClean="0">
                <a:latin typeface="Arial" panose="020B0604020202020204" pitchFamily="34" charset="0"/>
                <a:cs typeface="Arial" panose="020B0604020202020204" pitchFamily="34" charset="0"/>
              </a:rPr>
              <a:t>now be </a:t>
            </a:r>
            <a:r>
              <a:rPr lang="en-US" dirty="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2nd </a:t>
            </a:r>
            <a:r>
              <a:rPr lang="en-US" b="1" dirty="0">
                <a:latin typeface="Arial" panose="020B0604020202020204" pitchFamily="34" charset="0"/>
                <a:cs typeface="Arial" panose="020B0604020202020204" pitchFamily="34" charset="0"/>
              </a:rPr>
              <a:t>Tuesday </a:t>
            </a:r>
            <a:r>
              <a:rPr lang="en-US" dirty="0">
                <a:latin typeface="Arial" panose="020B0604020202020204" pitchFamily="34" charset="0"/>
                <a:cs typeface="Arial" panose="020B0604020202020204" pitchFamily="34" charset="0"/>
              </a:rPr>
              <a:t>of the month</a:t>
            </a:r>
            <a:r>
              <a:rPr lang="en-US"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a:t>
            </a:r>
          </a:p>
          <a:p>
            <a:pPr algn="ctr"/>
            <a:endParaRPr lang="en-US"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b="1" dirty="0">
                <a:latin typeface="Arial" panose="020B0604020202020204" pitchFamily="34" charset="0"/>
                <a:cs typeface="Arial" panose="020B0604020202020204" pitchFamily="34" charset="0"/>
              </a:rPr>
              <a:t>Feb. 9, 12 -1 p.m.</a:t>
            </a:r>
            <a:r>
              <a:rPr lang="en-US" dirty="0">
                <a:latin typeface="Arial" panose="020B0604020202020204" pitchFamily="34" charset="0"/>
                <a:cs typeface="Arial" panose="020B0604020202020204" pitchFamily="34" charset="0"/>
              </a:rPr>
              <a:t> "Identifying the struggling learner". Presented by Carrie Philippi, M.D., Ph.D</a:t>
            </a:r>
            <a:r>
              <a:rPr lang="en-US" dirty="0" smtClean="0">
                <a:latin typeface="Arial" panose="020B0604020202020204" pitchFamily="34" charset="0"/>
                <a:cs typeface="Arial" panose="020B0604020202020204" pitchFamily="34" charset="0"/>
              </a:rPr>
              <a:t>.</a:t>
            </a:r>
          </a:p>
          <a:p>
            <a:pPr>
              <a:spcBef>
                <a:spcPts val="0"/>
              </a:spcBef>
            </a:pPr>
            <a:endParaRPr lang="en-US"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b="1" dirty="0">
                <a:latin typeface="Arial" panose="020B0604020202020204" pitchFamily="34" charset="0"/>
                <a:cs typeface="Arial" panose="020B0604020202020204" pitchFamily="34" charset="0"/>
              </a:rPr>
              <a:t>Mar. 9, 12 -1 p.m.</a:t>
            </a:r>
            <a:r>
              <a:rPr lang="en-US" dirty="0">
                <a:latin typeface="Arial" panose="020B0604020202020204" pitchFamily="34" charset="0"/>
                <a:cs typeface="Arial" panose="020B0604020202020204" pitchFamily="34" charset="0"/>
              </a:rPr>
              <a:t> "The hidden and informal curriculum". Presented by Pat Kenney-Moore, P.A., </a:t>
            </a:r>
            <a:r>
              <a:rPr lang="en-US" dirty="0" err="1">
                <a:latin typeface="Arial" panose="020B0604020202020204" pitchFamily="34" charset="0"/>
                <a:cs typeface="Arial" panose="020B0604020202020204" pitchFamily="34" charset="0"/>
              </a:rPr>
              <a:t>Ed.D</a:t>
            </a:r>
            <a:r>
              <a:rPr lang="en-US" dirty="0" smtClean="0">
                <a:latin typeface="Arial" panose="020B0604020202020204" pitchFamily="34" charset="0"/>
                <a:cs typeface="Arial" panose="020B0604020202020204" pitchFamily="34" charset="0"/>
              </a:rPr>
              <a:t>.</a:t>
            </a:r>
          </a:p>
          <a:p>
            <a:pPr>
              <a:spcBef>
                <a:spcPts val="0"/>
              </a:spcBef>
            </a:pPr>
            <a:endParaRPr lang="en-US"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b="1" dirty="0">
                <a:latin typeface="Arial" panose="020B0604020202020204" pitchFamily="34" charset="0"/>
                <a:cs typeface="Arial" panose="020B0604020202020204" pitchFamily="34" charset="0"/>
              </a:rPr>
              <a:t>Apr. 13, 12 -1 p.m. </a:t>
            </a:r>
            <a:r>
              <a:rPr lang="en-US" dirty="0">
                <a:latin typeface="Arial" panose="020B0604020202020204" pitchFamily="34" charset="0"/>
                <a:cs typeface="Arial" panose="020B0604020202020204" pitchFamily="34" charset="0"/>
              </a:rPr>
              <a:t>"Bedside teaching". Presented by Joe Chiovaro, M.D</a:t>
            </a:r>
            <a:r>
              <a:rPr lang="en-US" dirty="0" smtClean="0">
                <a:latin typeface="Arial" panose="020B0604020202020204" pitchFamily="34" charset="0"/>
                <a:cs typeface="Arial" panose="020B0604020202020204" pitchFamily="34" charset="0"/>
              </a:rPr>
              <a:t>.</a:t>
            </a:r>
          </a:p>
          <a:p>
            <a:pPr>
              <a:spcBef>
                <a:spcPts val="0"/>
              </a:spcBef>
            </a:pPr>
            <a:endParaRPr lang="en-US"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b="1" dirty="0">
                <a:latin typeface="Arial" panose="020B0604020202020204" pitchFamily="34" charset="0"/>
                <a:cs typeface="Arial" panose="020B0604020202020204" pitchFamily="34" charset="0"/>
              </a:rPr>
              <a:t>May 11, 12 -1 p.m.</a:t>
            </a:r>
            <a:r>
              <a:rPr lang="en-US" dirty="0">
                <a:latin typeface="Arial" panose="020B0604020202020204" pitchFamily="34" charset="0"/>
                <a:cs typeface="Arial" panose="020B0604020202020204" pitchFamily="34" charset="0"/>
              </a:rPr>
              <a:t> "Racial Justice Curriculum". Presented by Rosemarie Hemmings, Ph.D., L.C.S.W</a:t>
            </a:r>
            <a:r>
              <a:rPr lang="en-US" dirty="0" smtClean="0">
                <a:latin typeface="Arial" panose="020B0604020202020204" pitchFamily="34" charset="0"/>
                <a:cs typeface="Arial" panose="020B0604020202020204" pitchFamily="34" charset="0"/>
              </a:rPr>
              <a:t>.</a:t>
            </a:r>
          </a:p>
          <a:p>
            <a:pPr>
              <a:spcBef>
                <a:spcPts val="0"/>
              </a:spcBef>
            </a:pPr>
            <a:endParaRPr lang="en-US" dirty="0">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b="1" dirty="0">
                <a:latin typeface="Arial" panose="020B0604020202020204" pitchFamily="34" charset="0"/>
                <a:cs typeface="Arial" panose="020B0604020202020204" pitchFamily="34" charset="0"/>
              </a:rPr>
              <a:t>Jun. 8, 12 -1 p.m. </a:t>
            </a:r>
            <a:r>
              <a:rPr lang="en-US" dirty="0">
                <a:latin typeface="Arial" panose="020B0604020202020204" pitchFamily="34" charset="0"/>
                <a:cs typeface="Arial" panose="020B0604020202020204" pitchFamily="34" charset="0"/>
              </a:rPr>
              <a:t>"The new graduate studies curriculum".  Presented by Georgiana Purdy, Ph.D.</a:t>
            </a:r>
          </a:p>
          <a:p>
            <a:endParaRPr lang="en-US" sz="1600" dirty="0" smtClean="0">
              <a:solidFill>
                <a:schemeClr val="bg1"/>
              </a:solidFill>
              <a:latin typeface="Arial" panose="020B0604020202020204" pitchFamily="34" charset="0"/>
              <a:ea typeface="Noto Serif" panose="02020600060500020200"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414447674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2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20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86526" y="4522966"/>
            <a:ext cx="3641558" cy="1200329"/>
          </a:xfrm>
          <a:prstGeom prst="rect">
            <a:avLst/>
          </a:prstGeom>
          <a:solidFill>
            <a:schemeClr val="bg1"/>
          </a:solidFill>
        </p:spPr>
        <p:txBody>
          <a:bodyPr wrap="square">
            <a:spAutoFit/>
          </a:bodyPr>
          <a:lstStyle/>
          <a:p>
            <a:endParaRPr lang="en-US" dirty="0" smtClean="0">
              <a:solidFill>
                <a:schemeClr val="bg1"/>
              </a:solidFill>
              <a:hlinkClick r:id="rId3"/>
            </a:endParaRPr>
          </a:p>
          <a:p>
            <a:pPr algn="ctr"/>
            <a:r>
              <a:rPr lang="en-US" dirty="0" smtClean="0">
                <a:solidFill>
                  <a:schemeClr val="bg1"/>
                </a:solidFill>
                <a:hlinkClick r:id="rId3"/>
              </a:rPr>
              <a:t>https</a:t>
            </a:r>
            <a:r>
              <a:rPr lang="en-US" dirty="0">
                <a:solidFill>
                  <a:schemeClr val="bg1"/>
                </a:solidFill>
                <a:hlinkClick r:id="rId3"/>
              </a:rPr>
              <a:t>://</a:t>
            </a:r>
            <a:r>
              <a:rPr lang="en-US" dirty="0" smtClean="0">
                <a:solidFill>
                  <a:schemeClr val="bg1"/>
                </a:solidFill>
                <a:hlinkClick r:id="rId3"/>
              </a:rPr>
              <a:t>www.ohsu.edu/school-of-medicine/cpd/featured-cme-events</a:t>
            </a:r>
            <a:endParaRPr lang="en-US" dirty="0" smtClean="0">
              <a:solidFill>
                <a:schemeClr val="bg1"/>
              </a:solidFill>
            </a:endParaRPr>
          </a:p>
          <a:p>
            <a:endParaRPr lang="en-US" dirty="0" smtClean="0">
              <a:solidFill>
                <a:schemeClr val="bg1"/>
              </a:solidFill>
            </a:endParaRPr>
          </a:p>
        </p:txBody>
      </p:sp>
    </p:spTree>
    <p:extLst>
      <p:ext uri="{BB962C8B-B14F-4D97-AF65-F5344CB8AC3E}">
        <p14:creationId xmlns:p14="http://schemas.microsoft.com/office/powerpoint/2010/main" val="85044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6000"/>
          </a:stretch>
        </a:blipFill>
        <a:effectLst/>
      </p:bgPr>
    </p:bg>
    <p:spTree>
      <p:nvGrpSpPr>
        <p:cNvPr id="1" name=""/>
        <p:cNvGrpSpPr/>
        <p:nvPr/>
      </p:nvGrpSpPr>
      <p:grpSpPr>
        <a:xfrm>
          <a:off x="0" y="0"/>
          <a:ext cx="0" cy="0"/>
          <a:chOff x="0" y="0"/>
          <a:chExt cx="0" cy="0"/>
        </a:xfrm>
      </p:grpSpPr>
      <p:sp>
        <p:nvSpPr>
          <p:cNvPr id="2" name="Rectangle 1"/>
          <p:cNvSpPr/>
          <p:nvPr/>
        </p:nvSpPr>
        <p:spPr>
          <a:xfrm>
            <a:off x="5863763" y="3272586"/>
            <a:ext cx="2670637" cy="609603"/>
          </a:xfrm>
          <a:prstGeom prst="rect">
            <a:avLst/>
          </a:prstGeom>
          <a:gradFill>
            <a:gsLst>
              <a:gs pos="100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https://octri.ohsu.edu/redcap/surveys/?s=PKEPW3734L</a:t>
            </a:r>
          </a:p>
        </p:txBody>
      </p:sp>
    </p:spTree>
    <p:extLst>
      <p:ext uri="{BB962C8B-B14F-4D97-AF65-F5344CB8AC3E}">
        <p14:creationId xmlns:p14="http://schemas.microsoft.com/office/powerpoint/2010/main" val="72437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585E60"/>
        </a:solidFill>
        <a:effectLst/>
      </p:bgPr>
    </p:bg>
    <p:spTree>
      <p:nvGrpSpPr>
        <p:cNvPr id="1" name=""/>
        <p:cNvGrpSpPr/>
        <p:nvPr/>
      </p:nvGrpSpPr>
      <p:grpSpPr>
        <a:xfrm>
          <a:off x="0" y="0"/>
          <a:ext cx="0" cy="0"/>
          <a:chOff x="0" y="0"/>
          <a:chExt cx="0" cy="0"/>
        </a:xfrm>
      </p:grpSpPr>
      <p:sp>
        <p:nvSpPr>
          <p:cNvPr id="7" name="Title 6" hidden="1"/>
          <p:cNvSpPr>
            <a:spLocks noGrp="1"/>
          </p:cNvSpPr>
          <p:nvPr>
            <p:ph type="ctrTitle"/>
          </p:nvPr>
        </p:nvSpPr>
        <p:spPr/>
        <p:txBody>
          <a:bodyPr>
            <a:noAutofit/>
          </a:bodyPr>
          <a:lstStyle/>
          <a:p>
            <a:r>
              <a:rPr lang="en-US" dirty="0" smtClean="0"/>
              <a:t>Professional Growth and Mentorship</a:t>
            </a:r>
            <a:endParaRPr lang="en-US" dirty="0"/>
          </a:p>
        </p:txBody>
      </p:sp>
      <p:sp>
        <p:nvSpPr>
          <p:cNvPr id="8" name="Subtitle 7" hidden="1"/>
          <p:cNvSpPr>
            <a:spLocks noGrp="1"/>
          </p:cNvSpPr>
          <p:nvPr>
            <p:ph type="subTitle" idx="1"/>
          </p:nvPr>
        </p:nvSpPr>
        <p:spPr>
          <a:xfrm>
            <a:off x="976313" y="1776331"/>
            <a:ext cx="7176482" cy="473574"/>
          </a:xfrm>
        </p:spPr>
        <p:txBody>
          <a:bodyPr/>
          <a:lstStyle/>
          <a:p>
            <a:r>
              <a:rPr lang="en-US" dirty="0" smtClean="0"/>
              <a:t>Professional Development Series</a:t>
            </a:r>
            <a:endParaRPr lang="en-US" dirty="0"/>
          </a:p>
        </p:txBody>
      </p:sp>
      <p:sp>
        <p:nvSpPr>
          <p:cNvPr id="5" name="Title 3"/>
          <p:cNvSpPr txBox="1">
            <a:spLocks/>
          </p:cNvSpPr>
          <p:nvPr/>
        </p:nvSpPr>
        <p:spPr>
          <a:xfrm>
            <a:off x="168276" y="110814"/>
            <a:ext cx="8474683" cy="579858"/>
          </a:xfrm>
          <a:prstGeom prst="rect">
            <a:avLst/>
          </a:prstGeom>
          <a:noFill/>
        </p:spPr>
        <p:txBody>
          <a:bodyPr vert="horz" lIns="91440" tIns="45720" rIns="91440" bIns="45720" rtlCol="0" anchor="t" anchorCtr="0">
            <a:noAutofit/>
          </a:bodyPr>
          <a:lstStyle>
            <a:lvl1pPr algn="l" defTabSz="457200" rtl="0" eaLnBrk="1" latinLnBrk="0" hangingPunct="1">
              <a:spcBef>
                <a:spcPct val="0"/>
              </a:spcBef>
              <a:buNone/>
              <a:defRPr sz="4000" b="0" i="0" kern="1200">
                <a:solidFill>
                  <a:schemeClr val="bg1"/>
                </a:solidFill>
                <a:latin typeface="Lato Regular"/>
                <a:ea typeface="+mj-ea"/>
                <a:cs typeface="Lato Regular"/>
              </a:defRPr>
            </a:lvl1pPr>
          </a:lstStyle>
          <a:p>
            <a:r>
              <a:rPr lang="en-US" sz="2400" dirty="0" smtClean="0">
                <a:latin typeface="Lato" panose="020F0502020204030203" pitchFamily="34" charset="0"/>
                <a:ea typeface="Lato" panose="020F0502020204030203" pitchFamily="34" charset="0"/>
                <a:cs typeface="Lato" panose="020F0502020204030203" pitchFamily="34" charset="0"/>
              </a:rPr>
              <a:t>Online CME Library</a:t>
            </a:r>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10" name="Text Placeholder 5"/>
          <p:cNvSpPr>
            <a:spLocks noGrp="1"/>
          </p:cNvSpPr>
          <p:nvPr>
            <p:ph type="body" sz="quarter" idx="10"/>
          </p:nvPr>
        </p:nvSpPr>
        <p:spPr>
          <a:xfrm>
            <a:off x="428961" y="6434089"/>
            <a:ext cx="8332216" cy="381182"/>
          </a:xfrm>
          <a:noFill/>
        </p:spPr>
        <p:txBody>
          <a:bodyPr>
            <a:noAutofit/>
          </a:bodyPr>
          <a:lstStyle/>
          <a:p>
            <a:r>
              <a:rPr lang="en-US" dirty="0" smtClean="0">
                <a:solidFill>
                  <a:schemeClr val="accent5"/>
                </a:solidFill>
                <a:latin typeface="Arial" panose="020B0604020202020204" pitchFamily="34" charset="0"/>
                <a:ea typeface="Noto Serif" panose="02020600060500020200" pitchFamily="18" charset="0"/>
                <a:cs typeface="Arial" panose="020B0604020202020204" pitchFamily="34" charset="0"/>
              </a:rPr>
              <a:t>More info: </a:t>
            </a:r>
            <a:r>
              <a:rPr lang="en-US" dirty="0" smtClean="0">
                <a:hlinkClick r:id="rId3"/>
              </a:rPr>
              <a:t>https</a:t>
            </a:r>
            <a:r>
              <a:rPr lang="en-US" dirty="0">
                <a:hlinkClick r:id="rId3"/>
              </a:rPr>
              <a:t>://www.ohsu.edu/school-of-medicine/cpd/online-library</a:t>
            </a:r>
            <a:endParaRPr lang="en-US" dirty="0">
              <a:solidFill>
                <a:schemeClr val="accent5"/>
              </a:solidFill>
              <a:latin typeface="Arial" panose="020B0604020202020204" pitchFamily="34" charset="0"/>
              <a:ea typeface="Noto Serif" panose="02020600060500020200" pitchFamily="18" charset="0"/>
              <a:cs typeface="Arial" panose="020B0604020202020204" pitchFamily="34" charset="0"/>
            </a:endParaRPr>
          </a:p>
        </p:txBody>
      </p:sp>
      <p:sp>
        <p:nvSpPr>
          <p:cNvPr id="11" name="Text Placeholder 5"/>
          <p:cNvSpPr>
            <a:spLocks noGrp="1"/>
          </p:cNvSpPr>
          <p:nvPr>
            <p:ph type="body" sz="quarter" idx="10"/>
          </p:nvPr>
        </p:nvSpPr>
        <p:spPr>
          <a:xfrm>
            <a:off x="193622" y="695616"/>
            <a:ext cx="8802894" cy="1245479"/>
          </a:xfrm>
          <a:noFill/>
        </p:spPr>
        <p:txBody>
          <a:bodyPr>
            <a:noAutofit/>
          </a:bodyPr>
          <a:lstStyle/>
          <a:p>
            <a:r>
              <a:rPr lang="en-US" dirty="0">
                <a:solidFill>
                  <a:schemeClr val="bg1"/>
                </a:solidFill>
                <a:latin typeface="Arial" panose="020B0604020202020204" pitchFamily="34" charset="0"/>
                <a:ea typeface="Noto Serif" panose="02020600060500020200" pitchFamily="18" charset="0"/>
                <a:cs typeface="Arial" panose="020B0604020202020204" pitchFamily="34" charset="0"/>
              </a:rPr>
              <a:t>OHSU Continuing Professional Development is in the process of building out our library of online continuing medical education. </a:t>
            </a:r>
            <a:r>
              <a:rPr lang="en-US" dirty="0" smtClean="0">
                <a:solidFill>
                  <a:schemeClr val="bg1"/>
                </a:solidFill>
                <a:latin typeface="Arial" panose="020B0604020202020204" pitchFamily="34" charset="0"/>
                <a:ea typeface="Noto Serif" panose="02020600060500020200" pitchFamily="18" charset="0"/>
                <a:cs typeface="Arial" panose="020B0604020202020204" pitchFamily="34" charset="0"/>
              </a:rPr>
              <a:t>The </a:t>
            </a:r>
            <a:r>
              <a:rPr lang="en-US" dirty="0">
                <a:solidFill>
                  <a:schemeClr val="bg1"/>
                </a:solidFill>
                <a:latin typeface="Arial" panose="020B0604020202020204" pitchFamily="34" charset="0"/>
                <a:ea typeface="Noto Serif" panose="02020600060500020200" pitchFamily="18" charset="0"/>
                <a:cs typeface="Arial" panose="020B0604020202020204" pitchFamily="34" charset="0"/>
              </a:rPr>
              <a:t>full content of these activities is available at no charge as part of our pilot program, and a small fee is charged if you'd like to receive CME</a:t>
            </a:r>
            <a:r>
              <a:rPr lang="en-US" dirty="0" smtClean="0">
                <a:solidFill>
                  <a:schemeClr val="bg1"/>
                </a:solidFill>
                <a:latin typeface="Arial" panose="020B0604020202020204" pitchFamily="34" charset="0"/>
                <a:ea typeface="Noto Serif" panose="02020600060500020200" pitchFamily="18" charset="0"/>
                <a:cs typeface="Arial" panose="020B0604020202020204" pitchFamily="34" charset="0"/>
              </a:rPr>
              <a:t>.</a:t>
            </a:r>
            <a:endParaRPr lang="en-US" sz="1600" dirty="0" smtClean="0">
              <a:solidFill>
                <a:schemeClr val="bg1"/>
              </a:solidFill>
              <a:latin typeface="Arial" panose="020B0604020202020204" pitchFamily="34" charset="0"/>
              <a:ea typeface="Noto Serif" panose="02020600060500020200" pitchFamily="18" charset="0"/>
              <a:cs typeface="Arial" panose="020B0604020202020204" pitchFamily="34" charset="0"/>
            </a:endParaRPr>
          </a:p>
          <a:p>
            <a:endParaRPr lang="en-US" sz="1600" dirty="0" smtClean="0">
              <a:solidFill>
                <a:schemeClr val="bg1"/>
              </a:solidFill>
              <a:latin typeface="Arial" panose="020B0604020202020204" pitchFamily="34" charset="0"/>
              <a:ea typeface="Noto Serif" panose="02020600060500020200" pitchFamily="18"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8869" y="2111142"/>
            <a:ext cx="7772400" cy="4152900"/>
          </a:xfrm>
          <a:prstGeom prst="rect">
            <a:avLst/>
          </a:prstGeom>
        </p:spPr>
      </p:pic>
    </p:spTree>
    <p:custDataLst>
      <p:tags r:id="rId1"/>
    </p:custDataLst>
    <p:extLst>
      <p:ext uri="{BB962C8B-B14F-4D97-AF65-F5344CB8AC3E}">
        <p14:creationId xmlns:p14="http://schemas.microsoft.com/office/powerpoint/2010/main" val="371069075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b="3084"/>
          <a:stretch/>
        </p:blipFill>
        <p:spPr>
          <a:xfrm>
            <a:off x="0" y="0"/>
            <a:ext cx="9144000" cy="32446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9128" y="3244645"/>
            <a:ext cx="5225744" cy="3689159"/>
          </a:xfrm>
          <a:prstGeom prst="rect">
            <a:avLst/>
          </a:prstGeom>
        </p:spPr>
      </p:pic>
      <p:sp>
        <p:nvSpPr>
          <p:cNvPr id="6" name="Rectangle 5"/>
          <p:cNvSpPr/>
          <p:nvPr/>
        </p:nvSpPr>
        <p:spPr>
          <a:xfrm>
            <a:off x="545690" y="194951"/>
            <a:ext cx="8465574" cy="677108"/>
          </a:xfrm>
          <a:prstGeom prst="rect">
            <a:avLst/>
          </a:prstGeom>
        </p:spPr>
        <p:txBody>
          <a:bodyPr wrap="square">
            <a:spAutoFit/>
          </a:bodyPr>
          <a:lstStyle/>
          <a:p>
            <a:r>
              <a:rPr lang="en-US" sz="2000" dirty="0">
                <a:solidFill>
                  <a:schemeClr val="bg1"/>
                </a:solidFill>
              </a:rPr>
              <a:t>https://rise.articulate.com/share/0hmWSZHilMqLNg2i_nv6y84Wd-bBQXR</a:t>
            </a:r>
            <a:r>
              <a:rPr lang="en-US" sz="2000" dirty="0" smtClean="0">
                <a:solidFill>
                  <a:schemeClr val="bg1"/>
                </a:solidFill>
              </a:rPr>
              <a:t>_#/</a:t>
            </a:r>
          </a:p>
          <a:p>
            <a:endParaRPr lang="en-US" dirty="0"/>
          </a:p>
        </p:txBody>
      </p:sp>
    </p:spTree>
    <p:extLst>
      <p:ext uri="{BB962C8B-B14F-4D97-AF65-F5344CB8AC3E}">
        <p14:creationId xmlns:p14="http://schemas.microsoft.com/office/powerpoint/2010/main" val="774089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GRAY SLIDE WITH LOGO" val="GtLRW8zo"/>
  <p:tag name="ARTICULATE_SLIDE_THUMBNAIL_REFRESH" val="1"/>
  <p:tag name="ARTICULATE_PROJECT_OPEN" val="0"/>
  <p:tag name="ARTICULATE_SLIDE_COUNT" val="1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5060</TotalTime>
  <Words>527</Words>
  <Application>Microsoft Office PowerPoint</Application>
  <PresentationFormat>On-screen Show (4:3)</PresentationFormat>
  <Paragraphs>59</Paragraphs>
  <Slides>13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Lato</vt:lpstr>
      <vt:lpstr>Lato Light</vt:lpstr>
      <vt:lpstr>Lato Regular</vt:lpstr>
      <vt:lpstr>Noto</vt:lpstr>
      <vt:lpstr>Noto Serif</vt:lpstr>
      <vt:lpstr>White Slide, No Logo</vt:lpstr>
      <vt:lpstr>Gray Slide with Logo</vt:lpstr>
      <vt:lpstr>Gray Slide No Logo</vt:lpstr>
      <vt:lpstr>OHSU Faculty Development</vt:lpstr>
      <vt:lpstr>Professional Growth and Mentorship</vt:lpstr>
      <vt:lpstr>Professional Growth and Mentorship</vt:lpstr>
      <vt:lpstr>Professional Growth and Mentorship</vt:lpstr>
      <vt:lpstr>PowerPoint Presentation</vt:lpstr>
      <vt:lpstr>PowerPoint Presentation</vt:lpstr>
      <vt:lpstr>PowerPoint Presentation</vt:lpstr>
      <vt:lpstr>Professional Growth and Mentorship</vt:lpstr>
      <vt:lpstr>PowerPoint Presentation</vt:lpstr>
      <vt:lpstr>Diversity Mentorship Program</vt:lpstr>
      <vt:lpstr>Faculty Development Inventory</vt:lpstr>
      <vt:lpstr>School of Medicine Faculty Development Website</vt:lpstr>
      <vt:lpstr>Faculty Development Newsletter</vt:lpstr>
    </vt:vector>
  </TitlesOfParts>
  <Company>Sockeye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OHSU</dc:creator>
  <cp:lastModifiedBy>Devon Ritter</cp:lastModifiedBy>
  <cp:revision>549</cp:revision>
  <dcterms:created xsi:type="dcterms:W3CDTF">2015-05-18T16:26:35Z</dcterms:created>
  <dcterms:modified xsi:type="dcterms:W3CDTF">2021-01-27T23:24:49Z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CA4E163E-EC08-4715-91B5-A6E79DD0F7DC</vt:lpwstr>
  </property>
  <property fmtid="{D5CDD505-2E9C-101B-9397-08002B2CF9AE}" pid="3" name="ArticulatePath">
    <vt:lpwstr>OHSU-PowerPoint-Template_v3compressed</vt:lpwstr>
  </property>
</Properties>
</file>