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262" r:id="rId3"/>
    <p:sldId id="286" r:id="rId4"/>
    <p:sldId id="260" r:id="rId5"/>
    <p:sldId id="272" r:id="rId6"/>
    <p:sldId id="278" r:id="rId7"/>
    <p:sldId id="257" r:id="rId8"/>
    <p:sldId id="282" r:id="rId9"/>
    <p:sldId id="283" r:id="rId10"/>
    <p:sldId id="279" r:id="rId11"/>
    <p:sldId id="280" r:id="rId12"/>
    <p:sldId id="281" r:id="rId13"/>
    <p:sldId id="284" r:id="rId14"/>
    <p:sldId id="259" r:id="rId15"/>
    <p:sldId id="261" r:id="rId16"/>
    <p:sldId id="258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3" r:id="rId25"/>
    <p:sldId id="276" r:id="rId26"/>
    <p:sldId id="277" r:id="rId27"/>
    <p:sldId id="270" r:id="rId28"/>
    <p:sldId id="285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/>
    <p:restoredTop sz="94716"/>
  </p:normalViewPr>
  <p:slideViewPr>
    <p:cSldViewPr snapToGrid="0" snapToObjects="1">
      <p:cViewPr varScale="1">
        <p:scale>
          <a:sx n="128" d="100"/>
          <a:sy n="128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24B5-0E82-7042-8276-98F8AB088F55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52EEF-AEC4-624C-A844-AF6FEA72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7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52EEF-AEC4-624C-A844-AF6FEA729B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52EEF-AEC4-624C-A844-AF6FEA729B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6083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9955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652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00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2750FB2-685F-D54E-BE5E-76C7837C5DA8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1A57F18-74D8-B246-B068-7CBB1DBD41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918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mp.org/wp-content/uploads/2016/09/Charting-Outcomes-US-Allopathic-Seniors-2016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mp.org/wp-content/uploads/2016/09/Charting-Outcomes-US-Allopathic-Seniors-2016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data-reports/students-residents/report/report-residents?utm_source=aamc&amp;utm_medium=email&amp;utm_campaign=2019_report_on_residents&amp;utm_content=program%20directors" TargetMode="External"/><Relationship Id="rId2" Type="http://schemas.openxmlformats.org/officeDocument/2006/relationships/hyperlink" Target="http://www.nrmp.org/wp-content/uploads/2016/09/Charting-Outcomes-US-Allopathic-Seniors-201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The Research Trajectory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9761" y="3886680"/>
            <a:ext cx="7271962" cy="1086237"/>
          </a:xfrm>
        </p:spPr>
        <p:txBody>
          <a:bodyPr/>
          <a:lstStyle/>
          <a:p>
            <a:r>
              <a:rPr lang="en-US" dirty="0"/>
              <a:t>Or, What to Do Now To Avoid Troubles Later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69" y="5661740"/>
            <a:ext cx="3312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Zach Working, MD</a:t>
            </a:r>
          </a:p>
          <a:p>
            <a:r>
              <a:rPr lang="en-US" dirty="0"/>
              <a:t>OHSU Orthopaedics – </a:t>
            </a:r>
            <a:r>
              <a:rPr lang="en-US" dirty="0" err="1"/>
              <a:t>rOSIG</a:t>
            </a:r>
            <a:r>
              <a:rPr lang="en-US" dirty="0"/>
              <a:t> Lead</a:t>
            </a:r>
          </a:p>
          <a:p>
            <a:r>
              <a:rPr lang="en-US" dirty="0"/>
              <a:t>Bonesetter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6567" y="185343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68737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88" y="181132"/>
            <a:ext cx="10515600" cy="1325563"/>
          </a:xfrm>
        </p:spPr>
        <p:txBody>
          <a:bodyPr/>
          <a:lstStyle/>
          <a:p>
            <a:r>
              <a:rPr lang="en-US" dirty="0"/>
              <a:t>Step 1 is dead? Long Live Step 2!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791" y="6427305"/>
            <a:ext cx="2092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2"/>
              </a:rPr>
              <a:t>https://www.usmle.org/incus/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FC6D1-FCC1-454C-AB5A-FAF2D4463125}"/>
              </a:ext>
            </a:extLst>
          </p:cNvPr>
          <p:cNvSpPr/>
          <p:nvPr/>
        </p:nvSpPr>
        <p:spPr>
          <a:xfrm>
            <a:off x="1381539" y="1123122"/>
            <a:ext cx="10475844" cy="234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The USMLE program will change score reporting for Step 1 from a three-digit numeric score to reporting only a pass/fail outcome. A numeric score will continue to be reported for Step 2 Clinical Knowledge (CK) and Step 3. Step 2 Clinical Skills (CS) will continue to be reported as Pass/Fail. This policy will take effect no earlier than January 1, 2022 with further details to follow later this year.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A4F91-9F03-3C40-BE9B-10BC574B1C55}"/>
              </a:ext>
            </a:extLst>
          </p:cNvPr>
          <p:cNvSpPr txBox="1"/>
          <p:nvPr/>
        </p:nvSpPr>
        <p:spPr>
          <a:xfrm>
            <a:off x="1451113" y="3806687"/>
            <a:ext cx="8070286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MY LEVEL 6 OPINION – shift in evaluation of potential residents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More scrutiny of STEP 2 scores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More consideration of research portfolio</a:t>
            </a:r>
          </a:p>
        </p:txBody>
      </p:sp>
    </p:spTree>
    <p:extLst>
      <p:ext uri="{BB962C8B-B14F-4D97-AF65-F5344CB8AC3E}">
        <p14:creationId xmlns:p14="http://schemas.microsoft.com/office/powerpoint/2010/main" val="217419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you succeed at research in medical school?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BDC04-B912-514E-ADBC-E966F161EFD5}"/>
              </a:ext>
            </a:extLst>
          </p:cNvPr>
          <p:cNvSpPr txBox="1"/>
          <p:nvPr/>
        </p:nvSpPr>
        <p:spPr>
          <a:xfrm>
            <a:off x="1371600" y="2023534"/>
            <a:ext cx="851783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Fill out your cv: Posters / Podiums / Publications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Learn in depth about your chosen field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Create opportunities for mentorship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Earn letters of recommendation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Build your toolkit, see the world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Build Relationships – PIs, coauthors, assistants</a:t>
            </a:r>
          </a:p>
        </p:txBody>
      </p:sp>
    </p:spTree>
    <p:extLst>
      <p:ext uri="{BB962C8B-B14F-4D97-AF65-F5344CB8AC3E}">
        <p14:creationId xmlns:p14="http://schemas.microsoft.com/office/powerpoint/2010/main" val="190146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83" y="2623931"/>
            <a:ext cx="11536017" cy="202758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HOW DO WE ACTUALLY PULL THIS OFF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0302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PRINCIPLES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BDC04-B912-514E-ADBC-E966F161EFD5}"/>
              </a:ext>
            </a:extLst>
          </p:cNvPr>
          <p:cNvSpPr txBox="1"/>
          <p:nvPr/>
        </p:nvSpPr>
        <p:spPr>
          <a:xfrm>
            <a:off x="1371600" y="1625970"/>
            <a:ext cx="10068339" cy="514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Research takes work – no shortcuts, yes efficiency!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There are no amount of wrongs that can make a right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If you’re going to fail – you need to find a way to fail fast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The onus is on you – extreme ownership wins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There are no guarantees – don’t be a soft target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043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9753"/>
            <a:ext cx="9601200" cy="1485900"/>
          </a:xfrm>
        </p:spPr>
        <p:txBody>
          <a:bodyPr/>
          <a:lstStyle/>
          <a:p>
            <a:r>
              <a:rPr lang="en-US"/>
              <a:t>Issue #1</a:t>
            </a:r>
            <a:br>
              <a:rPr lang="en-US"/>
            </a:br>
            <a:r>
              <a:rPr lang="en-US"/>
              <a:t>What </a:t>
            </a:r>
            <a:r>
              <a:rPr lang="en-US" dirty="0"/>
              <a:t>does your next 4 years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148" y="2171700"/>
            <a:ext cx="7275443" cy="3581400"/>
          </a:xfrm>
        </p:spPr>
        <p:txBody>
          <a:bodyPr/>
          <a:lstStyle/>
          <a:p>
            <a:r>
              <a:rPr lang="en-US" dirty="0"/>
              <a:t>No Summer ‘Break’</a:t>
            </a:r>
          </a:p>
          <a:p>
            <a:r>
              <a:rPr lang="en-US" dirty="0"/>
              <a:t>By October/November of next year (2021), will be focused (understandably) on Step 1</a:t>
            </a:r>
          </a:p>
          <a:p>
            <a:r>
              <a:rPr lang="en-US" dirty="0"/>
              <a:t>After Step 1, start clinical rotations (spring 2022), many of which will be busy</a:t>
            </a:r>
          </a:p>
          <a:p>
            <a:r>
              <a:rPr lang="en-US" dirty="0"/>
              <a:t>Spring/Summer of your 3</a:t>
            </a:r>
            <a:r>
              <a:rPr lang="en-US" baseline="30000" dirty="0"/>
              <a:t>rd</a:t>
            </a:r>
            <a:r>
              <a:rPr lang="en-US" dirty="0"/>
              <a:t> year (2022) will be doing away rotations &amp; </a:t>
            </a:r>
            <a:r>
              <a:rPr lang="en-US" dirty="0" err="1"/>
              <a:t>subinternships</a:t>
            </a:r>
            <a:r>
              <a:rPr lang="en-US" dirty="0"/>
              <a:t> (we hope), which are very time intensive and important.</a:t>
            </a:r>
          </a:p>
          <a:p>
            <a:r>
              <a:rPr lang="en-US" dirty="0"/>
              <a:t>By Fall of 2022 your applications will be in and will be starting interviews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5975" y="5945838"/>
            <a:ext cx="888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So</a:t>
            </a:r>
            <a:r>
              <a:rPr lang="is-IS" sz="3600" b="1" i="1" dirty="0"/>
              <a:t>… when are you going to do that research?</a:t>
            </a:r>
            <a:endParaRPr lang="en-US" sz="36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2687604"/>
            <a:ext cx="3334578" cy="222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9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you, working Backwards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322493"/>
            <a:ext cx="11277600" cy="3581400"/>
          </a:xfrm>
        </p:spPr>
        <p:txBody>
          <a:bodyPr>
            <a:normAutofit/>
          </a:bodyPr>
          <a:lstStyle/>
          <a:p>
            <a:r>
              <a:rPr lang="en-US" dirty="0"/>
              <a:t>Spring 2024 – Match into Residency!			- Champagne, celebrations, enjoy freedom!</a:t>
            </a:r>
          </a:p>
          <a:p>
            <a:r>
              <a:rPr lang="en-US" dirty="0"/>
              <a:t>Winter 2023 – Interview at Programs			- Can give updates, if get interview</a:t>
            </a:r>
          </a:p>
          <a:p>
            <a:r>
              <a:rPr lang="en-US" dirty="0"/>
              <a:t>~ August 2023 – Submit application for residency		- Your resume gets ‘locked’</a:t>
            </a:r>
          </a:p>
          <a:p>
            <a:r>
              <a:rPr lang="en-US" dirty="0"/>
              <a:t>~ Summer 2023 – Do </a:t>
            </a:r>
            <a:r>
              <a:rPr lang="en-US" dirty="0" err="1"/>
              <a:t>Subinternships</a:t>
            </a:r>
            <a:r>
              <a:rPr lang="en-US" dirty="0"/>
              <a:t>, Away Rotations	- VERY busy time</a:t>
            </a:r>
          </a:p>
          <a:p>
            <a:r>
              <a:rPr lang="en-US" dirty="0"/>
              <a:t>Spring 2022 - Start clinical rotations			- Busy, but can build in research chunks</a:t>
            </a:r>
          </a:p>
          <a:p>
            <a:r>
              <a:rPr lang="en-US" dirty="0"/>
              <a:t>October 2021 – Studying (understandably) for Step 1	- Time to focus on task at hand</a:t>
            </a:r>
          </a:p>
          <a:p>
            <a:r>
              <a:rPr lang="en-US" dirty="0"/>
              <a:t>From August 2020 to October 2021			- Most ‘unaccounted-for’ time!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577632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Every year from now until mid-Residency, </a:t>
            </a:r>
            <a:br>
              <a:rPr lang="en-US" sz="2800" b="1" i="1" dirty="0"/>
            </a:br>
            <a:r>
              <a:rPr lang="en-US" sz="2800" b="1" i="1" dirty="0"/>
              <a:t>unless completing extra degrees or a research year, you get busier</a:t>
            </a:r>
          </a:p>
        </p:txBody>
      </p:sp>
    </p:spTree>
    <p:extLst>
      <p:ext uri="{BB962C8B-B14F-4D97-AF65-F5344CB8AC3E}">
        <p14:creationId xmlns:p14="http://schemas.microsoft.com/office/powerpoint/2010/main" val="12521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0176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Issue #2</a:t>
            </a:r>
            <a:br>
              <a:rPr lang="en-US" dirty="0"/>
            </a:br>
            <a:r>
              <a:rPr lang="en-US" dirty="0"/>
              <a:t>So you have a completed submitted paper</a:t>
            </a:r>
            <a:r>
              <a:rPr lang="is-IS" dirty="0"/>
              <a:t>… 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3" y="2484783"/>
            <a:ext cx="6182139" cy="3581400"/>
          </a:xfrm>
        </p:spPr>
        <p:txBody>
          <a:bodyPr/>
          <a:lstStyle/>
          <a:p>
            <a:r>
              <a:rPr lang="en-US" dirty="0"/>
              <a:t>Wait about 2 months to hear from journal</a:t>
            </a:r>
          </a:p>
          <a:p>
            <a:r>
              <a:rPr lang="en-US" dirty="0"/>
              <a:t>If rejected, apply elsewhere, wait 2 more months</a:t>
            </a:r>
          </a:p>
          <a:p>
            <a:r>
              <a:rPr lang="en-US" dirty="0"/>
              <a:t>If revision, have to revise and resubmit, wait 2 more months</a:t>
            </a:r>
          </a:p>
          <a:p>
            <a:r>
              <a:rPr lang="en-US" dirty="0"/>
              <a:t>Once accepted, could have early </a:t>
            </a:r>
            <a:r>
              <a:rPr lang="en-US" dirty="0" err="1"/>
              <a:t>epub</a:t>
            </a:r>
            <a:r>
              <a:rPr lang="en-US" dirty="0"/>
              <a:t>, but not in print for ~6 months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599" y="5589129"/>
            <a:ext cx="10409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Very likely that it will be about 6-12 months from time of first submission to publication in print!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2484783"/>
            <a:ext cx="362946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5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4" y="2409471"/>
            <a:ext cx="7891670" cy="12083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Is it publish (peer reviewed articles) or perish?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2099" y="4492488"/>
            <a:ext cx="1718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905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01767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Problem: Publication Takes Time</a:t>
            </a:r>
            <a:br>
              <a:rPr lang="en-US" dirty="0"/>
            </a:br>
            <a:r>
              <a:rPr lang="en-US" dirty="0"/>
              <a:t>Countermeasure: Abstracts!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820915"/>
            <a:ext cx="10409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bar for getting abstracts accepted is far lower and the time frame is far shorter than for completed manuscripts!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41" y="473394"/>
            <a:ext cx="2663704" cy="326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86" y="2088968"/>
            <a:ext cx="4323833" cy="1525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64485"/>
            <a:ext cx="4712776" cy="1618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C1AFF-4527-A94C-B0C3-7FFBA56C3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1" y="1731509"/>
            <a:ext cx="3429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1" y="521036"/>
            <a:ext cx="7891670" cy="12083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Which Meetings should I submit to?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036" y="1749286"/>
            <a:ext cx="51839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Local</a:t>
            </a:r>
          </a:p>
          <a:p>
            <a:r>
              <a:rPr lang="en-US" sz="7200" b="1" dirty="0"/>
              <a:t>Regional</a:t>
            </a:r>
          </a:p>
          <a:p>
            <a:r>
              <a:rPr lang="en-US" sz="7200" b="1" dirty="0"/>
              <a:t>National</a:t>
            </a:r>
          </a:p>
          <a:p>
            <a:r>
              <a:rPr lang="en-US" sz="7200" b="1" dirty="0"/>
              <a:t>International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47" y="3734152"/>
            <a:ext cx="31877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09" y="1729408"/>
            <a:ext cx="6559829" cy="1639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8554" y="6384940"/>
            <a:ext cx="1042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Can I submit the same abstract to multiple meetings? YES! Is very legitimate, until a manuscript is accepted</a:t>
            </a:r>
          </a:p>
        </p:txBody>
      </p:sp>
    </p:spTree>
    <p:extLst>
      <p:ext uri="{BB962C8B-B14F-4D97-AF65-F5344CB8AC3E}">
        <p14:creationId xmlns:p14="http://schemas.microsoft.com/office/powerpoint/2010/main" val="336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33" y="2686050"/>
            <a:ext cx="5122239" cy="341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039DB-439F-4643-AADE-C4C324E3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32" y="1448628"/>
            <a:ext cx="4813400" cy="38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2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4" y="2409471"/>
            <a:ext cx="7891670" cy="12083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Does it matter, podium vs poster presentation?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2099" y="4492488"/>
            <a:ext cx="1718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NO!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E0497-7BB9-D74D-BE7D-6BB33DBA7F77}"/>
              </a:ext>
            </a:extLst>
          </p:cNvPr>
          <p:cNvSpPr txBox="1"/>
          <p:nvPr/>
        </p:nvSpPr>
        <p:spPr>
          <a:xfrm>
            <a:off x="7337099" y="4677153"/>
            <a:ext cx="2692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/>
              <a:t>Not really</a:t>
            </a:r>
          </a:p>
        </p:txBody>
      </p:sp>
    </p:spTree>
    <p:extLst>
      <p:ext uri="{BB962C8B-B14F-4D97-AF65-F5344CB8AC3E}">
        <p14:creationId xmlns:p14="http://schemas.microsoft.com/office/powerpoint/2010/main" val="4788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0176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Publication Takes Time</a:t>
            </a:r>
            <a:br>
              <a:rPr lang="en-US" dirty="0"/>
            </a:br>
            <a:r>
              <a:rPr lang="en-US" dirty="0"/>
              <a:t>Countermeasure: Review Papers! (Chapters?)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1373" y="3402520"/>
            <a:ext cx="7116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 could add a lot of pictures of review journals, but</a:t>
            </a:r>
            <a:r>
              <a:rPr lang="is-IS" sz="2800" b="1" dirty="0"/>
              <a:t>… there are </a:t>
            </a:r>
            <a:r>
              <a:rPr lang="is-IS" sz="2800" b="1" i="1" dirty="0"/>
              <a:t>a lot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87263" y="5426839"/>
            <a:ext cx="4291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Talk to your PI before putting a lot of work into it.</a:t>
            </a:r>
          </a:p>
        </p:txBody>
      </p:sp>
    </p:spTree>
    <p:extLst>
      <p:ext uri="{BB962C8B-B14F-4D97-AF65-F5344CB8AC3E}">
        <p14:creationId xmlns:p14="http://schemas.microsoft.com/office/powerpoint/2010/main" val="13937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01767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Problem: Time is Finite</a:t>
            </a:r>
            <a:br>
              <a:rPr lang="en-US" dirty="0"/>
            </a:br>
            <a:r>
              <a:rPr lang="en-US" dirty="0"/>
              <a:t>Countermeasure: Efficiency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599" y="1887667"/>
            <a:ext cx="10409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Option 1:  </a:t>
            </a:r>
            <a:r>
              <a:rPr lang="en-US" sz="2800" dirty="0"/>
              <a:t>Work hard for 2-3 years on one project. By time of residency application, it is either ‘</a:t>
            </a:r>
            <a:r>
              <a:rPr lang="en-US" sz="2800" i="1" dirty="0"/>
              <a:t>in review’</a:t>
            </a:r>
            <a:r>
              <a:rPr lang="en-US" sz="2800" dirty="0"/>
              <a:t> or </a:t>
            </a:r>
            <a:r>
              <a:rPr lang="en-US" sz="2800" i="1" dirty="0"/>
              <a:t>‘in press’</a:t>
            </a:r>
            <a:r>
              <a:rPr lang="en-US" sz="2800" dirty="0"/>
              <a:t> but not in print.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599" y="3535042"/>
            <a:ext cx="10409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Option 2: </a:t>
            </a:r>
            <a:r>
              <a:rPr lang="en-US" sz="2800" dirty="0"/>
              <a:t>Work hard for 2-3 years on 1-3 projects. For each one submit 4-6 abstracts and 1-2 review papers. Submit first paper drafts once abstracts accepted, and likely 1-2 manuscripts will be in print by time of submitting ERAS</a:t>
            </a:r>
            <a:r>
              <a:rPr lang="is-IS" sz="2800" dirty="0"/>
              <a:t>… along with 8-12 other deliverables.</a:t>
            </a:r>
            <a:r>
              <a:rPr lang="en-US" sz="28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599" y="5728134"/>
            <a:ext cx="10409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Concept: Be thinking from the beginning about ‘Deliverables’ and maximize the number per project. </a:t>
            </a:r>
          </a:p>
        </p:txBody>
      </p:sp>
    </p:spTree>
    <p:extLst>
      <p:ext uri="{BB962C8B-B14F-4D97-AF65-F5344CB8AC3E}">
        <p14:creationId xmlns:p14="http://schemas.microsoft.com/office/powerpoint/2010/main" val="8506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91" y="401767"/>
            <a:ext cx="10767391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Time is Finite, while IRB can seem Infinite</a:t>
            </a:r>
            <a:br>
              <a:rPr lang="en-US" dirty="0"/>
            </a:br>
            <a:r>
              <a:rPr lang="en-US" dirty="0"/>
              <a:t>Countermeasure: Conveyer Belt System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080955" y="1668816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we hear about the IRB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2080955" y="2478229"/>
            <a:ext cx="3034733" cy="43797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Obstacle </a:t>
            </a:r>
            <a:br>
              <a:rPr lang="en-US" dirty="0"/>
            </a:br>
            <a:r>
              <a:rPr lang="en-US" dirty="0"/>
              <a:t>to research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Just submit something fast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Waiting for approval a barrier</a:t>
            </a:r>
          </a:p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395457" y="1668816"/>
            <a:ext cx="3887391" cy="823912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Efficient IRB Approach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874667" y="2505540"/>
            <a:ext cx="4252220" cy="41612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Obstacle to research… chance to make a ‘go no-go’ decision.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Write your introduction and methods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While waiting, </a:t>
            </a:r>
            <a:br>
              <a:rPr lang="en-US" dirty="0"/>
            </a:br>
            <a:r>
              <a:rPr lang="en-US" dirty="0"/>
              <a:t>write a review paper</a:t>
            </a:r>
            <a:br>
              <a:rPr lang="en-US" dirty="0"/>
            </a:br>
            <a:r>
              <a:rPr lang="en-US" dirty="0"/>
              <a:t>or chapter… </a:t>
            </a:r>
            <a:br>
              <a:rPr lang="en-US" dirty="0"/>
            </a:br>
            <a:r>
              <a:rPr lang="en-US" b="1" i="1" dirty="0"/>
              <a:t>“conveyor belt mindset”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31" y="2505540"/>
            <a:ext cx="1238657" cy="1679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06" y="4812836"/>
            <a:ext cx="1950720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8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4" y="2409471"/>
            <a:ext cx="7891670" cy="12083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Does it matter, first author or not?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2099" y="4492488"/>
            <a:ext cx="1718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NO!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7099" y="4677153"/>
            <a:ext cx="2692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/>
              <a:t>Not really</a:t>
            </a:r>
          </a:p>
        </p:txBody>
      </p:sp>
    </p:spTree>
    <p:extLst>
      <p:ext uri="{BB962C8B-B14F-4D97-AF65-F5344CB8AC3E}">
        <p14:creationId xmlns:p14="http://schemas.microsoft.com/office/powerpoint/2010/main" val="8287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91" y="401767"/>
            <a:ext cx="10767391" cy="1485900"/>
          </a:xfrm>
        </p:spPr>
        <p:txBody>
          <a:bodyPr>
            <a:normAutofit/>
          </a:bodyPr>
          <a:lstStyle/>
          <a:p>
            <a:r>
              <a:rPr lang="en-US" dirty="0"/>
              <a:t>My responses to you – How’s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13791" y="1487990"/>
            <a:ext cx="3912772" cy="12847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much time? </a:t>
            </a:r>
            <a:r>
              <a:rPr lang="en-US" sz="2400" b="1" dirty="0"/>
              <a:t>Consistently</a:t>
            </a:r>
            <a:r>
              <a:rPr lang="en-US" sz="2400" dirty="0"/>
              <a:t> 4-5 hours a week is certainly enough.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01882" y="1269332"/>
            <a:ext cx="5103980" cy="12847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to get involved? Research is an </a:t>
            </a:r>
            <a:r>
              <a:rPr lang="en-US" sz="2400" b="1" dirty="0"/>
              <a:t>efficient</a:t>
            </a:r>
            <a:r>
              <a:rPr lang="en-US" sz="2400" dirty="0"/>
              <a:t> pathway to mentorship.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3791" y="3373569"/>
            <a:ext cx="4230012" cy="19633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to find projects/PI? Ask people, look at prior Research Week… </a:t>
            </a:r>
            <a:r>
              <a:rPr lang="en-US" sz="2400" i="1" dirty="0"/>
              <a:t>use internet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Be interested in topic!</a:t>
            </a:r>
          </a:p>
          <a:p>
            <a:pPr algn="ctr"/>
            <a:r>
              <a:rPr lang="en-US" sz="2400" dirty="0"/>
              <a:t>Don’t </a:t>
            </a:r>
            <a:r>
              <a:rPr lang="en-US" sz="2400" b="1" dirty="0"/>
              <a:t>rely</a:t>
            </a:r>
            <a:r>
              <a:rPr lang="en-US" sz="2400" dirty="0"/>
              <a:t> on email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97486" y="2772730"/>
            <a:ext cx="5103980" cy="2848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to be good mentee? </a:t>
            </a:r>
          </a:p>
          <a:p>
            <a:pPr algn="ctr"/>
            <a:r>
              <a:rPr lang="en-US" sz="2400" dirty="0"/>
              <a:t>Be teachable, tireless, tolerable, and team-oriented. Don’t ask for or require micromanagement.</a:t>
            </a:r>
          </a:p>
          <a:p>
            <a:pPr algn="ctr"/>
            <a:r>
              <a:rPr lang="en-US" sz="2400" i="1" dirty="0"/>
              <a:t>Recognize the mentor’s perspective.</a:t>
            </a:r>
          </a:p>
          <a:p>
            <a:pPr algn="ctr"/>
            <a:r>
              <a:rPr lang="en-US" sz="2400" dirty="0"/>
              <a:t>Don’t </a:t>
            </a:r>
            <a:r>
              <a:rPr lang="en-US" sz="2400" b="1" dirty="0"/>
              <a:t>rely</a:t>
            </a:r>
            <a:r>
              <a:rPr lang="en-US" sz="2400" dirty="0"/>
              <a:t> on email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47053" y="5822302"/>
            <a:ext cx="4811418" cy="9670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 to research? </a:t>
            </a:r>
            <a:r>
              <a:rPr lang="en-US" sz="2400" b="1" dirty="0"/>
              <a:t>Totally fine!</a:t>
            </a:r>
          </a:p>
          <a:p>
            <a:pPr algn="ctr"/>
            <a:r>
              <a:rPr lang="en-US" sz="2400" dirty="0"/>
              <a:t>See books on next slide.</a:t>
            </a:r>
          </a:p>
        </p:txBody>
      </p:sp>
    </p:spTree>
    <p:extLst>
      <p:ext uri="{BB962C8B-B14F-4D97-AF65-F5344CB8AC3E}">
        <p14:creationId xmlns:p14="http://schemas.microsoft.com/office/powerpoint/2010/main" val="41347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3791" y="401767"/>
            <a:ext cx="10767391" cy="1485900"/>
          </a:xfrm>
        </p:spPr>
        <p:txBody>
          <a:bodyPr>
            <a:normAutofit/>
          </a:bodyPr>
          <a:lstStyle/>
          <a:p>
            <a:r>
              <a:rPr lang="en-US" dirty="0"/>
              <a:t>My responses to you - Resources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3791" y="1223787"/>
            <a:ext cx="1673425" cy="11883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OCTRI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32419" y="846687"/>
            <a:ext cx="1673425" cy="11883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OHSU Library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38162" y="1722986"/>
            <a:ext cx="1673425" cy="11883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OHSU Author Search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090562" y="734606"/>
            <a:ext cx="1981405" cy="6284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Workshops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24" y="1258813"/>
            <a:ext cx="4575015" cy="99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4" y="2911312"/>
            <a:ext cx="2498687" cy="3766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65" y="3146596"/>
            <a:ext cx="2562583" cy="3296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57" y="2668556"/>
            <a:ext cx="2543530" cy="39534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42" y="5648568"/>
            <a:ext cx="2434009" cy="7143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58" y="4383517"/>
            <a:ext cx="2564109" cy="7775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27460" y="3398203"/>
            <a:ext cx="2060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Everybody </a:t>
            </a:r>
          </a:p>
          <a:p>
            <a:pPr algn="ctr"/>
            <a:r>
              <a:rPr lang="en-US" sz="3200" b="1" dirty="0"/>
              <a:t>Codes!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242131" y="3172305"/>
            <a:ext cx="2822869" cy="357667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3" y="362008"/>
            <a:ext cx="7891670" cy="12083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Wrap up suggestions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1588" y="1570380"/>
            <a:ext cx="103584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en-US" sz="2800" dirty="0"/>
              <a:t>Coursework first! You are in medical school, not a </a:t>
            </a:r>
            <a:r>
              <a:rPr lang="en-US" sz="2800" dirty="0" err="1"/>
              <a:t>Ph.D</a:t>
            </a:r>
            <a:r>
              <a:rPr lang="en-US" sz="2800" dirty="0"/>
              <a:t> program</a:t>
            </a:r>
          </a:p>
          <a:p>
            <a:pPr marL="857250" indent="-857250">
              <a:buFont typeface="Arial" charset="0"/>
              <a:buChar char="•"/>
            </a:pPr>
            <a:r>
              <a:rPr lang="en-US" sz="2800" dirty="0"/>
              <a:t>THERE ARE NO SUBSTITUTES FOR CONVERSATIONS</a:t>
            </a:r>
          </a:p>
          <a:p>
            <a:pPr marL="857250" indent="-857250">
              <a:buFont typeface="Arial" charset="0"/>
              <a:buChar char="•"/>
            </a:pPr>
            <a:r>
              <a:rPr lang="en-US" sz="2800" dirty="0"/>
              <a:t>Find mentors over the next 2-4 months</a:t>
            </a:r>
          </a:p>
          <a:p>
            <a:pPr marL="857250" indent="-857250">
              <a:buFont typeface="Arial" charset="0"/>
              <a:buChar char="•"/>
            </a:pPr>
            <a:r>
              <a:rPr lang="en-US" sz="2800" dirty="0"/>
              <a:t>In the field, identify deadlines for abstracts for meetings</a:t>
            </a:r>
          </a:p>
          <a:p>
            <a:pPr marL="857250" indent="-857250">
              <a:buFont typeface="Arial" charset="0"/>
              <a:buChar char="•"/>
            </a:pPr>
            <a:r>
              <a:rPr lang="en-US" sz="2800" dirty="0"/>
              <a:t>Try to have first abstracts by summer/fall June 2021</a:t>
            </a:r>
            <a:br>
              <a:rPr lang="en-US" sz="2800" dirty="0"/>
            </a:br>
            <a:r>
              <a:rPr lang="en-US" sz="2800" i="1" dirty="0"/>
              <a:t>... Bonus for then having manuscripts to submit right after</a:t>
            </a:r>
          </a:p>
          <a:p>
            <a:pPr marL="857250" indent="-857250">
              <a:buFont typeface="Arial" charset="0"/>
              <a:buChar char="•"/>
            </a:pPr>
            <a:r>
              <a:rPr lang="en-US" sz="2800" dirty="0"/>
              <a:t>Write at least one review paper whenever fits in</a:t>
            </a:r>
          </a:p>
          <a:p>
            <a:pPr marL="857250" indent="-857250">
              <a:buFont typeface="Arial" charset="0"/>
              <a:buChar char="•"/>
            </a:pPr>
            <a:r>
              <a:rPr lang="en-US" sz="2800" dirty="0"/>
              <a:t>Then take a break from research, and </a:t>
            </a:r>
            <a:r>
              <a:rPr lang="en-US" sz="2800" b="1" dirty="0"/>
              <a:t>crush</a:t>
            </a:r>
            <a:r>
              <a:rPr lang="en-US" sz="2800" dirty="0"/>
              <a:t> Step 1 (cause you don’t know)</a:t>
            </a:r>
          </a:p>
          <a:p>
            <a:pPr marL="857250" indent="-857250">
              <a:buFont typeface="Arial" charset="0"/>
              <a:buChar char="•"/>
            </a:pPr>
            <a:r>
              <a:rPr lang="en-US" sz="2800" dirty="0"/>
              <a:t>Go into wrap up/follow up mode as hit the wards, use research blocks for focused work</a:t>
            </a:r>
          </a:p>
          <a:p>
            <a:pPr marL="857250" indent="-857250">
              <a:buFont typeface="Arial" charset="0"/>
              <a:buChar char="•"/>
            </a:pPr>
            <a:r>
              <a:rPr lang="is-IS" sz="2800" dirty="0"/>
              <a:t>… go to Departmental Research Meetings</a:t>
            </a:r>
            <a:endParaRPr lang="en-US" sz="2800" dirty="0"/>
          </a:p>
          <a:p>
            <a:pPr marL="857250" indent="-85725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79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3" y="362008"/>
            <a:ext cx="7891670" cy="12083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Unsolicited medical school advice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1588" y="1570380"/>
            <a:ext cx="10920412" cy="368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Remember… you have elected to be here</a:t>
            </a:r>
          </a:p>
          <a:p>
            <a:pPr marL="857250" indent="-85725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Yes, this is hard. You need to own your choice. Make sure you understand it.  </a:t>
            </a:r>
          </a:p>
          <a:p>
            <a:pPr marL="857250" indent="-85725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Control your own destiny</a:t>
            </a:r>
          </a:p>
          <a:p>
            <a:pPr marL="857250" indent="-85725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Find things that are captivating to you</a:t>
            </a:r>
          </a:p>
          <a:p>
            <a:pPr marL="857250" indent="-85725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Work isn’t work when you believe in it</a:t>
            </a:r>
          </a:p>
        </p:txBody>
      </p:sp>
    </p:spTree>
    <p:extLst>
      <p:ext uri="{BB962C8B-B14F-4D97-AF65-F5344CB8AC3E}">
        <p14:creationId xmlns:p14="http://schemas.microsoft.com/office/powerpoint/2010/main" val="38544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The Research Trajectory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9761" y="3886680"/>
            <a:ext cx="7271962" cy="108623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Discussion/Questions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869" y="5661740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Zach Working, MD</a:t>
            </a:r>
          </a:p>
          <a:p>
            <a:r>
              <a:rPr lang="en-US" dirty="0"/>
              <a:t>OHSU Orthopaedics</a:t>
            </a:r>
          </a:p>
          <a:p>
            <a:r>
              <a:rPr lang="en-US" dirty="0"/>
              <a:t>Bonesetter</a:t>
            </a:r>
          </a:p>
        </p:txBody>
      </p:sp>
    </p:spTree>
    <p:extLst>
      <p:ext uri="{BB962C8B-B14F-4D97-AF65-F5344CB8AC3E}">
        <p14:creationId xmlns:p14="http://schemas.microsoft.com/office/powerpoint/2010/main" val="176734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 / Where did I come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1085"/>
            <a:ext cx="10570029" cy="48114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s-IS" sz="2600" dirty="0"/>
              <a:t>Nontraditional applicant – Chemical Engineer with industry experience</a:t>
            </a:r>
          </a:p>
          <a:p>
            <a:pPr>
              <a:lnSpc>
                <a:spcPct val="150000"/>
              </a:lnSpc>
            </a:pPr>
            <a:r>
              <a:rPr lang="is-IS" sz="2600" dirty="0"/>
              <a:t>Medical School: Pittsburgh</a:t>
            </a:r>
          </a:p>
          <a:p>
            <a:pPr>
              <a:lnSpc>
                <a:spcPct val="150000"/>
              </a:lnSpc>
            </a:pPr>
            <a:r>
              <a:rPr lang="is-IS" sz="2600" dirty="0"/>
              <a:t>Research Summer: 1st Year @ UW</a:t>
            </a:r>
          </a:p>
          <a:p>
            <a:pPr>
              <a:lnSpc>
                <a:spcPct val="150000"/>
              </a:lnSpc>
            </a:pPr>
            <a:r>
              <a:rPr lang="is-IS" sz="2600" dirty="0"/>
              <a:t>Research Year: gap year @ Pittsburgh – ACL Research Group</a:t>
            </a:r>
          </a:p>
          <a:p>
            <a:pPr>
              <a:lnSpc>
                <a:spcPct val="150000"/>
              </a:lnSpc>
            </a:pPr>
            <a:r>
              <a:rPr lang="is-IS" sz="2600" i="1" dirty="0"/>
              <a:t>Residency: Utah</a:t>
            </a:r>
          </a:p>
          <a:p>
            <a:pPr>
              <a:lnSpc>
                <a:spcPct val="150000"/>
              </a:lnSpc>
            </a:pPr>
            <a:r>
              <a:rPr lang="is-IS" sz="2600" i="1" dirty="0"/>
              <a:t>Trauma Fellowship: UCSF</a:t>
            </a:r>
          </a:p>
        </p:txBody>
      </p:sp>
    </p:spTree>
    <p:extLst>
      <p:ext uri="{BB962C8B-B14F-4D97-AF65-F5344CB8AC3E}">
        <p14:creationId xmlns:p14="http://schemas.microsoft.com/office/powerpoint/2010/main" val="247199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00375"/>
            <a:ext cx="12192000" cy="685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Disclaimer(s)</a:t>
            </a:r>
          </a:p>
        </p:txBody>
      </p:sp>
    </p:spTree>
    <p:extLst>
      <p:ext uri="{BB962C8B-B14F-4D97-AF65-F5344CB8AC3E}">
        <p14:creationId xmlns:p14="http://schemas.microsoft.com/office/powerpoint/2010/main" val="82668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 for 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651513" cy="3581400"/>
          </a:xfrm>
        </p:spPr>
        <p:txBody>
          <a:bodyPr/>
          <a:lstStyle/>
          <a:p>
            <a:r>
              <a:rPr lang="is-IS" dirty="0"/>
              <a:t>… is </a:t>
            </a:r>
            <a:r>
              <a:rPr lang="is-IS" i="1" dirty="0"/>
              <a:t>not</a:t>
            </a:r>
            <a:r>
              <a:rPr lang="is-IS" dirty="0"/>
              <a:t> to frighten or make you nervous</a:t>
            </a:r>
            <a:br>
              <a:rPr lang="is-IS" dirty="0"/>
            </a:br>
            <a:endParaRPr lang="is-IS" dirty="0"/>
          </a:p>
          <a:p>
            <a:r>
              <a:rPr lang="is-IS" dirty="0"/>
              <a:t>It is provide you with information and therefore power to start making professional decisions</a:t>
            </a:r>
            <a:br>
              <a:rPr lang="is-IS" dirty="0"/>
            </a:br>
            <a:endParaRPr lang="is-IS" dirty="0"/>
          </a:p>
          <a:p>
            <a:r>
              <a:rPr lang="is-IS" dirty="0"/>
              <a:t>Help you succeed professionally</a:t>
            </a:r>
          </a:p>
          <a:p>
            <a:endParaRPr lang="is-IS" dirty="0"/>
          </a:p>
          <a:p>
            <a:r>
              <a:rPr lang="is-IS" i="1" dirty="0"/>
              <a:t>Warning: this is a strategy talk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29543D-BD3D-394C-8C9B-5F47237E5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31" y="1875883"/>
            <a:ext cx="5156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are we really here: </a:t>
            </a:r>
            <a:br>
              <a:rPr lang="en-US" dirty="0"/>
            </a:br>
            <a:r>
              <a:rPr lang="en-US" sz="3200" dirty="0"/>
              <a:t>HOW DO YOU MATCH INTO ORTHOPAEDICS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BDC04-B912-514E-ADBC-E966F161EFD5}"/>
              </a:ext>
            </a:extLst>
          </p:cNvPr>
          <p:cNvSpPr txBox="1"/>
          <p:nvPr/>
        </p:nvSpPr>
        <p:spPr>
          <a:xfrm>
            <a:off x="1371600" y="2023534"/>
            <a:ext cx="451273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Clinical Grades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Test Scores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Letters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Research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Intangibles / Story / Interviews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A5AED-977B-1D4A-99C9-9954A4860A2B}"/>
              </a:ext>
            </a:extLst>
          </p:cNvPr>
          <p:cNvSpPr txBox="1"/>
          <p:nvPr/>
        </p:nvSpPr>
        <p:spPr>
          <a:xfrm>
            <a:off x="1775791" y="6427305"/>
            <a:ext cx="2893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2"/>
              </a:rPr>
              <a:t>Credit: Gary Gruen, University of Pittsburgh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43D40B9-9C37-B84D-86F0-07195443D97F}"/>
              </a:ext>
            </a:extLst>
          </p:cNvPr>
          <p:cNvSpPr/>
          <p:nvPr/>
        </p:nvSpPr>
        <p:spPr>
          <a:xfrm>
            <a:off x="5630333" y="2850329"/>
            <a:ext cx="2252134" cy="1151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BD649-F65A-D14A-8EF4-F26D00278015}"/>
              </a:ext>
            </a:extLst>
          </p:cNvPr>
          <p:cNvSpPr txBox="1"/>
          <p:nvPr/>
        </p:nvSpPr>
        <p:spPr>
          <a:xfrm>
            <a:off x="8779935" y="2733566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CONVINCE SOMEONE TO TAKE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1ECB0A-78D2-274B-A6DF-D4952D8C1B33}"/>
              </a:ext>
            </a:extLst>
          </p:cNvPr>
          <p:cNvSpPr/>
          <p:nvPr/>
        </p:nvSpPr>
        <p:spPr>
          <a:xfrm>
            <a:off x="1133060" y="3747052"/>
            <a:ext cx="2345635" cy="586409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88" y="181132"/>
            <a:ext cx="10515600" cy="1325563"/>
          </a:xfrm>
        </p:spPr>
        <p:txBody>
          <a:bodyPr/>
          <a:lstStyle/>
          <a:p>
            <a:r>
              <a:rPr lang="en-US" dirty="0"/>
              <a:t>Why Should You Pay Attention?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5791" y="6427305"/>
            <a:ext cx="6741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2"/>
              </a:rPr>
              <a:t>http://www.nrmp.org/wp-content/uploads/2016/09/Charting-Outcomes-US-Allopathic-Seniors-2016.pdf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9037" y="979952"/>
            <a:ext cx="9364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Ortho Applicants who Matched in 2019: MATCH RATE: 79.7%</a:t>
            </a:r>
          </a:p>
          <a:p>
            <a:endParaRPr lang="en-US" sz="28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 interquartile range for matched applicants: 240-255</a:t>
            </a:r>
          </a:p>
          <a:p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 CK interquartile range for matched applicants: 244-256</a:t>
            </a:r>
          </a:p>
          <a:p>
            <a:endParaRPr lang="en-US" sz="28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2800" dirty="0"/>
              <a:t> </a:t>
            </a:r>
            <a:r>
              <a:rPr lang="en-US" sz="2800" u="sng" dirty="0">
                <a:hlinkClick r:id="rId3"/>
              </a:rPr>
              <a:t>2019 AAMC </a:t>
            </a:r>
            <a:r>
              <a:rPr lang="en-US" sz="2800" i="1" u="sng" dirty="0">
                <a:hlinkClick r:id="rId3"/>
              </a:rPr>
              <a:t>Report on Residents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709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/var/folders/dj/pntsgjdj00nglsbx8qkr89b5p6tqb5/T/com.microsoft.Powerpoint/WebArchiveCopyPasteTempFiles/p5822">
            <a:extLst>
              <a:ext uri="{FF2B5EF4-FFF2-40B4-BE49-F238E27FC236}">
                <a16:creationId xmlns:a16="http://schemas.microsoft.com/office/drawing/2014/main" id="{0BBBCD63-3690-DD49-8D1D-F71C146D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0"/>
            <a:ext cx="9253330" cy="68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3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/var/folders/dj/pntsgjdj00nglsbx8qkr89b5p6tqb5/T/com.microsoft.Powerpoint/WebArchiveCopyPasteTempFiles/p5823">
            <a:extLst>
              <a:ext uri="{FF2B5EF4-FFF2-40B4-BE49-F238E27FC236}">
                <a16:creationId xmlns:a16="http://schemas.microsoft.com/office/drawing/2014/main" id="{BF3ACDE0-BDF3-6F43-A9A4-9DCE98B5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43" y="0"/>
            <a:ext cx="9205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122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464</TotalTime>
  <Words>1431</Words>
  <Application>Microsoft Macintosh PowerPoint</Application>
  <PresentationFormat>Widescreen</PresentationFormat>
  <Paragraphs>159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Franklin Gothic Book</vt:lpstr>
      <vt:lpstr>Times New Roman</vt:lpstr>
      <vt:lpstr>Crop</vt:lpstr>
      <vt:lpstr>The Research Trajectory</vt:lpstr>
      <vt:lpstr>CONGRATULATIONS!</vt:lpstr>
      <vt:lpstr>Who am I / Where did I come from</vt:lpstr>
      <vt:lpstr>Disclaimer(s)</vt:lpstr>
      <vt:lpstr>My Goal for this talk</vt:lpstr>
      <vt:lpstr>Why are we really here:  HOW DO YOU MATCH INTO ORTHOPAEDICS</vt:lpstr>
      <vt:lpstr>Why Should You Pay Attention? </vt:lpstr>
      <vt:lpstr>PowerPoint Presentation</vt:lpstr>
      <vt:lpstr>PowerPoint Presentation</vt:lpstr>
      <vt:lpstr>Step 1 is dead? Long Live Step 2!</vt:lpstr>
      <vt:lpstr>How do you succeed at research in medical school?</vt:lpstr>
      <vt:lpstr>HOW DO WE ACTUALLY PULL THIS OFF</vt:lpstr>
      <vt:lpstr>THE PRINCIPLES</vt:lpstr>
      <vt:lpstr>Issue #1 What does your next 4 years look like?</vt:lpstr>
      <vt:lpstr>Timeline for you, working Backwards</vt:lpstr>
      <vt:lpstr>Issue #2 So you have a completed submitted paper… what next?</vt:lpstr>
      <vt:lpstr>Is it publish (peer reviewed articles) or perish? </vt:lpstr>
      <vt:lpstr>Problem: Publication Takes Time Countermeasure: Abstracts!</vt:lpstr>
      <vt:lpstr>Which Meetings should I submit to?</vt:lpstr>
      <vt:lpstr>Does it matter, podium vs poster presentation?</vt:lpstr>
      <vt:lpstr>Problem: Publication Takes Time Countermeasure: Review Papers! (Chapters?)</vt:lpstr>
      <vt:lpstr>Problem: Time is Finite Countermeasure: Efficiency</vt:lpstr>
      <vt:lpstr>Problem: Time is Finite, while IRB can seem Infinite Countermeasure: Conveyer Belt System</vt:lpstr>
      <vt:lpstr>Does it matter, first author or not?</vt:lpstr>
      <vt:lpstr>My responses to you – How’s</vt:lpstr>
      <vt:lpstr>My responses to you - Resources</vt:lpstr>
      <vt:lpstr>Wrap up suggestions</vt:lpstr>
      <vt:lpstr>Unsolicited medical school advice</vt:lpstr>
      <vt:lpstr>The Research Trajectory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Gundle</dc:creator>
  <cp:lastModifiedBy>Microsoft Office User</cp:lastModifiedBy>
  <cp:revision>75</cp:revision>
  <dcterms:created xsi:type="dcterms:W3CDTF">2017-07-18T16:16:32Z</dcterms:created>
  <dcterms:modified xsi:type="dcterms:W3CDTF">2020-09-03T19:24:13Z</dcterms:modified>
</cp:coreProperties>
</file>