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257" r:id="rId3"/>
    <p:sldId id="300" r:id="rId4"/>
    <p:sldId id="301" r:id="rId5"/>
    <p:sldId id="302" r:id="rId6"/>
    <p:sldId id="303" r:id="rId7"/>
    <p:sldId id="306" r:id="rId8"/>
    <p:sldId id="307" r:id="rId9"/>
    <p:sldId id="308" r:id="rId10"/>
    <p:sldId id="314" r:id="rId11"/>
    <p:sldId id="316" r:id="rId12"/>
    <p:sldId id="320" r:id="rId13"/>
    <p:sldId id="322" r:id="rId14"/>
    <p:sldId id="329" r:id="rId15"/>
    <p:sldId id="323" r:id="rId16"/>
    <p:sldId id="317" r:id="rId17"/>
    <p:sldId id="324" r:id="rId18"/>
    <p:sldId id="326" r:id="rId19"/>
    <p:sldId id="327" r:id="rId20"/>
    <p:sldId id="328" r:id="rId21"/>
    <p:sldId id="310" r:id="rId22"/>
    <p:sldId id="311"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6" d="100"/>
          <a:sy n="56" d="100"/>
        </p:scale>
        <p:origin x="-2586" y="-118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395BE7D0-9003-462F-B3B9-8D848A59DD40}" type="datetimeFigureOut">
              <a:rPr lang="en-US"/>
              <a:pPr>
                <a:defRPr/>
              </a:pPr>
              <a:t>11/12/2014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9E67FFF7-2592-4FFB-900C-55F8B43A76FC}" type="slidenum">
              <a:rPr lang="en-US"/>
              <a:pPr>
                <a:defRPr/>
              </a:pPr>
              <a:t>‹#›</a:t>
            </a:fld>
            <a:endParaRPr lang="en-US"/>
          </a:p>
        </p:txBody>
      </p:sp>
    </p:spTree>
    <p:extLst>
      <p:ext uri="{BB962C8B-B14F-4D97-AF65-F5344CB8AC3E}">
        <p14:creationId xmlns:p14="http://schemas.microsoft.com/office/powerpoint/2010/main" val="17193340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07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BE3243A-A319-429A-B792-91B4EDDB0AFB}" type="slidenum">
              <a:rPr lang="en-US" smtClean="0"/>
              <a:pPr fontAlgn="base">
                <a:spcBef>
                  <a:spcPct val="0"/>
                </a:spcBef>
                <a:spcAft>
                  <a:spcPct val="0"/>
                </a:spcAft>
                <a:defRPr/>
              </a:pPr>
              <a:t>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17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212D142-583B-464D-B748-D7DA21A246A5}" type="slidenum">
              <a:rPr lang="en-US" smtClean="0"/>
              <a:pPr fontAlgn="base">
                <a:spcBef>
                  <a:spcPct val="0"/>
                </a:spcBef>
                <a:spcAft>
                  <a:spcPct val="0"/>
                </a:spcAft>
                <a:defRPr/>
              </a:pPr>
              <a:t>2</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smtClean="0"/>
              <a:t>Click to edit Master title style</a:t>
            </a:r>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13"/>
          <p:cNvSpPr>
            <a:spLocks noGrp="1"/>
          </p:cNvSpPr>
          <p:nvPr>
            <p:ph type="dt" sz="half" idx="10"/>
          </p:nvPr>
        </p:nvSpPr>
        <p:spPr/>
        <p:txBody>
          <a:bodyPr/>
          <a:lstStyle>
            <a:lvl1pPr>
              <a:defRPr/>
            </a:lvl1pPr>
          </a:lstStyle>
          <a:p>
            <a:pPr>
              <a:defRPr/>
            </a:pPr>
            <a:fld id="{C236F174-B42B-4417-8CE4-2443B939AEE9}" type="datetimeFigureOut">
              <a:rPr lang="en-US"/>
              <a:pPr>
                <a:defRPr/>
              </a:pPr>
              <a:t>11/12/2014</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3F700D40-B4D6-4E1B-AB05-4E9261B6E86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B68F4FD8-112E-429F-8B4F-D1A66591CB4B}" type="datetimeFigureOut">
              <a:rPr lang="en-US"/>
              <a:pPr>
                <a:defRPr/>
              </a:pPr>
              <a:t>11/12/2014</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E232826B-CFD5-47B1-925F-EDEC1B93301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02173DD4-4B75-4A6E-B7DC-77CF4E7EC359}" type="datetimeFigureOut">
              <a:rPr lang="en-US"/>
              <a:pPr>
                <a:defRPr/>
              </a:pPr>
              <a:t>11/12/2014</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B6B421A5-9172-4136-89B0-D735AF19C17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887B5E41-352E-4696-80F6-A4AAF7BE8528}" type="datetimeFigureOut">
              <a:rPr lang="en-US"/>
              <a:pPr>
                <a:defRPr/>
              </a:pPr>
              <a:t>11/12/2014</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A32A80A9-FC51-44F7-81CF-9D51E4EDAD9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13"/>
          <p:cNvSpPr>
            <a:spLocks noGrp="1"/>
          </p:cNvSpPr>
          <p:nvPr>
            <p:ph type="dt" sz="half" idx="10"/>
          </p:nvPr>
        </p:nvSpPr>
        <p:spPr/>
        <p:txBody>
          <a:bodyPr/>
          <a:lstStyle>
            <a:lvl1pPr>
              <a:defRPr/>
            </a:lvl1pPr>
          </a:lstStyle>
          <a:p>
            <a:pPr>
              <a:defRPr/>
            </a:pPr>
            <a:fld id="{C7778B96-B4E0-4615-937D-94B57C5DB694}" type="datetimeFigureOut">
              <a:rPr lang="en-US"/>
              <a:pPr>
                <a:defRPr/>
              </a:pPr>
              <a:t>11/12/2014</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496F20C6-22CA-4992-A9E7-4F4636D7DB4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33D30ACD-7B51-4B7E-AB10-E0F9B51054C5}" type="datetimeFigureOut">
              <a:rPr lang="en-US"/>
              <a:pPr>
                <a:defRPr/>
              </a:pPr>
              <a:t>11/12/2014</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7DD78623-F9E5-4C3B-A9F3-F750469CF59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5E8D2F5B-C68E-45AC-8492-256491EB8E84}" type="datetimeFigureOut">
              <a:rPr lang="en-US"/>
              <a:pPr>
                <a:defRPr/>
              </a:pPr>
              <a:t>11/12/2014</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03D4EA85-F0BF-4EAD-8C02-F16D49663F2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E58E24B0-C2E5-4CA1-9B4E-E11155B1ADC9}" type="datetimeFigureOut">
              <a:rPr lang="en-US"/>
              <a:pPr>
                <a:defRPr/>
              </a:pPr>
              <a:t>11/12/2014</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EB8D6F88-7CFE-4B07-8925-A1785A905F4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D57D3167-A433-44FF-B038-FF86527ACBD1}" type="datetimeFigureOut">
              <a:rPr lang="en-US"/>
              <a:pPr>
                <a:defRPr/>
              </a:pPr>
              <a:t>11/12/2014</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FF9CE8BC-EBD5-4525-823E-1D165C009E6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132FAD0F-7EE6-41A9-A83C-BDA9E2F6850D}" type="datetimeFigureOut">
              <a:rPr lang="en-US"/>
              <a:pPr>
                <a:defRPr/>
              </a:pPr>
              <a:t>11/12/2014</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F8DFE05A-DF17-4824-99A3-B9CF95D0903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924AB6BB-4A2A-44B8-8631-862A25539C96}" type="datetimeFigureOut">
              <a:rPr lang="en-US"/>
              <a:pPr>
                <a:defRPr/>
              </a:pPr>
              <a:t>11/12/2014</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81B051CD-439D-4DE0-8DCA-EA92CCDF816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smtClean="0"/>
              <a:t>Click to edit Master title style</a:t>
            </a:r>
            <a:endParaRPr lang="en-US"/>
          </a:p>
        </p:txBody>
      </p:sp>
      <p:sp>
        <p:nvSpPr>
          <p:cNvPr id="1027" name="Text Placeholder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fld id="{6F090AA4-4348-4694-8037-63EFA2517985}" type="datetimeFigureOut">
              <a:rPr lang="en-US"/>
              <a:pPr>
                <a:defRPr/>
              </a:pPr>
              <a:t>11/12/2014</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fld id="{E3780A13-8178-48C9-9B7C-BFD6DFE1931A}"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defRPr>
      </a:lvl2pPr>
      <a:lvl3pPr algn="ctr" rtl="0" eaLnBrk="0" fontAlgn="base" hangingPunct="0">
        <a:spcBef>
          <a:spcPct val="0"/>
        </a:spcBef>
        <a:spcAft>
          <a:spcPct val="0"/>
        </a:spcAft>
        <a:defRPr sz="4100" b="1">
          <a:solidFill>
            <a:schemeClr val="tx1"/>
          </a:solidFill>
          <a:latin typeface="Lucida Sans" pitchFamily="34" charset="0"/>
        </a:defRPr>
      </a:lvl3pPr>
      <a:lvl4pPr algn="ctr" rtl="0" eaLnBrk="0" fontAlgn="base" hangingPunct="0">
        <a:spcBef>
          <a:spcPct val="0"/>
        </a:spcBef>
        <a:spcAft>
          <a:spcPct val="0"/>
        </a:spcAft>
        <a:defRPr sz="4100" b="1">
          <a:solidFill>
            <a:schemeClr val="tx1"/>
          </a:solidFill>
          <a:latin typeface="Lucida Sans" pitchFamily="34" charset="0"/>
        </a:defRPr>
      </a:lvl4pPr>
      <a:lvl5pPr algn="ctr" rtl="0" eaLnBrk="0" fontAlgn="base" hangingPunct="0">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eaLnBrk="0" fontAlgn="base" hangingPunct="0">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eaLnBrk="1" fontAlgn="auto" hangingPunct="1">
              <a:spcAft>
                <a:spcPts val="0"/>
              </a:spcAft>
              <a:defRPr/>
            </a:pPr>
            <a:r>
              <a:rPr lang="en-US" dirty="0" smtClean="0"/>
              <a:t>Philips DTI Processing</a:t>
            </a:r>
            <a:endParaRPr lang="en-US" dirty="0"/>
          </a:p>
        </p:txBody>
      </p:sp>
      <p:sp>
        <p:nvSpPr>
          <p:cNvPr id="2051" name="Subtitle 2"/>
          <p:cNvSpPr>
            <a:spLocks noGrp="1"/>
          </p:cNvSpPr>
          <p:nvPr>
            <p:ph type="subTitle" idx="1"/>
          </p:nvPr>
        </p:nvSpPr>
        <p:spPr>
          <a:xfrm>
            <a:off x="1371600" y="3332163"/>
            <a:ext cx="6400800" cy="1752600"/>
          </a:xfrm>
        </p:spPr>
        <p:txBody>
          <a:bodyPr/>
          <a:lstStyle/>
          <a:p>
            <a:pPr eaLnBrk="1" hangingPunct="1"/>
            <a:r>
              <a:rPr lang="en-US" dirty="0" smtClean="0"/>
              <a:t>By Jeff Pollock</a:t>
            </a:r>
          </a:p>
          <a:p>
            <a:pPr eaLnBrk="1" hangingPunct="1"/>
            <a:r>
              <a:rPr lang="en-US" dirty="0" smtClean="0"/>
              <a:t>7-14-2012</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210733"/>
            <a:ext cx="5126736" cy="3810000"/>
          </a:xfrm>
          <a:prstGeom prst="rect">
            <a:avLst/>
          </a:prstGeom>
        </p:spPr>
      </p:pic>
      <p:sp>
        <p:nvSpPr>
          <p:cNvPr id="3" name="TextBox 2"/>
          <p:cNvSpPr txBox="1"/>
          <p:nvPr/>
        </p:nvSpPr>
        <p:spPr>
          <a:xfrm>
            <a:off x="5638800" y="533400"/>
            <a:ext cx="3048000" cy="5632311"/>
          </a:xfrm>
          <a:prstGeom prst="rect">
            <a:avLst/>
          </a:prstGeom>
          <a:noFill/>
        </p:spPr>
        <p:txBody>
          <a:bodyPr wrap="square" rtlCol="0">
            <a:spAutoFit/>
          </a:bodyPr>
          <a:lstStyle/>
          <a:p>
            <a:r>
              <a:rPr lang="en-US" sz="2000" dirty="0" smtClean="0"/>
              <a:t>If you right click on the image, you can change the color.</a:t>
            </a:r>
          </a:p>
          <a:p>
            <a:endParaRPr lang="en-US" sz="2000" dirty="0" smtClean="0"/>
          </a:p>
          <a:p>
            <a:r>
              <a:rPr lang="en-US" sz="2000" dirty="0" smtClean="0"/>
              <a:t>Yellow or orange works best currently for the surgeons to see.</a:t>
            </a:r>
          </a:p>
          <a:p>
            <a:endParaRPr lang="en-US" sz="2000" dirty="0" smtClean="0"/>
          </a:p>
          <a:p>
            <a:r>
              <a:rPr lang="en-US" sz="2000" dirty="0" smtClean="0"/>
              <a:t>The tract can also be renamed.</a:t>
            </a:r>
          </a:p>
          <a:p>
            <a:endParaRPr lang="en-US" sz="2000" dirty="0" smtClean="0"/>
          </a:p>
          <a:p>
            <a:r>
              <a:rPr lang="en-US" sz="2000" dirty="0" smtClean="0"/>
              <a:t>The tract can also be hidden if it is in the way of you drawing other tracts.</a:t>
            </a:r>
          </a:p>
          <a:p>
            <a:endParaRPr lang="en-US" sz="2000" dirty="0" smtClean="0"/>
          </a:p>
          <a:p>
            <a:r>
              <a:rPr lang="en-US" sz="2000" b="1" u="sng" dirty="0" smtClean="0"/>
              <a:t>DO NOT CHANGE the ALGORITHM!</a:t>
            </a:r>
            <a:endParaRPr lang="en-US" sz="2000" b="1" u="sng"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533" y="1219200"/>
            <a:ext cx="5120640" cy="38100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38691"/>
            <a:ext cx="4773168" cy="4797552"/>
          </a:xfrm>
          <a:prstGeom prst="rect">
            <a:avLst/>
          </a:prstGeom>
        </p:spPr>
      </p:pic>
      <p:sp>
        <p:nvSpPr>
          <p:cNvPr id="3" name="TextBox 2"/>
          <p:cNvSpPr txBox="1"/>
          <p:nvPr/>
        </p:nvSpPr>
        <p:spPr>
          <a:xfrm>
            <a:off x="5105400" y="609600"/>
            <a:ext cx="3810000" cy="5940088"/>
          </a:xfrm>
          <a:prstGeom prst="rect">
            <a:avLst/>
          </a:prstGeom>
          <a:noFill/>
        </p:spPr>
        <p:txBody>
          <a:bodyPr wrap="square" rtlCol="0">
            <a:spAutoFit/>
          </a:bodyPr>
          <a:lstStyle/>
          <a:p>
            <a:r>
              <a:rPr lang="en-US" sz="2000" dirty="0" smtClean="0">
                <a:solidFill>
                  <a:srgbClr val="FFC000"/>
                </a:solidFill>
              </a:rPr>
              <a:t>Next rotate the 3D set so it is in the coronal plane.</a:t>
            </a:r>
          </a:p>
          <a:p>
            <a:endParaRPr lang="en-US" sz="2000" dirty="0" smtClean="0"/>
          </a:p>
          <a:p>
            <a:r>
              <a:rPr lang="en-US" sz="2000" dirty="0" smtClean="0"/>
              <a:t>Scroll through the coronal images until you see the blue </a:t>
            </a:r>
            <a:r>
              <a:rPr lang="en-US" sz="2000" dirty="0" err="1" smtClean="0"/>
              <a:t>corticospinal</a:t>
            </a:r>
            <a:r>
              <a:rPr lang="en-US" sz="2000" dirty="0" smtClean="0"/>
              <a:t> tract.</a:t>
            </a:r>
          </a:p>
          <a:p>
            <a:endParaRPr lang="en-US" sz="2000" dirty="0" smtClean="0"/>
          </a:p>
          <a:p>
            <a:r>
              <a:rPr lang="en-US" sz="2000" dirty="0" smtClean="0"/>
              <a:t>Just lateral to this should be a </a:t>
            </a:r>
            <a:r>
              <a:rPr lang="en-US" sz="2000" b="1" u="sng" dirty="0" smtClean="0"/>
              <a:t>green triangle</a:t>
            </a:r>
            <a:r>
              <a:rPr lang="en-US" sz="2000" dirty="0" smtClean="0"/>
              <a:t>. There is one up high, and one down low. The higher one is the </a:t>
            </a:r>
            <a:r>
              <a:rPr lang="en-US" sz="2000" b="1" dirty="0" smtClean="0"/>
              <a:t>SLF</a:t>
            </a:r>
            <a:r>
              <a:rPr lang="en-US" sz="2000" dirty="0" smtClean="0"/>
              <a:t>, superior longitudinal </a:t>
            </a:r>
            <a:r>
              <a:rPr lang="en-US" sz="2000" dirty="0" err="1" smtClean="0"/>
              <a:t>fasiculus</a:t>
            </a:r>
            <a:r>
              <a:rPr lang="en-US" sz="2000" dirty="0" smtClean="0"/>
              <a:t>. The lower area is the </a:t>
            </a:r>
            <a:r>
              <a:rPr lang="en-US" sz="2000" b="1" dirty="0" smtClean="0"/>
              <a:t>ILF</a:t>
            </a:r>
            <a:r>
              <a:rPr lang="en-US" sz="2000" dirty="0" smtClean="0"/>
              <a:t>, or inferior longitudinal </a:t>
            </a:r>
            <a:r>
              <a:rPr lang="en-US" sz="2000" dirty="0" err="1" smtClean="0"/>
              <a:t>fasiculus</a:t>
            </a:r>
            <a:r>
              <a:rPr lang="en-US" sz="2000" dirty="0" smtClean="0"/>
              <a:t>.</a:t>
            </a:r>
          </a:p>
          <a:p>
            <a:endParaRPr lang="en-US" sz="2000" dirty="0" smtClean="0"/>
          </a:p>
          <a:p>
            <a:r>
              <a:rPr lang="en-US" sz="2000" dirty="0" smtClean="0">
                <a:solidFill>
                  <a:srgbClr val="FFC000"/>
                </a:solidFill>
              </a:rPr>
              <a:t>First, Draw an ROI around the higher green area</a:t>
            </a:r>
            <a:r>
              <a:rPr lang="en-US" sz="2000" dirty="0" smtClean="0"/>
              <a:t>. It will look like and arch or “C” when viewed from the side.</a:t>
            </a:r>
            <a:endParaRPr lang="en-US" sz="2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638801" y="1143000"/>
            <a:ext cx="3200400" cy="1200329"/>
          </a:xfrm>
          <a:prstGeom prst="rect">
            <a:avLst/>
          </a:prstGeom>
          <a:noFill/>
        </p:spPr>
        <p:txBody>
          <a:bodyPr wrap="square" rtlCol="0">
            <a:spAutoFit/>
          </a:bodyPr>
          <a:lstStyle/>
          <a:p>
            <a:r>
              <a:rPr lang="en-US" sz="2400" dirty="0" smtClean="0">
                <a:solidFill>
                  <a:srgbClr val="FFC000"/>
                </a:solidFill>
              </a:rPr>
              <a:t>Next, Draw a second ROI around the lower green area.</a:t>
            </a:r>
            <a:endParaRPr lang="en-US" sz="3200" dirty="0">
              <a:solidFill>
                <a:srgbClr val="FFC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4400"/>
            <a:ext cx="4967076" cy="51054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486400" y="990600"/>
            <a:ext cx="3124200" cy="5632311"/>
          </a:xfrm>
          <a:prstGeom prst="rect">
            <a:avLst/>
          </a:prstGeom>
          <a:noFill/>
        </p:spPr>
        <p:txBody>
          <a:bodyPr wrap="square" rtlCol="0">
            <a:spAutoFit/>
          </a:bodyPr>
          <a:lstStyle/>
          <a:p>
            <a:r>
              <a:rPr lang="en-US" sz="2400" dirty="0" smtClean="0"/>
              <a:t>The ILF (lower green area) tracts should look like this from the side.</a:t>
            </a:r>
          </a:p>
          <a:p>
            <a:endParaRPr lang="en-US" sz="2400" dirty="0" smtClean="0"/>
          </a:p>
          <a:p>
            <a:r>
              <a:rPr lang="en-US" sz="2400" dirty="0" smtClean="0"/>
              <a:t>Remember to change color, yellow or orange.</a:t>
            </a:r>
          </a:p>
          <a:p>
            <a:endParaRPr lang="en-US" sz="2400" dirty="0" smtClean="0"/>
          </a:p>
          <a:p>
            <a:r>
              <a:rPr lang="en-US" sz="2400" dirty="0" smtClean="0"/>
              <a:t>This should be done on the side of pathology, or if no clear pathology, draw SLF and ILF ROI on both sides.</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7" y="1219200"/>
            <a:ext cx="5126736" cy="3889248"/>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181600" y="609600"/>
            <a:ext cx="3962400" cy="5016758"/>
          </a:xfrm>
          <a:prstGeom prst="rect">
            <a:avLst/>
          </a:prstGeom>
          <a:noFill/>
        </p:spPr>
        <p:txBody>
          <a:bodyPr wrap="square" rtlCol="0">
            <a:spAutoFit/>
          </a:bodyPr>
          <a:lstStyle/>
          <a:p>
            <a:r>
              <a:rPr lang="en-US" sz="2000" dirty="0" smtClean="0"/>
              <a:t>Once you have drawn the ROI for the </a:t>
            </a:r>
            <a:r>
              <a:rPr lang="en-US" sz="2000" dirty="0" err="1" smtClean="0"/>
              <a:t>corticospinal</a:t>
            </a:r>
            <a:r>
              <a:rPr lang="en-US" sz="2000" dirty="0" smtClean="0"/>
              <a:t> tracts (blue area on axial), the SLF (higher green area on coronal), and ILF (lower green area on coronal)…</a:t>
            </a:r>
          </a:p>
          <a:p>
            <a:endParaRPr lang="en-US" sz="2000" dirty="0" smtClean="0"/>
          </a:p>
          <a:p>
            <a:r>
              <a:rPr lang="en-US" sz="2000" dirty="0" smtClean="0">
                <a:solidFill>
                  <a:srgbClr val="FFC000"/>
                </a:solidFill>
              </a:rPr>
              <a:t>Then</a:t>
            </a:r>
            <a:r>
              <a:rPr lang="en-US" sz="2000" dirty="0" smtClean="0"/>
              <a:t> </a:t>
            </a:r>
            <a:r>
              <a:rPr lang="en-US" sz="2000" dirty="0" smtClean="0">
                <a:solidFill>
                  <a:srgbClr val="FFC000"/>
                </a:solidFill>
              </a:rPr>
              <a:t>select one of the 3D series (T2 3D VISTA, or 3D T1 Post) that shows pathology best </a:t>
            </a:r>
            <a:r>
              <a:rPr lang="en-US" sz="2000" u="sng" dirty="0" smtClean="0">
                <a:solidFill>
                  <a:srgbClr val="FFC000"/>
                </a:solidFill>
              </a:rPr>
              <a:t>and is under the same reference scan as the DTI.</a:t>
            </a:r>
          </a:p>
          <a:p>
            <a:endParaRPr lang="en-US" sz="2000" u="sng" dirty="0" smtClean="0"/>
          </a:p>
          <a:p>
            <a:r>
              <a:rPr lang="en-US" sz="2000" dirty="0" smtClean="0"/>
              <a:t>Select the best series and literally </a:t>
            </a:r>
            <a:r>
              <a:rPr lang="en-US" sz="2000" u="sng" dirty="0" smtClean="0"/>
              <a:t>drag it over onto the image with the fiber tracts </a:t>
            </a:r>
            <a:r>
              <a:rPr lang="en-US" sz="2000" dirty="0" smtClean="0"/>
              <a:t>in the </a:t>
            </a:r>
            <a:r>
              <a:rPr lang="en-US" sz="2000" dirty="0" err="1" smtClean="0"/>
              <a:t>fibertracking</a:t>
            </a:r>
            <a:r>
              <a:rPr lang="en-US" sz="2000" dirty="0" smtClean="0"/>
              <a:t> software.</a:t>
            </a: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00" y="1988989"/>
            <a:ext cx="4876800" cy="2761488"/>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115" y="838199"/>
            <a:ext cx="5126736" cy="6016752"/>
          </a:xfrm>
          <a:prstGeom prst="rect">
            <a:avLst/>
          </a:prstGeom>
        </p:spPr>
      </p:pic>
      <p:sp>
        <p:nvSpPr>
          <p:cNvPr id="3" name="TextBox 2"/>
          <p:cNvSpPr txBox="1"/>
          <p:nvPr/>
        </p:nvSpPr>
        <p:spPr>
          <a:xfrm>
            <a:off x="5562600" y="609600"/>
            <a:ext cx="3581400" cy="6001643"/>
          </a:xfrm>
          <a:prstGeom prst="rect">
            <a:avLst/>
          </a:prstGeom>
          <a:noFill/>
        </p:spPr>
        <p:txBody>
          <a:bodyPr wrap="square" rtlCol="0">
            <a:spAutoFit/>
          </a:bodyPr>
          <a:lstStyle/>
          <a:p>
            <a:r>
              <a:rPr lang="en-US" sz="2400" dirty="0" smtClean="0"/>
              <a:t>The data will load and the FA map (original multicolor) will fade and be mostly replaced with the high resolution anatomic information. The tracts will still be visible.</a:t>
            </a:r>
          </a:p>
          <a:p>
            <a:endParaRPr lang="en-US" sz="2400" dirty="0" smtClean="0"/>
          </a:p>
          <a:p>
            <a:r>
              <a:rPr lang="en-US" sz="2400" dirty="0" smtClean="0"/>
              <a:t>If you messed up and need the FA map back to draw more tracts for example, then drag the REG-DTI original data set back in. The FA map will reappear.</a:t>
            </a:r>
            <a:endParaRPr lang="en-US" sz="2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486400" y="1219200"/>
            <a:ext cx="3657600" cy="5262979"/>
          </a:xfrm>
          <a:prstGeom prst="rect">
            <a:avLst/>
          </a:prstGeom>
          <a:noFill/>
        </p:spPr>
        <p:txBody>
          <a:bodyPr wrap="square" rtlCol="0">
            <a:spAutoFit/>
          </a:bodyPr>
          <a:lstStyle/>
          <a:p>
            <a:r>
              <a:rPr lang="en-US" sz="2400" dirty="0" smtClean="0"/>
              <a:t>In the bottom left there will be a list of the fiber tracts you drew. If things are too busy and you need to draw more, you can right click, choose select all, and then choose HIDE.</a:t>
            </a:r>
          </a:p>
          <a:p>
            <a:endParaRPr lang="en-US" sz="2400" dirty="0" smtClean="0"/>
          </a:p>
          <a:p>
            <a:r>
              <a:rPr lang="en-US" sz="2400" dirty="0" smtClean="0"/>
              <a:t>Once you have drawn your new ROIs, right click again and choose SHOW for each tract you want to show.</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33" y="762000"/>
            <a:ext cx="5126736" cy="53340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638800" y="609600"/>
            <a:ext cx="3505200" cy="6001643"/>
          </a:xfrm>
          <a:prstGeom prst="rect">
            <a:avLst/>
          </a:prstGeom>
          <a:noFill/>
        </p:spPr>
        <p:txBody>
          <a:bodyPr wrap="square" rtlCol="0">
            <a:spAutoFit/>
          </a:bodyPr>
          <a:lstStyle/>
          <a:p>
            <a:r>
              <a:rPr lang="en-US" sz="2400" dirty="0" smtClean="0"/>
              <a:t>Once you have drawn all the ROI’s you want, and have them displayed so you can see them in colors you like (mostly yellow, but orange is ok) with an anatomic image overlay, it is time to generate the images to send to PACS.</a:t>
            </a:r>
          </a:p>
          <a:p>
            <a:endParaRPr lang="en-US" sz="2400" dirty="0" smtClean="0"/>
          </a:p>
          <a:p>
            <a:r>
              <a:rPr lang="en-US" sz="2400" dirty="0" smtClean="0"/>
              <a:t>Click the </a:t>
            </a:r>
            <a:r>
              <a:rPr lang="en-US" sz="2400" dirty="0" err="1" smtClean="0"/>
              <a:t>Fibertrak</a:t>
            </a:r>
            <a:r>
              <a:rPr lang="en-US" sz="2400" dirty="0" smtClean="0"/>
              <a:t> menu at the top of the screen, </a:t>
            </a:r>
            <a:r>
              <a:rPr lang="en-US" sz="2400" u="sng" dirty="0" smtClean="0">
                <a:solidFill>
                  <a:srgbClr val="FFC000"/>
                </a:solidFill>
              </a:rPr>
              <a:t>choose 2D cross-section Tract Series.</a:t>
            </a:r>
            <a:endParaRPr lang="en-US" sz="2400" u="sng" dirty="0">
              <a:solidFill>
                <a:srgbClr val="FFC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7" y="442091"/>
            <a:ext cx="5126736" cy="6169152"/>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4724400"/>
            <a:ext cx="8915400" cy="1938992"/>
          </a:xfrm>
          <a:prstGeom prst="rect">
            <a:avLst/>
          </a:prstGeom>
          <a:noFill/>
        </p:spPr>
        <p:txBody>
          <a:bodyPr wrap="square" rtlCol="0">
            <a:spAutoFit/>
          </a:bodyPr>
          <a:lstStyle/>
          <a:p>
            <a:r>
              <a:rPr lang="en-US" sz="2400" dirty="0" smtClean="0"/>
              <a:t>This will open a bar below the image. </a:t>
            </a:r>
          </a:p>
          <a:p>
            <a:endParaRPr lang="en-US" sz="2400" dirty="0" smtClean="0"/>
          </a:p>
          <a:p>
            <a:r>
              <a:rPr lang="en-US" sz="2400" dirty="0" smtClean="0">
                <a:solidFill>
                  <a:srgbClr val="FFC000"/>
                </a:solidFill>
              </a:rPr>
              <a:t>Choose Transverse.</a:t>
            </a:r>
          </a:p>
          <a:p>
            <a:endParaRPr lang="en-US" sz="2400" dirty="0" smtClean="0">
              <a:solidFill>
                <a:srgbClr val="FFC000"/>
              </a:solidFill>
            </a:endParaRPr>
          </a:p>
          <a:p>
            <a:r>
              <a:rPr lang="en-US" sz="2400" dirty="0" smtClean="0">
                <a:solidFill>
                  <a:srgbClr val="FFC000"/>
                </a:solidFill>
              </a:rPr>
              <a:t>Click Generate.</a:t>
            </a:r>
            <a:endParaRPr lang="en-US" sz="2400" dirty="0">
              <a:solidFill>
                <a:srgbClr val="FFC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448056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5181600"/>
            <a:ext cx="7924800" cy="2185214"/>
          </a:xfrm>
          <a:prstGeom prst="rect">
            <a:avLst/>
          </a:prstGeom>
          <a:noFill/>
        </p:spPr>
        <p:txBody>
          <a:bodyPr wrap="square" rtlCol="0">
            <a:spAutoFit/>
          </a:bodyPr>
          <a:lstStyle/>
          <a:p>
            <a:r>
              <a:rPr lang="en-US" sz="2000" dirty="0" smtClean="0">
                <a:solidFill>
                  <a:srgbClr val="FFC000"/>
                </a:solidFill>
              </a:rPr>
              <a:t>Give it a name like transverse DTI.</a:t>
            </a:r>
          </a:p>
          <a:p>
            <a:endParaRPr lang="en-US" sz="2000" dirty="0" smtClean="0">
              <a:solidFill>
                <a:srgbClr val="FFC000"/>
              </a:solidFill>
            </a:endParaRPr>
          </a:p>
          <a:p>
            <a:r>
              <a:rPr lang="en-US" sz="2000" dirty="0" smtClean="0">
                <a:solidFill>
                  <a:srgbClr val="FFC000"/>
                </a:solidFill>
              </a:rPr>
              <a:t>Repeat this process for the Sagittal and Coronal planes.</a:t>
            </a:r>
          </a:p>
          <a:p>
            <a:endParaRPr lang="en-US" sz="2000" dirty="0" smtClean="0">
              <a:solidFill>
                <a:srgbClr val="FFC000"/>
              </a:solidFill>
            </a:endParaRPr>
          </a:p>
          <a:p>
            <a:r>
              <a:rPr lang="en-US" sz="2000" dirty="0" smtClean="0">
                <a:solidFill>
                  <a:srgbClr val="FFC000"/>
                </a:solidFill>
              </a:rPr>
              <a:t>Image resolution should be 512.</a:t>
            </a:r>
          </a:p>
          <a:p>
            <a:endParaRPr lang="en-US"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400"/>
            <a:ext cx="6784848" cy="5065776"/>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4310211"/>
            <a:ext cx="4267200" cy="2505456"/>
          </a:xfrm>
          <a:prstGeom prst="rect">
            <a:avLst/>
          </a:prstGeom>
        </p:spPr>
      </p:pic>
      <p:sp>
        <p:nvSpPr>
          <p:cNvPr id="44034" name="Rectangle 2"/>
          <p:cNvSpPr>
            <a:spLocks noGrp="1" noChangeArrowheads="1"/>
          </p:cNvSpPr>
          <p:nvPr>
            <p:ph type="title"/>
          </p:nvPr>
        </p:nvSpPr>
        <p:spPr/>
        <p:txBody>
          <a:bodyPr/>
          <a:lstStyle/>
          <a:p>
            <a:pPr eaLnBrk="1" fontAlgn="auto" hangingPunct="1">
              <a:spcAft>
                <a:spcPts val="0"/>
              </a:spcAft>
              <a:defRPr/>
            </a:pPr>
            <a:r>
              <a:rPr lang="en-US" dirty="0" smtClean="0"/>
              <a:t>DTI Acquisition Technique</a:t>
            </a:r>
          </a:p>
        </p:txBody>
      </p:sp>
      <p:sp>
        <p:nvSpPr>
          <p:cNvPr id="3075" name="Rectangle 3"/>
          <p:cNvSpPr>
            <a:spLocks noGrp="1" noChangeArrowheads="1"/>
          </p:cNvSpPr>
          <p:nvPr>
            <p:ph idx="1"/>
          </p:nvPr>
        </p:nvSpPr>
        <p:spPr>
          <a:xfrm>
            <a:off x="457200" y="1219200"/>
            <a:ext cx="8229600" cy="4708525"/>
          </a:xfrm>
        </p:spPr>
        <p:txBody>
          <a:bodyPr/>
          <a:lstStyle/>
          <a:p>
            <a:pPr lvl="1" eaLnBrk="1" hangingPunct="1">
              <a:lnSpc>
                <a:spcPct val="80000"/>
              </a:lnSpc>
            </a:pPr>
            <a:r>
              <a:rPr lang="en-US" sz="2000" dirty="0" smtClean="0"/>
              <a:t>U</a:t>
            </a:r>
            <a:r>
              <a:rPr lang="en-US" dirty="0" smtClean="0"/>
              <a:t>se “Medium” direction if possible. Will take ~6 min of scan time.</a:t>
            </a:r>
          </a:p>
          <a:p>
            <a:pPr lvl="1" eaLnBrk="1" hangingPunct="1">
              <a:lnSpc>
                <a:spcPct val="80000"/>
              </a:lnSpc>
            </a:pPr>
            <a:r>
              <a:rPr lang="en-US" dirty="0" smtClean="0"/>
              <a:t>If patient cannot hold still, rescan in “low” direction. Takes 2 min.</a:t>
            </a:r>
          </a:p>
          <a:p>
            <a:pPr lvl="1" eaLnBrk="1" hangingPunct="1">
              <a:lnSpc>
                <a:spcPct val="80000"/>
              </a:lnSpc>
            </a:pPr>
            <a:endParaRPr lang="en-US" sz="2000" dirty="0" smtClean="0"/>
          </a:p>
          <a:p>
            <a:pPr lvl="1" eaLnBrk="1" hangingPunct="1">
              <a:lnSpc>
                <a:spcPct val="80000"/>
              </a:lnSpc>
            </a:pPr>
            <a:r>
              <a:rPr lang="en-US" sz="2000" dirty="0" smtClean="0"/>
              <a:t>On scanner 4, the scanner will automatically co-register the data and apply motion correction.  It will create a series called </a:t>
            </a:r>
            <a:r>
              <a:rPr lang="en-US" sz="2000" dirty="0" err="1" smtClean="0"/>
              <a:t>Reg</a:t>
            </a:r>
            <a:r>
              <a:rPr lang="en-US" sz="2000" dirty="0" smtClean="0"/>
              <a:t> DTI. </a:t>
            </a:r>
            <a:r>
              <a:rPr lang="en-US" b="1" u="sng" dirty="0" smtClean="0"/>
              <a:t>All processing </a:t>
            </a:r>
            <a:r>
              <a:rPr lang="en-US" sz="2000" dirty="0" smtClean="0"/>
              <a:t>should be done using this data set.</a:t>
            </a:r>
          </a:p>
          <a:p>
            <a:pPr lvl="1" eaLnBrk="1" hangingPunct="1">
              <a:lnSpc>
                <a:spcPct val="80000"/>
              </a:lnSpc>
            </a:pPr>
            <a:endParaRPr lang="en-US" sz="2000" dirty="0" smtClean="0"/>
          </a:p>
          <a:p>
            <a:pPr lvl="1" eaLnBrk="1" hangingPunct="1">
              <a:lnSpc>
                <a:spcPct val="80000"/>
              </a:lnSpc>
            </a:pPr>
            <a:r>
              <a:rPr lang="en-US" sz="2000" b="1" u="sng" dirty="0" smtClean="0">
                <a:solidFill>
                  <a:srgbClr val="FFC000"/>
                </a:solidFill>
              </a:rPr>
              <a:t>DO NOT SEND THIS RAW DATA TO PACS.</a:t>
            </a:r>
          </a:p>
          <a:p>
            <a:pPr eaLnBrk="1" hangingPunct="1">
              <a:lnSpc>
                <a:spcPct val="80000"/>
              </a:lnSpc>
              <a:buNone/>
            </a:pPr>
            <a:endParaRPr lang="en-US" sz="2000" dirty="0" smtClean="0"/>
          </a:p>
          <a:p>
            <a:pPr eaLnBrk="1" hangingPunct="1">
              <a:lnSpc>
                <a:spcPct val="80000"/>
              </a:lnSpc>
            </a:pPr>
            <a:endParaRPr lang="en-US" sz="2400" dirty="0" smtClean="0"/>
          </a:p>
          <a:p>
            <a:pPr eaLnBrk="1" hangingPunct="1">
              <a:lnSpc>
                <a:spcPct val="80000"/>
              </a:lnSpc>
              <a:buNone/>
            </a:pPr>
            <a:endParaRPr lang="en-US" sz="2400" dirty="0" smtClean="0"/>
          </a:p>
          <a:p>
            <a:pPr eaLnBrk="1" hangingPunct="1">
              <a:lnSpc>
                <a:spcPct val="80000"/>
              </a:lnSpc>
            </a:pPr>
            <a:endParaRPr lang="en-US" sz="2400" dirty="0" smtClean="0"/>
          </a:p>
        </p:txBody>
      </p:sp>
      <p:sp>
        <p:nvSpPr>
          <p:cNvPr id="5" name="TextBox 4"/>
          <p:cNvSpPr txBox="1"/>
          <p:nvPr/>
        </p:nvSpPr>
        <p:spPr>
          <a:xfrm>
            <a:off x="5029200" y="4495800"/>
            <a:ext cx="1082348" cy="369332"/>
          </a:xfrm>
          <a:prstGeom prst="rect">
            <a:avLst/>
          </a:prstGeom>
          <a:noFill/>
        </p:spPr>
        <p:txBody>
          <a:bodyPr wrap="none" rtlCol="0">
            <a:spAutoFit/>
          </a:bodyPr>
          <a:lstStyle/>
          <a:p>
            <a:r>
              <a:rPr lang="en-US" dirty="0" smtClean="0"/>
              <a:t>Use this!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126736" cy="6858000"/>
          </a:xfrm>
          <a:prstGeom prst="rect">
            <a:avLst/>
          </a:prstGeom>
        </p:spPr>
      </p:pic>
      <p:sp>
        <p:nvSpPr>
          <p:cNvPr id="3" name="TextBox 2"/>
          <p:cNvSpPr txBox="1"/>
          <p:nvPr/>
        </p:nvSpPr>
        <p:spPr>
          <a:xfrm>
            <a:off x="5410201" y="457200"/>
            <a:ext cx="3733800" cy="3046988"/>
          </a:xfrm>
          <a:prstGeom prst="rect">
            <a:avLst/>
          </a:prstGeom>
          <a:noFill/>
        </p:spPr>
        <p:txBody>
          <a:bodyPr wrap="square" rtlCol="0">
            <a:spAutoFit/>
          </a:bodyPr>
          <a:lstStyle/>
          <a:p>
            <a:r>
              <a:rPr lang="en-US" sz="2400" dirty="0" smtClean="0"/>
              <a:t>On the left after you have generated the series you should see them.</a:t>
            </a:r>
          </a:p>
          <a:p>
            <a:endParaRPr lang="en-US" sz="2400" dirty="0" smtClean="0"/>
          </a:p>
          <a:p>
            <a:r>
              <a:rPr lang="en-US" sz="2400" dirty="0" smtClean="0">
                <a:solidFill>
                  <a:srgbClr val="FFC000"/>
                </a:solidFill>
              </a:rPr>
              <a:t>Each of these series should be sent to PACS.</a:t>
            </a:r>
          </a:p>
          <a:p>
            <a:endParaRPr lang="en-US" sz="2400" dirty="0" smtClean="0"/>
          </a:p>
          <a:p>
            <a:r>
              <a:rPr lang="en-US" sz="2400" dirty="0" smtClean="0"/>
              <a:t>Once sent, you are done!</a:t>
            </a:r>
            <a:endParaRPr lang="en-US" sz="2400" dirty="0"/>
          </a:p>
        </p:txBody>
      </p:sp>
      <p:sp>
        <p:nvSpPr>
          <p:cNvPr id="4" name="Frame 3"/>
          <p:cNvSpPr/>
          <p:nvPr/>
        </p:nvSpPr>
        <p:spPr>
          <a:xfrm>
            <a:off x="381000" y="2057400"/>
            <a:ext cx="4724400" cy="2057400"/>
          </a:xfrm>
          <a:prstGeom prst="frame">
            <a:avLst>
              <a:gd name="adj1" fmla="val 15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Tips</a:t>
            </a:r>
            <a:endParaRPr lang="en-US" dirty="0"/>
          </a:p>
        </p:txBody>
      </p:sp>
      <p:sp>
        <p:nvSpPr>
          <p:cNvPr id="3" name="Content Placeholder 2"/>
          <p:cNvSpPr>
            <a:spLocks noGrp="1"/>
          </p:cNvSpPr>
          <p:nvPr>
            <p:ph idx="1"/>
          </p:nvPr>
        </p:nvSpPr>
        <p:spPr/>
        <p:txBody>
          <a:bodyPr/>
          <a:lstStyle/>
          <a:p>
            <a:r>
              <a:rPr lang="en-US" dirty="0" smtClean="0"/>
              <a:t>DO NOT send raw data to </a:t>
            </a:r>
            <a:r>
              <a:rPr lang="en-US" dirty="0" err="1" smtClean="0"/>
              <a:t>pacs</a:t>
            </a:r>
            <a:r>
              <a:rPr lang="en-US" dirty="0" smtClean="0"/>
              <a:t>.</a:t>
            </a:r>
          </a:p>
          <a:p>
            <a:r>
              <a:rPr lang="en-US" dirty="0" smtClean="0"/>
              <a:t>Make sure DTI and post-gad T1 or T2 Vista are under same reference scan. If patient moves between the scans, then </a:t>
            </a:r>
            <a:r>
              <a:rPr lang="en-US" u="sng" dirty="0" smtClean="0"/>
              <a:t>do not </a:t>
            </a:r>
            <a:r>
              <a:rPr lang="en-US" dirty="0" smtClean="0"/>
              <a:t>try the anatomic overlay. It will be incorrect. Just use the FA map without the overlay.</a:t>
            </a:r>
          </a:p>
          <a:p>
            <a:r>
              <a:rPr lang="en-US" dirty="0" smtClean="0"/>
              <a:t>Only send the generated axial, coronal, and sagittal images to PACS.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Tips</a:t>
            </a:r>
            <a:endParaRPr lang="en-US" dirty="0"/>
          </a:p>
        </p:txBody>
      </p:sp>
      <p:sp>
        <p:nvSpPr>
          <p:cNvPr id="3" name="Content Placeholder 2"/>
          <p:cNvSpPr>
            <a:spLocks noGrp="1"/>
          </p:cNvSpPr>
          <p:nvPr>
            <p:ph idx="1"/>
          </p:nvPr>
        </p:nvSpPr>
        <p:spPr/>
        <p:txBody>
          <a:bodyPr/>
          <a:lstStyle/>
          <a:p>
            <a:r>
              <a:rPr lang="en-US" dirty="0" smtClean="0"/>
              <a:t>IF you aren’t sure which anatomic series is best, you can make an axial, coronal, and sagittal series from each. Finish with one, then drag the next anatomic series onto the tracts. Repeat the generation of the axial, </a:t>
            </a:r>
            <a:r>
              <a:rPr lang="en-US" dirty="0" err="1" smtClean="0"/>
              <a:t>cor</a:t>
            </a:r>
            <a:r>
              <a:rPr lang="en-US" dirty="0" smtClean="0"/>
              <a:t>, and sag data sets. Send all generated images </a:t>
            </a:r>
            <a:r>
              <a:rPr lang="en-US" smtClean="0"/>
              <a:t>to PACS.</a:t>
            </a:r>
            <a:endParaRPr lang="en-US" dirty="0" smtClean="0"/>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Right click on the </a:t>
            </a:r>
            <a:r>
              <a:rPr lang="en-US" dirty="0" err="1" smtClean="0"/>
              <a:t>Reg</a:t>
            </a:r>
            <a:r>
              <a:rPr lang="en-US" dirty="0" smtClean="0"/>
              <a:t>-DTI. Choose </a:t>
            </a:r>
            <a:r>
              <a:rPr lang="en-US" dirty="0" err="1" smtClean="0"/>
              <a:t>Fibertrak</a:t>
            </a:r>
            <a:r>
              <a:rPr lang="en-US" dirty="0" smtClean="0"/>
              <a:t>.</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24336" y="1600200"/>
            <a:ext cx="6295328" cy="4708525"/>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Give it a few min to load data.</a:t>
            </a:r>
            <a:br>
              <a:rPr lang="en-US" dirty="0" smtClean="0"/>
            </a:br>
            <a:r>
              <a:rPr lang="en-US" dirty="0" smtClean="0"/>
              <a:t>On right hand screen you should see something like this.</a:t>
            </a:r>
            <a:endParaRPr lang="en-US" dirty="0"/>
          </a:p>
        </p:txBody>
      </p:sp>
      <p:sp>
        <p:nvSpPr>
          <p:cNvPr id="4" name="Content Placeholder 3"/>
          <p:cNvSpPr>
            <a:spLocks noGrp="1"/>
          </p:cNvSpPr>
          <p:nvPr>
            <p:ph idx="1"/>
          </p:nvPr>
        </p:nvSpPr>
        <p:spPr>
          <a:xfrm>
            <a:off x="4724400" y="1828800"/>
            <a:ext cx="3962400" cy="4708525"/>
          </a:xfrm>
        </p:spPr>
        <p:txBody>
          <a:bodyPr>
            <a:normAutofit fontScale="92500"/>
          </a:bodyPr>
          <a:lstStyle/>
          <a:p>
            <a:r>
              <a:rPr lang="en-US" dirty="0" smtClean="0"/>
              <a:t>This is an FA, fractional </a:t>
            </a:r>
            <a:r>
              <a:rPr lang="en-US" dirty="0" err="1" smtClean="0"/>
              <a:t>anisotrophy</a:t>
            </a:r>
            <a:r>
              <a:rPr lang="en-US" dirty="0" smtClean="0"/>
              <a:t> map. Blue is cranial caudal direction, green is front to back, red is side to side.</a:t>
            </a:r>
          </a:p>
          <a:p>
            <a:r>
              <a:rPr lang="en-US" dirty="0" smtClean="0"/>
              <a:t>Using the right mouse button you can rotate the image.</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915" y="2057400"/>
            <a:ext cx="3883152" cy="4029456"/>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You can rotate to look at it from any perspective.</a:t>
            </a:r>
            <a:endParaRPr lang="en-US" dirty="0"/>
          </a:p>
        </p:txBody>
      </p:sp>
      <p:sp>
        <p:nvSpPr>
          <p:cNvPr id="4" name="Content Placeholder 3"/>
          <p:cNvSpPr>
            <a:spLocks noGrp="1"/>
          </p:cNvSpPr>
          <p:nvPr>
            <p:ph sz="half" idx="1"/>
          </p:nvPr>
        </p:nvSpPr>
        <p:spPr/>
        <p:txBody>
          <a:bodyPr>
            <a:normAutofit fontScale="92500" lnSpcReduction="10000"/>
          </a:bodyPr>
          <a:lstStyle/>
          <a:p>
            <a:r>
              <a:rPr lang="en-US" dirty="0" smtClean="0"/>
              <a:t>You can also scroll the planes by clicking on the orthogonal lines in the 3 images on the far right hand side of the screen.</a:t>
            </a:r>
          </a:p>
          <a:p>
            <a:r>
              <a:rPr lang="en-US" dirty="0" smtClean="0"/>
              <a:t>If something gets messed up…click on the </a:t>
            </a:r>
            <a:r>
              <a:rPr lang="en-US" dirty="0" err="1" smtClean="0"/>
              <a:t>Reg</a:t>
            </a:r>
            <a:r>
              <a:rPr lang="en-US" dirty="0" smtClean="0"/>
              <a:t>-DTI dataset and drag icon into right hand screen. This refreshes the FA map.</a:t>
            </a:r>
            <a:endParaRPr lang="en-US"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199" y="1752600"/>
            <a:ext cx="4314963" cy="3967080"/>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74638"/>
            <a:ext cx="9144000" cy="1935162"/>
          </a:xfrm>
        </p:spPr>
        <p:txBody>
          <a:bodyPr>
            <a:noAutofit/>
          </a:bodyPr>
          <a:lstStyle/>
          <a:p>
            <a:r>
              <a:rPr lang="en-US" sz="3200" dirty="0" smtClean="0"/>
              <a:t>To do </a:t>
            </a:r>
            <a:r>
              <a:rPr lang="en-US" sz="3200" dirty="0" err="1" smtClean="0"/>
              <a:t>fibertracking</a:t>
            </a:r>
            <a:r>
              <a:rPr lang="en-US" sz="3200" dirty="0" smtClean="0"/>
              <a:t>.</a:t>
            </a:r>
            <a:br>
              <a:rPr lang="en-US" sz="3200" dirty="0" smtClean="0"/>
            </a:br>
            <a:r>
              <a:rPr lang="en-US" sz="3200" dirty="0" smtClean="0"/>
              <a:t>In the upper left there are 3 little blue squares. </a:t>
            </a:r>
            <a:br>
              <a:rPr lang="en-US" sz="3200" dirty="0" smtClean="0"/>
            </a:br>
            <a:r>
              <a:rPr lang="en-US" sz="3200" dirty="0" smtClean="0"/>
              <a:t>Click the arrow next to them and select “Track Single ROI Fibers.”</a:t>
            </a:r>
            <a:endParaRPr lang="en-US" sz="32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677" y="2435354"/>
            <a:ext cx="5120640" cy="3432048"/>
          </a:xfrm>
          <a:prstGeom prst="rect">
            <a:avLst/>
          </a:prstGeom>
        </p:spPr>
      </p:pic>
      <p:sp>
        <p:nvSpPr>
          <p:cNvPr id="6" name="TextBox 5"/>
          <p:cNvSpPr txBox="1"/>
          <p:nvPr/>
        </p:nvSpPr>
        <p:spPr>
          <a:xfrm>
            <a:off x="6096000" y="4191000"/>
            <a:ext cx="2819400" cy="923330"/>
          </a:xfrm>
          <a:prstGeom prst="rect">
            <a:avLst/>
          </a:prstGeom>
          <a:noFill/>
        </p:spPr>
        <p:txBody>
          <a:bodyPr wrap="square" rtlCol="0">
            <a:spAutoFit/>
          </a:bodyPr>
          <a:lstStyle/>
          <a:p>
            <a:r>
              <a:rPr lang="en-US" dirty="0" smtClean="0"/>
              <a:t>In the little pencil menu, make sure “freehand ROI” is selected</a:t>
            </a:r>
            <a:endParaRPr lang="en-US" dirty="0"/>
          </a:p>
        </p:txBody>
      </p:sp>
      <p:sp>
        <p:nvSpPr>
          <p:cNvPr id="7" name="Right Arrow 6"/>
          <p:cNvSpPr/>
          <p:nvPr/>
        </p:nvSpPr>
        <p:spPr>
          <a:xfrm rot="11096617">
            <a:off x="2066278" y="3864447"/>
            <a:ext cx="4809107" cy="1959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933"/>
            <a:ext cx="5126736" cy="6858000"/>
          </a:xfrm>
          <a:prstGeom prst="rect">
            <a:avLst/>
          </a:prstGeom>
        </p:spPr>
      </p:pic>
      <p:sp>
        <p:nvSpPr>
          <p:cNvPr id="3" name="TextBox 2"/>
          <p:cNvSpPr txBox="1"/>
          <p:nvPr/>
        </p:nvSpPr>
        <p:spPr>
          <a:xfrm>
            <a:off x="5334000" y="609600"/>
            <a:ext cx="3581400" cy="4524315"/>
          </a:xfrm>
          <a:prstGeom prst="rect">
            <a:avLst/>
          </a:prstGeom>
          <a:noFill/>
        </p:spPr>
        <p:txBody>
          <a:bodyPr wrap="square" rtlCol="0">
            <a:spAutoFit/>
          </a:bodyPr>
          <a:lstStyle/>
          <a:p>
            <a:r>
              <a:rPr lang="en-US" sz="2400" dirty="0" smtClean="0"/>
              <a:t>The curser will change to a pencil .</a:t>
            </a:r>
          </a:p>
          <a:p>
            <a:endParaRPr lang="en-US" sz="2400" dirty="0" smtClean="0"/>
          </a:p>
          <a:p>
            <a:r>
              <a:rPr lang="en-US" sz="2400" dirty="0" smtClean="0"/>
              <a:t>First rotate the image so you see the axial plane.</a:t>
            </a:r>
          </a:p>
          <a:p>
            <a:endParaRPr lang="en-US" sz="2400" dirty="0" smtClean="0"/>
          </a:p>
          <a:p>
            <a:r>
              <a:rPr lang="en-US" sz="2400" dirty="0" smtClean="0"/>
              <a:t>Then, scroll through the axial images until you see the </a:t>
            </a:r>
            <a:r>
              <a:rPr lang="en-US" sz="2400" u="sng" dirty="0" smtClean="0"/>
              <a:t>posterior limb of the internal capsule</a:t>
            </a:r>
            <a:r>
              <a:rPr lang="en-US" sz="2400" dirty="0" smtClean="0"/>
              <a:t>. It should be a </a:t>
            </a:r>
            <a:r>
              <a:rPr lang="en-US" sz="2400" u="sng" dirty="0" smtClean="0"/>
              <a:t>blue area lateral to the thalamus. </a:t>
            </a:r>
            <a:endParaRPr lang="en-US" sz="2400" u="sng"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554133" y="762000"/>
            <a:ext cx="3276600" cy="4801314"/>
          </a:xfrm>
          <a:prstGeom prst="rect">
            <a:avLst/>
          </a:prstGeom>
          <a:noFill/>
        </p:spPr>
        <p:txBody>
          <a:bodyPr wrap="square" rtlCol="0">
            <a:spAutoFit/>
          </a:bodyPr>
          <a:lstStyle/>
          <a:p>
            <a:r>
              <a:rPr lang="en-US" sz="2400" dirty="0" smtClean="0">
                <a:solidFill>
                  <a:srgbClr val="FFC000"/>
                </a:solidFill>
              </a:rPr>
              <a:t>Draw an ROI around the Blue area.</a:t>
            </a:r>
          </a:p>
          <a:p>
            <a:endParaRPr lang="en-US" sz="2400" dirty="0" smtClean="0"/>
          </a:p>
          <a:p>
            <a:r>
              <a:rPr lang="en-US" sz="2400" dirty="0" smtClean="0"/>
              <a:t>Make sure to include the entire blue area.</a:t>
            </a:r>
          </a:p>
          <a:p>
            <a:endParaRPr lang="en-US" sz="2400" dirty="0" smtClean="0"/>
          </a:p>
          <a:p>
            <a:r>
              <a:rPr lang="en-US" sz="2400" dirty="0" smtClean="0"/>
              <a:t>This should be done on the side of the pathology, or if no clear pathology, do both sides just to be safe.</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120640" cy="68580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clrChange>
              <a:clrFrom>
                <a:srgbClr val="DEDBD4"/>
              </a:clrFrom>
              <a:clrTo>
                <a:srgbClr val="DEDBD4">
                  <a:alpha val="0"/>
                </a:srgbClr>
              </a:clrTo>
            </a:clrChange>
            <a:extLst>
              <a:ext uri="{BEBA8EAE-BF5A-486C-A8C5-ECC9F3942E4B}">
                <a14:imgProps xmlns:a14="http://schemas.microsoft.com/office/drawing/2010/main">
                  <a14:imgLayer r:embed="rId3">
                    <a14:imgEffect>
                      <a14:backgroundRemoval t="332" b="100000" l="0" r="100000"/>
                    </a14:imgEffect>
                  </a14:imgLayer>
                </a14:imgProps>
              </a:ext>
              <a:ext uri="{28A0092B-C50C-407E-A947-70E740481C1C}">
                <a14:useLocalDpi xmlns:a14="http://schemas.microsoft.com/office/drawing/2010/main" val="0"/>
              </a:ext>
            </a:extLst>
          </a:blip>
          <a:srcRect t="16" b="-16"/>
          <a:stretch/>
        </p:blipFill>
        <p:spPr>
          <a:xfrm>
            <a:off x="5120640" y="3014133"/>
            <a:ext cx="4334256" cy="3675888"/>
          </a:xfrm>
          <a:prstGeom prst="rect">
            <a:avLst/>
          </a:prstGeom>
        </p:spPr>
      </p:pic>
      <p:sp>
        <p:nvSpPr>
          <p:cNvPr id="3" name="TextBox 2"/>
          <p:cNvSpPr txBox="1"/>
          <p:nvPr/>
        </p:nvSpPr>
        <p:spPr>
          <a:xfrm>
            <a:off x="5687568" y="566678"/>
            <a:ext cx="3200400" cy="2862322"/>
          </a:xfrm>
          <a:prstGeom prst="rect">
            <a:avLst/>
          </a:prstGeom>
          <a:solidFill>
            <a:schemeClr val="bg1"/>
          </a:solidFill>
        </p:spPr>
        <p:txBody>
          <a:bodyPr wrap="square" rtlCol="0">
            <a:spAutoFit/>
          </a:bodyPr>
          <a:lstStyle/>
          <a:p>
            <a:r>
              <a:rPr lang="en-US" sz="2000" dirty="0" smtClean="0"/>
              <a:t>The computer will then draw all the tracts that pass through the ROI you just drew.</a:t>
            </a:r>
          </a:p>
          <a:p>
            <a:endParaRPr lang="en-US" sz="2000" dirty="0" smtClean="0"/>
          </a:p>
          <a:p>
            <a:r>
              <a:rPr lang="en-US" sz="2000" dirty="0" smtClean="0"/>
              <a:t>The </a:t>
            </a:r>
            <a:r>
              <a:rPr lang="en-US" sz="2000" dirty="0" err="1" smtClean="0"/>
              <a:t>corticospinal</a:t>
            </a:r>
            <a:r>
              <a:rPr lang="en-US" sz="2000" dirty="0" smtClean="0"/>
              <a:t> tract should look like a fan when viewed from the side.</a:t>
            </a:r>
            <a:endParaRPr lang="en-US" sz="2000"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5120640" cy="6858000"/>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ollock">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Pollock</Template>
  <TotalTime>3303</TotalTime>
  <Words>1046</Words>
  <Application>Microsoft Office PowerPoint</Application>
  <PresentationFormat>On-screen Show (4:3)</PresentationFormat>
  <Paragraphs>94</Paragraphs>
  <Slides>22</Slides>
  <Notes>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Pollock</vt:lpstr>
      <vt:lpstr>Philips DTI Processing</vt:lpstr>
      <vt:lpstr>DTI Acquisition Technique</vt:lpstr>
      <vt:lpstr>Right click on the Reg-DTI. Choose Fibertrak.</vt:lpstr>
      <vt:lpstr>Give it a few min to load data. On right hand screen you should see something like this.</vt:lpstr>
      <vt:lpstr>You can rotate to look at it from any perspective.</vt:lpstr>
      <vt:lpstr>To do fibertracking. In the upper left there are 3 little blue squares.  Click the arrow next to them and select “Track Single ROI Fibers.”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Important Tips</vt:lpstr>
      <vt:lpstr>More Tips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CT Perfusion Screen Captures in Order</dc:title>
  <dc:creator>Jeff Pollock</dc:creator>
  <cp:lastModifiedBy>Tippi Etzel</cp:lastModifiedBy>
  <cp:revision>22</cp:revision>
  <dcterms:created xsi:type="dcterms:W3CDTF">2007-04-25T17:42:25Z</dcterms:created>
  <dcterms:modified xsi:type="dcterms:W3CDTF">2014-11-13T02:21:33Z</dcterms:modified>
</cp:coreProperties>
</file>