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sldIdLst>
    <p:sldId id="259" r:id="rId2"/>
    <p:sldId id="348" r:id="rId3"/>
    <p:sldId id="622" r:id="rId4"/>
    <p:sldId id="623" r:id="rId5"/>
    <p:sldId id="616" r:id="rId6"/>
    <p:sldId id="624" r:id="rId7"/>
    <p:sldId id="625" r:id="rId8"/>
    <p:sldId id="620" r:id="rId9"/>
    <p:sldId id="621" r:id="rId10"/>
    <p:sldId id="318" r:id="rId11"/>
    <p:sldId id="29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2832F5-EA01-48E5-B403-87E193F50680}">
          <p14:sldIdLst>
            <p14:sldId id="259"/>
            <p14:sldId id="348"/>
          </p14:sldIdLst>
        </p14:section>
        <p14:section name="Project Overview" id="{087866C3-7028-482C-8D34-6BF5363FBD75}">
          <p14:sldIdLst>
            <p14:sldId id="622"/>
            <p14:sldId id="623"/>
            <p14:sldId id="616"/>
            <p14:sldId id="624"/>
            <p14:sldId id="625"/>
            <p14:sldId id="620"/>
            <p14:sldId id="621"/>
          </p14:sldIdLst>
        </p14:section>
        <p14:section name="Next Steps and Action Items" id="{C24C98EC-938D-4034-8DB8-5E8DBF16E3CB}">
          <p14:sldIdLst>
            <p14:sldId id="318"/>
            <p14:sldId id="290"/>
          </p14:sldIdLst>
        </p14:section>
        <p14:section name="Appendix" id="{E35CCD6A-2288-476E-BC93-C75323AE1F3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2880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538AB-74AA-485D-B928-B14D54162DFD}" v="30" dt="2020-04-23T18:44:49.9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856" autoAdjust="0"/>
    <p:restoredTop sz="88187" autoAdjust="0"/>
  </p:normalViewPr>
  <p:slideViewPr>
    <p:cSldViewPr>
      <p:cViewPr varScale="1">
        <p:scale>
          <a:sx n="72" d="100"/>
          <a:sy n="72" d="100"/>
        </p:scale>
        <p:origin x="420" y="56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4506C0-3FFE-45A5-803D-9F4FC5464A7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646707-6BBD-41A9-B4DF-0C76A73A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4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This template can be used as a starter file to give updates for project</a:t>
            </a:r>
            <a:r>
              <a:rPr lang="en-US" baseline="0" dirty="0"/>
              <a:t> milestones.</a:t>
            </a:r>
            <a:endParaRPr lang="en-US" dirty="0"/>
          </a:p>
          <a:p>
            <a:endParaRPr lang="en-US" baseline="0" dirty="0"/>
          </a:p>
          <a:p>
            <a:pPr lvl="0"/>
            <a:r>
              <a:rPr lang="en-US" sz="1000" b="1" dirty="0"/>
              <a:t>Sections</a:t>
            </a:r>
            <a:endParaRPr lang="en-US" sz="1000" dirty="0"/>
          </a:p>
          <a:p>
            <a:pPr lvl="0"/>
            <a:r>
              <a:rPr lang="en-US" sz="1000" dirty="0"/>
              <a:t>Right-click on a slide to add sections. Sections can help to organize your slides or facilitate collaboration between multiple authors.</a:t>
            </a:r>
          </a:p>
          <a:p>
            <a:pPr lvl="0"/>
            <a:endParaRPr lang="en-US" sz="1000" b="1" dirty="0"/>
          </a:p>
          <a:p>
            <a:pPr lvl="0"/>
            <a:r>
              <a:rPr lang="en-US" sz="1000" b="1" dirty="0"/>
              <a:t>Notes</a:t>
            </a:r>
          </a:p>
          <a:p>
            <a:pPr lvl="0"/>
            <a:r>
              <a:rPr lang="en-US" sz="1000" dirty="0"/>
              <a:t>Use the Notes section for delivery notes or to provide additional details for the audience.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000" dirty="0"/>
              <a:t>Keep in mind the font size (important for accessibility, visibility, videotaping, and online production)</a:t>
            </a:r>
          </a:p>
          <a:p>
            <a:pPr lvl="0"/>
            <a:endParaRPr lang="en-US" sz="1000" dirty="0"/>
          </a:p>
          <a:p>
            <a:pPr lvl="0">
              <a:buFontTx/>
              <a:buNone/>
            </a:pPr>
            <a:r>
              <a:rPr lang="en-US" sz="1000" b="1" dirty="0"/>
              <a:t>Coordinated colors </a:t>
            </a:r>
          </a:p>
          <a:p>
            <a:pPr lvl="0">
              <a:buFontTx/>
              <a:buNone/>
            </a:pPr>
            <a:r>
              <a:rPr lang="en-US" sz="1000" dirty="0"/>
              <a:t>Pay particular attention to the graphs, charts, and text boxes. </a:t>
            </a:r>
          </a:p>
          <a:p>
            <a:pPr lvl="0"/>
            <a:r>
              <a:rPr lang="en-US" sz="1000" dirty="0"/>
              <a:t>Consider that attendees will print in black and white or </a:t>
            </a:r>
            <a:r>
              <a:rPr lang="en-US" sz="1000" dirty="0" err="1"/>
              <a:t>grayscale</a:t>
            </a:r>
            <a:r>
              <a:rPr lang="en-US" sz="1000" dirty="0"/>
              <a:t>. Run a test print to make sure your colors work when printed in pure black and white and </a:t>
            </a:r>
            <a:r>
              <a:rPr lang="en-US" sz="1000" dirty="0" err="1"/>
              <a:t>grayscale</a:t>
            </a:r>
            <a:r>
              <a:rPr lang="en-US" sz="1000" dirty="0"/>
              <a:t>.</a:t>
            </a:r>
          </a:p>
          <a:p>
            <a:pPr lvl="0">
              <a:buFontTx/>
              <a:buNone/>
            </a:pPr>
            <a:endParaRPr lang="en-US" sz="1000" dirty="0"/>
          </a:p>
          <a:p>
            <a:pPr lvl="0">
              <a:buFontTx/>
              <a:buNone/>
            </a:pPr>
            <a:r>
              <a:rPr lang="en-US" sz="1000" b="1" dirty="0"/>
              <a:t>Graphics, tables, and graphs</a:t>
            </a:r>
          </a:p>
          <a:p>
            <a:pPr lvl="0"/>
            <a:r>
              <a:rPr lang="en-US" sz="1000" dirty="0"/>
              <a:t>Keep it simple: If possible, use consistent, non-distracting styles and colors.</a:t>
            </a:r>
          </a:p>
          <a:p>
            <a:pPr lvl="0"/>
            <a:r>
              <a:rPr lang="en-US" sz="1000" dirty="0"/>
              <a:t>Label all graphs and tables.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1"/>
            <a:ext cx="7772400" cy="761999"/>
          </a:xfrm>
        </p:spPr>
        <p:txBody>
          <a:bodyPr anchor="t"/>
          <a:lstStyle>
            <a:lvl1pPr algn="l">
              <a:defRPr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948" y="1219200"/>
            <a:ext cx="5275052" cy="1295400"/>
          </a:xfrm>
        </p:spPr>
        <p:txBody>
          <a:bodyPr>
            <a:normAutofit/>
          </a:bodyPr>
          <a:lstStyle>
            <a:lvl1pPr marL="0" indent="0" algn="l">
              <a:buNone/>
              <a:defRPr sz="1600"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8" y="0"/>
            <a:ext cx="9157648" cy="55822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8304" y="1905000"/>
            <a:ext cx="5105400" cy="1143001"/>
          </a:xfrm>
        </p:spPr>
        <p:txBody>
          <a:bodyPr anchor="b" anchorCtr="0">
            <a:normAutofit/>
          </a:bodyPr>
          <a:lstStyle>
            <a:lvl1pPr algn="l">
              <a:defRPr sz="3600" b="0" cap="none">
                <a:latin typeface="Georgi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3048000"/>
            <a:ext cx="5105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 anchor="t">
            <a:normAutofit/>
          </a:bodyPr>
          <a:lstStyle>
            <a:lvl1pPr algn="l">
              <a:defRPr sz="2800"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lnSpc>
                <a:spcPct val="150000"/>
              </a:lnSpc>
              <a:spcBef>
                <a:spcPts val="0"/>
              </a:spcBef>
              <a:buSzPct val="130000"/>
              <a:buFont typeface="Arial" pitchFamily="34" charset="0"/>
              <a:buChar char="•"/>
              <a:defRPr sz="2000">
                <a:latin typeface="Georgia" pitchFamily="18" charset="0"/>
              </a:defRPr>
            </a:lvl1pPr>
            <a:lvl2pPr marL="571500" indent="-228600">
              <a:lnSpc>
                <a:spcPct val="150000"/>
              </a:lnSpc>
              <a:spcBef>
                <a:spcPts val="0"/>
              </a:spcBef>
              <a:buSzPct val="60000"/>
              <a:buFont typeface="Courier New" pitchFamily="49" charset="0"/>
              <a:buChar char="o"/>
              <a:defRPr sz="1800">
                <a:latin typeface="Georgia" pitchFamily="18" charset="0"/>
              </a:defRPr>
            </a:lvl2pPr>
            <a:lvl3pPr>
              <a:defRPr sz="2000">
                <a:latin typeface="Georgia" pitchFamily="18" charset="0"/>
              </a:defRPr>
            </a:lvl3pPr>
            <a:lvl4pPr>
              <a:defRPr sz="2000">
                <a:latin typeface="Georgia" pitchFamily="18" charset="0"/>
              </a:defRPr>
            </a:lvl4pPr>
            <a:lvl5pPr>
              <a:defRPr sz="2000">
                <a:latin typeface="Georg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52600"/>
            <a:ext cx="3008313" cy="4373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4"/>
          <a:stretch/>
        </p:blipFill>
        <p:spPr>
          <a:xfrm>
            <a:off x="-13251" y="0"/>
            <a:ext cx="9157252" cy="6604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tags" Target="../tags/tag3.xml"/><Relationship Id="rId7" Type="http://schemas.openxmlformats.org/officeDocument/2006/relationships/image" Target="../media/image9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12.jpe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mailto:gerst@ohsu.edu" TargetMode="Externa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ejournal4writing.wordpress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su.edu/oregon-office-of-rural-health/orh-covid-19-resources-rural-health" TargetMode="External"/><Relationship Id="rId7" Type="http://schemas.openxmlformats.org/officeDocument/2006/relationships/hyperlink" Target="https://www.ohsu.edu/sites/default/files/2020-04/Oregon%20RHC%20Listening%20Session%20Notes%202020-04-09%202.pdf" TargetMode="External"/><Relationship Id="rId2" Type="http://schemas.openxmlformats.org/officeDocument/2006/relationships/hyperlink" Target="https://www.ohsu.edu/sites/default/files/2020-04/RHC%20Questions%20Answered%20032620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ohsu.edu/sites/default/files/2020-04/Local%20EOC%20list%20January%202020.pdf" TargetMode="External"/><Relationship Id="rId5" Type="http://schemas.openxmlformats.org/officeDocument/2006/relationships/hyperlink" Target="https://www.ohsu.edu/sites/default/files/2020-04/Oregon%20RHC%20Listening%20Session%202020-04-09.pdf" TargetMode="External"/><Relationship Id="rId4" Type="http://schemas.openxmlformats.org/officeDocument/2006/relationships/hyperlink" Target="https://zoom.us/rec/share/yNNWBaHe_FFOWInjyB_hRrIOQqfqeaa8hyVIqfZcxBttlLdKy19DE8Tyflb9D-T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nks.gd/l/eyJhbGciOiJIUzI1NiJ9.eyJidWxsZXRpbl9saW5rX2lkIjoxMDYsInVyaSI6ImJwMjpjbGljayIsImJ1bGxldGluX2lkIjoiMjAyMDA0MTguMjAzNDQ5MTEiLCJ1cmwiOiJodHRwczovL3B1YmxpYy50YWJsZWF1LmNvbS9wcm9maWxlL29yZWdvbi5oZWFsdGguYXV0aG9yaXR5LmNvdmlkLjE5IyEvdml6aG9tZS9PcmVnb25IZWFsdGhBdXRob3JpdHlDT1ZJRC0xOURhdGFEYXNoYm9hcmQvQ09WSUQtMTlFUElDb25maXJtZWQ_OmRpc3BsYXlfY291bnQ9eSY6dG9vbGJhcj1uJjpvcmlnaW49dml6X3NoYXJlX2xpbmsmOnNob3dTaGFyZU9wdGlvbnM9ZmFsc2UifQ.-mWFwGQ6ZALhowy-u6KOte7DpKG4_mVB-mBYwPeMnbA/br/77590664341-l" TargetMode="External"/><Relationship Id="rId2" Type="http://schemas.openxmlformats.org/officeDocument/2006/relationships/hyperlink" Target="http://www.healthoregon.org/coronavirus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oregon.gov/gov/Documents/executive_orders/eo_20-10.pdf" TargetMode="External"/><Relationship Id="rId5" Type="http://schemas.openxmlformats.org/officeDocument/2006/relationships/hyperlink" Target="https://www.cms.gov/files/document/se20016.pdf" TargetMode="External"/><Relationship Id="rId4" Type="http://schemas.openxmlformats.org/officeDocument/2006/relationships/hyperlink" Target="https://sharedsystems.dhsoha.state.or.us/DHSForms/Served/le2267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://www.lawpracticetoday.org/article/roundtable-discussion-collaboration-new-law-firm-model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ralhealthinfo.org/topics/covid-19/innovations?utm_source=racupdate&amp;utm_medium=email&amp;utm_campaign=update042220" TargetMode="External"/><Relationship Id="rId2" Type="http://schemas.openxmlformats.org/officeDocument/2006/relationships/hyperlink" Target="https://www.ruralhealthinfo.org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wyqim.com/covid-19-policies-procedures" TargetMode="External"/><Relationship Id="rId4" Type="http://schemas.openxmlformats.org/officeDocument/2006/relationships/hyperlink" Target="https://www.nytimes.com/2020/04/16/health/coronavirus-rural-hospitals.htm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ms.gov/newsroom/press-releases/public-health-news-alert-cms-develops-new-code-coronavirus-lab-test" TargetMode="External"/><Relationship Id="rId3" Type="http://schemas.openxmlformats.org/officeDocument/2006/relationships/hyperlink" Target="https://www.oregon.gov/oha/ph/pages/index.aspx" TargetMode="External"/><Relationship Id="rId7" Type="http://schemas.openxmlformats.org/officeDocument/2006/relationships/hyperlink" Target="https://emergency.cdc.gov/coca/" TargetMode="External"/><Relationship Id="rId2" Type="http://schemas.openxmlformats.org/officeDocument/2006/relationships/hyperlink" Target="https://www.ohsu.edu/oregon-office-of-rural-health/orh-covid-19-resources-rural-health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dc.gov/coronavirus/2019-nCoV/index.html" TargetMode="External"/><Relationship Id="rId11" Type="http://schemas.openxmlformats.org/officeDocument/2006/relationships/hyperlink" Target="https://www.cms.gov/files/document/covid19-emergency-declaration-health-care-providers-fact-sheet.pdf" TargetMode="External"/><Relationship Id="rId5" Type="http://schemas.openxmlformats.org/officeDocument/2006/relationships/hyperlink" Target="https://www.web.narhc.org/News/28264/Phase-3-Coronavirus-Legislation-Expands-Telehealth-to-RHCs" TargetMode="External"/><Relationship Id="rId10" Type="http://schemas.openxmlformats.org/officeDocument/2006/relationships/hyperlink" Target="https://www.ruralhealthinfo.org/topics/covid-19" TargetMode="External"/><Relationship Id="rId4" Type="http://schemas.openxmlformats.org/officeDocument/2006/relationships/hyperlink" Target="https://govstatus.egov.com/OR-OHA-COVID-19" TargetMode="External"/><Relationship Id="rId9" Type="http://schemas.openxmlformats.org/officeDocument/2006/relationships/hyperlink" Target="https://nosorh.org/covid-19-update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HSD/OHP/Announcements/Oregon%20Health%20Plan%20coverage%20of%20telemedicine%20services.pdf" TargetMode="External"/><Relationship Id="rId7" Type="http://schemas.openxmlformats.org/officeDocument/2006/relationships/hyperlink" Target="https://govstatus.egov.com/or-covid-19" TargetMode="External"/><Relationship Id="rId2" Type="http://schemas.openxmlformats.org/officeDocument/2006/relationships/hyperlink" Target="https://www.oregon.gov/oha/HSD/OHP/Announcements/Expansion%20of%20fee-for-service%20telemedicine%20coverage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oregon.gov/oha/PH/DISEASESCONDITIONS/DISEASESAZ/Pages/emerging-respiratory-infections.aspx" TargetMode="External"/><Relationship Id="rId5" Type="http://schemas.openxmlformats.org/officeDocument/2006/relationships/hyperlink" Target="https://www.cms.gov/files/document/qso-20-12-all.pdf" TargetMode="External"/><Relationship Id="rId4" Type="http://schemas.openxmlformats.org/officeDocument/2006/relationships/hyperlink" Target="https://dfr.oregon.gov/insure/health/understand/Documents/DFR-OHA%20Telehealth%20Guidanc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209" y="1066800"/>
            <a:ext cx="1324404" cy="1252537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81000" y="381001"/>
            <a:ext cx="5334000" cy="1402557"/>
          </a:xfrm>
        </p:spPr>
        <p:txBody>
          <a:bodyPr>
            <a:normAutofit/>
          </a:bodyPr>
          <a:lstStyle/>
          <a:p>
            <a:r>
              <a:rPr lang="en-US" dirty="0"/>
              <a:t>Oregon Office of Rural Health</a:t>
            </a:r>
            <a:br>
              <a:rPr lang="en-US" dirty="0"/>
            </a:br>
            <a:r>
              <a:rPr lang="en-US" dirty="0"/>
              <a:t>Rural Health Clinic COVID-19</a:t>
            </a:r>
            <a:br>
              <a:rPr lang="en-US" dirty="0"/>
            </a:br>
            <a:r>
              <a:rPr lang="en-US" dirty="0"/>
              <a:t>Listening Session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447800" y="1940720"/>
            <a:ext cx="4208252" cy="1295400"/>
          </a:xfrm>
        </p:spPr>
        <p:txBody>
          <a:bodyPr/>
          <a:lstStyle/>
          <a:p>
            <a:r>
              <a:rPr lang="en-US" dirty="0"/>
              <a:t>Facilitator: Rochelle Schultz Spinarski</a:t>
            </a:r>
          </a:p>
          <a:p>
            <a:r>
              <a:rPr lang="en-US" dirty="0"/>
              <a:t>Rural Health Solutions</a:t>
            </a:r>
          </a:p>
          <a:p>
            <a:r>
              <a:rPr lang="en-US" dirty="0"/>
              <a:t>April 23, 2020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783558"/>
            <a:ext cx="1547811" cy="1452562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07579" y="2209800"/>
            <a:ext cx="1936749" cy="1828799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14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86400"/>
            <a:ext cx="172376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16D2A3-48E2-4F6F-A5E1-2752552E4635}"/>
              </a:ext>
            </a:extLst>
          </p:cNvPr>
          <p:cNvSpPr txBox="1"/>
          <p:nvPr/>
        </p:nvSpPr>
        <p:spPr>
          <a:xfrm>
            <a:off x="2743200" y="3505200"/>
            <a:ext cx="3200400" cy="1477328"/>
          </a:xfrm>
          <a:custGeom>
            <a:avLst/>
            <a:gdLst>
              <a:gd name="connsiteX0" fmla="*/ 0 w 3200400"/>
              <a:gd name="connsiteY0" fmla="*/ 0 h 1477328"/>
              <a:gd name="connsiteX1" fmla="*/ 533400 w 3200400"/>
              <a:gd name="connsiteY1" fmla="*/ 0 h 1477328"/>
              <a:gd name="connsiteX2" fmla="*/ 1002792 w 3200400"/>
              <a:gd name="connsiteY2" fmla="*/ 0 h 1477328"/>
              <a:gd name="connsiteX3" fmla="*/ 1440180 w 3200400"/>
              <a:gd name="connsiteY3" fmla="*/ 0 h 1477328"/>
              <a:gd name="connsiteX4" fmla="*/ 1973580 w 3200400"/>
              <a:gd name="connsiteY4" fmla="*/ 0 h 1477328"/>
              <a:gd name="connsiteX5" fmla="*/ 2442972 w 3200400"/>
              <a:gd name="connsiteY5" fmla="*/ 0 h 1477328"/>
              <a:gd name="connsiteX6" fmla="*/ 3200400 w 3200400"/>
              <a:gd name="connsiteY6" fmla="*/ 0 h 1477328"/>
              <a:gd name="connsiteX7" fmla="*/ 3200400 w 3200400"/>
              <a:gd name="connsiteY7" fmla="*/ 492443 h 1477328"/>
              <a:gd name="connsiteX8" fmla="*/ 3200400 w 3200400"/>
              <a:gd name="connsiteY8" fmla="*/ 984885 h 1477328"/>
              <a:gd name="connsiteX9" fmla="*/ 3200400 w 3200400"/>
              <a:gd name="connsiteY9" fmla="*/ 1477328 h 1477328"/>
              <a:gd name="connsiteX10" fmla="*/ 2634996 w 3200400"/>
              <a:gd name="connsiteY10" fmla="*/ 1477328 h 1477328"/>
              <a:gd name="connsiteX11" fmla="*/ 2101596 w 3200400"/>
              <a:gd name="connsiteY11" fmla="*/ 1477328 h 1477328"/>
              <a:gd name="connsiteX12" fmla="*/ 1504188 w 3200400"/>
              <a:gd name="connsiteY12" fmla="*/ 1477328 h 1477328"/>
              <a:gd name="connsiteX13" fmla="*/ 970788 w 3200400"/>
              <a:gd name="connsiteY13" fmla="*/ 1477328 h 1477328"/>
              <a:gd name="connsiteX14" fmla="*/ 0 w 3200400"/>
              <a:gd name="connsiteY14" fmla="*/ 1477328 h 1477328"/>
              <a:gd name="connsiteX15" fmla="*/ 0 w 3200400"/>
              <a:gd name="connsiteY15" fmla="*/ 1014432 h 1477328"/>
              <a:gd name="connsiteX16" fmla="*/ 0 w 3200400"/>
              <a:gd name="connsiteY16" fmla="*/ 492443 h 1477328"/>
              <a:gd name="connsiteX17" fmla="*/ 0 w 3200400"/>
              <a:gd name="connsiteY17" fmla="*/ 0 h 147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00400" h="1477328" fill="none" extrusionOk="0">
                <a:moveTo>
                  <a:pt x="0" y="0"/>
                </a:moveTo>
                <a:cubicBezTo>
                  <a:pt x="261322" y="-7378"/>
                  <a:pt x="386127" y="3889"/>
                  <a:pt x="533400" y="0"/>
                </a:cubicBezTo>
                <a:cubicBezTo>
                  <a:pt x="680673" y="-3889"/>
                  <a:pt x="842866" y="36039"/>
                  <a:pt x="1002792" y="0"/>
                </a:cubicBezTo>
                <a:cubicBezTo>
                  <a:pt x="1162718" y="-36039"/>
                  <a:pt x="1301503" y="31080"/>
                  <a:pt x="1440180" y="0"/>
                </a:cubicBezTo>
                <a:cubicBezTo>
                  <a:pt x="1578857" y="-31080"/>
                  <a:pt x="1706880" y="13963"/>
                  <a:pt x="1973580" y="0"/>
                </a:cubicBezTo>
                <a:cubicBezTo>
                  <a:pt x="2240280" y="-13963"/>
                  <a:pt x="2234722" y="15874"/>
                  <a:pt x="2442972" y="0"/>
                </a:cubicBezTo>
                <a:cubicBezTo>
                  <a:pt x="2651222" y="-15874"/>
                  <a:pt x="2952816" y="58295"/>
                  <a:pt x="3200400" y="0"/>
                </a:cubicBezTo>
                <a:cubicBezTo>
                  <a:pt x="3248282" y="244470"/>
                  <a:pt x="3187292" y="329017"/>
                  <a:pt x="3200400" y="492443"/>
                </a:cubicBezTo>
                <a:cubicBezTo>
                  <a:pt x="3213508" y="655869"/>
                  <a:pt x="3153456" y="780151"/>
                  <a:pt x="3200400" y="984885"/>
                </a:cubicBezTo>
                <a:cubicBezTo>
                  <a:pt x="3247344" y="1189619"/>
                  <a:pt x="3180579" y="1309756"/>
                  <a:pt x="3200400" y="1477328"/>
                </a:cubicBezTo>
                <a:cubicBezTo>
                  <a:pt x="3037658" y="1522657"/>
                  <a:pt x="2882945" y="1440958"/>
                  <a:pt x="2634996" y="1477328"/>
                </a:cubicBezTo>
                <a:cubicBezTo>
                  <a:pt x="2387047" y="1513698"/>
                  <a:pt x="2234554" y="1428808"/>
                  <a:pt x="2101596" y="1477328"/>
                </a:cubicBezTo>
                <a:cubicBezTo>
                  <a:pt x="1968638" y="1525848"/>
                  <a:pt x="1755222" y="1425549"/>
                  <a:pt x="1504188" y="1477328"/>
                </a:cubicBezTo>
                <a:cubicBezTo>
                  <a:pt x="1253154" y="1529107"/>
                  <a:pt x="1231133" y="1427989"/>
                  <a:pt x="970788" y="1477328"/>
                </a:cubicBezTo>
                <a:cubicBezTo>
                  <a:pt x="710443" y="1526667"/>
                  <a:pt x="195696" y="1373437"/>
                  <a:pt x="0" y="1477328"/>
                </a:cubicBezTo>
                <a:cubicBezTo>
                  <a:pt x="-35638" y="1299132"/>
                  <a:pt x="6042" y="1154406"/>
                  <a:pt x="0" y="1014432"/>
                </a:cubicBezTo>
                <a:cubicBezTo>
                  <a:pt x="-6042" y="874458"/>
                  <a:pt x="56621" y="672401"/>
                  <a:pt x="0" y="492443"/>
                </a:cubicBezTo>
                <a:cubicBezTo>
                  <a:pt x="-56621" y="312485"/>
                  <a:pt x="18847" y="111951"/>
                  <a:pt x="0" y="0"/>
                </a:cubicBezTo>
                <a:close/>
              </a:path>
              <a:path w="3200400" h="1477328" stroke="0" extrusionOk="0">
                <a:moveTo>
                  <a:pt x="0" y="0"/>
                </a:moveTo>
                <a:cubicBezTo>
                  <a:pt x="238713" y="-52761"/>
                  <a:pt x="330105" y="50822"/>
                  <a:pt x="597408" y="0"/>
                </a:cubicBezTo>
                <a:cubicBezTo>
                  <a:pt x="864711" y="-50822"/>
                  <a:pt x="902008" y="13664"/>
                  <a:pt x="1066800" y="0"/>
                </a:cubicBezTo>
                <a:cubicBezTo>
                  <a:pt x="1231592" y="-13664"/>
                  <a:pt x="1421401" y="41479"/>
                  <a:pt x="1536192" y="0"/>
                </a:cubicBezTo>
                <a:cubicBezTo>
                  <a:pt x="1650983" y="-41479"/>
                  <a:pt x="1913221" y="7119"/>
                  <a:pt x="2069592" y="0"/>
                </a:cubicBezTo>
                <a:cubicBezTo>
                  <a:pt x="2225963" y="-7119"/>
                  <a:pt x="2322272" y="17617"/>
                  <a:pt x="2570988" y="0"/>
                </a:cubicBezTo>
                <a:cubicBezTo>
                  <a:pt x="2819704" y="-17617"/>
                  <a:pt x="3039985" y="47208"/>
                  <a:pt x="3200400" y="0"/>
                </a:cubicBezTo>
                <a:cubicBezTo>
                  <a:pt x="3211245" y="128222"/>
                  <a:pt x="3183118" y="252364"/>
                  <a:pt x="3200400" y="448123"/>
                </a:cubicBezTo>
                <a:cubicBezTo>
                  <a:pt x="3217682" y="643882"/>
                  <a:pt x="3173512" y="720512"/>
                  <a:pt x="3200400" y="896246"/>
                </a:cubicBezTo>
                <a:cubicBezTo>
                  <a:pt x="3227288" y="1071980"/>
                  <a:pt x="3169575" y="1197352"/>
                  <a:pt x="3200400" y="1477328"/>
                </a:cubicBezTo>
                <a:cubicBezTo>
                  <a:pt x="2933472" y="1523394"/>
                  <a:pt x="2881082" y="1446207"/>
                  <a:pt x="2602992" y="1477328"/>
                </a:cubicBezTo>
                <a:cubicBezTo>
                  <a:pt x="2324902" y="1508449"/>
                  <a:pt x="2246436" y="1407124"/>
                  <a:pt x="2005584" y="1477328"/>
                </a:cubicBezTo>
                <a:cubicBezTo>
                  <a:pt x="1764732" y="1547532"/>
                  <a:pt x="1656195" y="1413857"/>
                  <a:pt x="1440180" y="1477328"/>
                </a:cubicBezTo>
                <a:cubicBezTo>
                  <a:pt x="1224165" y="1540799"/>
                  <a:pt x="1149144" y="1434821"/>
                  <a:pt x="1002792" y="1477328"/>
                </a:cubicBezTo>
                <a:cubicBezTo>
                  <a:pt x="856440" y="1519835"/>
                  <a:pt x="219684" y="1467031"/>
                  <a:pt x="0" y="1477328"/>
                </a:cubicBezTo>
                <a:cubicBezTo>
                  <a:pt x="-3099" y="1341051"/>
                  <a:pt x="44809" y="1078105"/>
                  <a:pt x="0" y="970112"/>
                </a:cubicBezTo>
                <a:cubicBezTo>
                  <a:pt x="-44809" y="862119"/>
                  <a:pt x="13098" y="652911"/>
                  <a:pt x="0" y="462896"/>
                </a:cubicBezTo>
                <a:cubicBezTo>
                  <a:pt x="-13098" y="272881"/>
                  <a:pt x="9150" y="99094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345174962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Welcome! Please put </a:t>
            </a:r>
            <a:r>
              <a:rPr lang="en-US" b="1" u="sng" dirty="0">
                <a:solidFill>
                  <a:schemeClr val="accent1">
                    <a:lumMod val="50000"/>
                  </a:schemeClr>
                </a:solidFill>
              </a:rPr>
              <a:t>your name and clinic name in the chat box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and your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</a:rPr>
              <a:t>phone on mute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. Thank you!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2D4C3005-4662-4A41-9939-13C36594C5CE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048250"/>
            <a:ext cx="1981200" cy="14859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BB483D-EE05-4AE4-8A0F-2BF549951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2328480" cy="2743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3A69AB-D544-454F-B79B-1A0C092A4DA0}"/>
              </a:ext>
            </a:extLst>
          </p:cNvPr>
          <p:cNvSpPr txBox="1"/>
          <p:nvPr/>
        </p:nvSpPr>
        <p:spPr>
          <a:xfrm>
            <a:off x="3429000" y="2224401"/>
            <a:ext cx="5715000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cs typeface="Arial" charset="0"/>
              </a:rPr>
              <a:t>Oregon RHC COVID-19 Listening Session - Tentative</a:t>
            </a:r>
            <a:endParaRPr lang="en-US" sz="2400" dirty="0">
              <a:cs typeface="Arial" charset="0"/>
            </a:endParaRPr>
          </a:p>
          <a:p>
            <a:pPr>
              <a:defRPr/>
            </a:pPr>
            <a:r>
              <a:rPr lang="en-US" sz="2400" dirty="0">
                <a:cs typeface="Arial" charset="0"/>
              </a:rPr>
              <a:t>May 7, 2020, 2:00pm – 2:30pm</a:t>
            </a:r>
          </a:p>
          <a:p>
            <a:pPr>
              <a:defRPr/>
            </a:pPr>
            <a:r>
              <a:rPr lang="en-US" sz="2400" dirty="0">
                <a:cs typeface="Arial" charset="0"/>
              </a:rPr>
              <a:t>Webinar</a:t>
            </a:r>
          </a:p>
        </p:txBody>
      </p:sp>
    </p:spTree>
    <p:extLst>
      <p:ext uri="{BB962C8B-B14F-4D97-AF65-F5344CB8AC3E}">
        <p14:creationId xmlns:p14="http://schemas.microsoft.com/office/powerpoint/2010/main" val="380802688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4400"/>
            <a:ext cx="38862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Oregon Office of Rural Health</a:t>
            </a:r>
            <a:br>
              <a:rPr lang="en-US" dirty="0"/>
            </a:br>
            <a:r>
              <a:rPr lang="en-US" dirty="0"/>
              <a:t>RHC Resources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Office of Rural Health resources are available for all program areas. Your primary contact is:</a:t>
            </a:r>
          </a:p>
          <a:p>
            <a:endParaRPr lang="en-US" dirty="0"/>
          </a:p>
          <a:p>
            <a:r>
              <a:rPr lang="en-US" dirty="0" err="1"/>
              <a:t>Rondyann</a:t>
            </a:r>
            <a:r>
              <a:rPr lang="en-US" dirty="0"/>
              <a:t> </a:t>
            </a:r>
            <a:r>
              <a:rPr lang="en-US" dirty="0" err="1"/>
              <a:t>Gerst</a:t>
            </a:r>
            <a:endParaRPr lang="en-US" dirty="0"/>
          </a:p>
          <a:p>
            <a:r>
              <a:rPr lang="en-US" dirty="0"/>
              <a:t>Field Services Program Manager | Rural Health Clinics</a:t>
            </a:r>
          </a:p>
          <a:p>
            <a:r>
              <a:rPr lang="en-US" dirty="0"/>
              <a:t>Oregon Office of Rural Health </a:t>
            </a:r>
          </a:p>
          <a:p>
            <a:r>
              <a:rPr lang="en-US" dirty="0"/>
              <a:t>503.312.3907 (cell) | </a:t>
            </a:r>
            <a:r>
              <a:rPr lang="en-US" u="sng" dirty="0">
                <a:hlinkClick r:id="rId2"/>
              </a:rPr>
              <a:t>gerst@ohsu.edu</a:t>
            </a:r>
            <a:r>
              <a:rPr lang="en-US" dirty="0"/>
              <a:t> (email)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685BDA37-B574-4A3C-9CA7-00D35132C56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/>
        </p:blipFill>
        <p:spPr>
          <a:xfrm>
            <a:off x="3276600" y="1676400"/>
            <a:ext cx="5271452" cy="33913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44CFCB-2401-4255-92D4-9C350D307D82}"/>
              </a:ext>
            </a:extLst>
          </p:cNvPr>
          <p:cNvSpPr txBox="1"/>
          <p:nvPr/>
        </p:nvSpPr>
        <p:spPr>
          <a:xfrm>
            <a:off x="4419600" y="6424562"/>
            <a:ext cx="358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ejournal4writing.wordpress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-sa/3.0/"/>
              </a:rPr>
              <a:t>CC BY-SA-NC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5031760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0EFF34-A9CC-4C7E-AB0F-EFCE2E184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600" y="1066800"/>
            <a:ext cx="2100289" cy="1983606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1CDB6EE-B0D2-45F1-AC3B-1F1E5BF4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841" y="3429000"/>
            <a:ext cx="8305800" cy="2666999"/>
          </a:xfrm>
        </p:spPr>
        <p:txBody>
          <a:bodyPr>
            <a:normAutofit/>
          </a:bodyPr>
          <a:lstStyle/>
          <a:p>
            <a:pPr marL="91440" indent="-91440" defTabSz="914377" fontAlgn="auto">
              <a:spcAft>
                <a:spcPts val="0"/>
              </a:spcAft>
              <a:defRPr/>
            </a:pPr>
            <a:r>
              <a:rPr lang="en-US" dirty="0"/>
              <a:t>Agenda:</a:t>
            </a:r>
            <a:br>
              <a:rPr lang="en-US" dirty="0"/>
            </a:br>
            <a:r>
              <a:rPr lang="en-US" altLang="en-US" sz="2400" dirty="0"/>
              <a:t>Updates</a:t>
            </a:r>
            <a:br>
              <a:rPr lang="en-US" altLang="en-US" sz="2400" dirty="0"/>
            </a:br>
            <a:r>
              <a:rPr lang="en-US" altLang="en-US" sz="2400" dirty="0"/>
              <a:t>COVID-19 Roundtable Discussion</a:t>
            </a:r>
            <a:br>
              <a:rPr lang="en-US" altLang="en-US" sz="2400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445972589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84C5-63EB-4CAA-A7F8-A0453D548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you missed prior RHC COVID-19 listening sessions: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A4230-E7B9-45AE-BB05-48EF6871F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Rural Health Clinic COVID-19 Listening Session 1, March 23, 2020</a:t>
            </a:r>
            <a:br>
              <a:rPr lang="en-US" b="1" dirty="0"/>
            </a:br>
            <a:r>
              <a:rPr lang="en-US" dirty="0"/>
              <a:t>Responses to questions posted here:  </a:t>
            </a:r>
            <a:r>
              <a:rPr lang="en-US" u="sng" dirty="0">
                <a:hlinkClick r:id="rId2"/>
              </a:rPr>
              <a:t>https://www.ohsu.edu/sites/default/files/2020-04/RHC%20Questions%20Answered%20032620.pdf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Recording and slides here:  </a:t>
            </a:r>
            <a:r>
              <a:rPr lang="en-US" u="sng" dirty="0">
                <a:hlinkClick r:id="rId3"/>
              </a:rPr>
              <a:t>https://www.ohsu.edu/oregon-office-of-rural-health/orh-covid-19-resources-rural-health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Rural Health Clinic COVID-19 Listening Session 2</a:t>
            </a:r>
            <a:br>
              <a:rPr lang="en-US" b="1" dirty="0"/>
            </a:br>
            <a:r>
              <a:rPr lang="en-US" b="1" dirty="0"/>
              <a:t>April 9, 2020</a:t>
            </a:r>
            <a:br>
              <a:rPr lang="en-US" dirty="0"/>
            </a:br>
            <a:r>
              <a:rPr lang="en-US" dirty="0">
                <a:hlinkClick r:id="rId4"/>
              </a:rPr>
              <a:t>Video</a:t>
            </a:r>
            <a:br>
              <a:rPr lang="en-US" dirty="0"/>
            </a:br>
            <a:r>
              <a:rPr lang="en-US" dirty="0">
                <a:hlinkClick r:id="rId5"/>
              </a:rPr>
              <a:t>Slides</a:t>
            </a:r>
            <a:br>
              <a:rPr lang="en-US" dirty="0"/>
            </a:br>
            <a:r>
              <a:rPr lang="en-US" dirty="0">
                <a:hlinkClick r:id="rId6"/>
              </a:rPr>
              <a:t>Local EOC List January 2020</a:t>
            </a:r>
            <a:br>
              <a:rPr lang="en-US" dirty="0"/>
            </a:br>
            <a:r>
              <a:rPr lang="en-US" dirty="0">
                <a:hlinkClick r:id="rId7"/>
              </a:rPr>
              <a:t>Notes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5475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44349-4957-4730-958F-41451373B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B8743-1A0B-44EA-94F0-681DD7241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u="sng" dirty="0"/>
              <a:t>Phase 3.5 Legislation - $225 MILLION</a:t>
            </a:r>
            <a:r>
              <a:rPr lang="en-US" dirty="0"/>
              <a:t> grant program exclusively for federally certified Rural Health Clinics for testing and related expenses associated with the COVID-19 pandemic. Details on how this money will be distributed still need to be worked out but NARHC expects that EVERY federally certified Rural Health Clinic will receive money from this fund.</a:t>
            </a:r>
          </a:p>
          <a:p>
            <a:r>
              <a:rPr lang="en-US" dirty="0"/>
              <a:t>Oregon case and county-level data, go to the Oregon Health Authority website, which OHA updates once a day: </a:t>
            </a:r>
            <a:r>
              <a:rPr lang="en-US" u="sng" dirty="0">
                <a:hlinkClick r:id="rId2"/>
              </a:rPr>
              <a:t>www.healthoregon.org/coronavirus</a:t>
            </a:r>
            <a:endParaRPr lang="en-US" u="sng" dirty="0"/>
          </a:p>
          <a:p>
            <a:r>
              <a:rPr lang="en-US" dirty="0"/>
              <a:t>Summary tables of OHA’s “epi curve” and “persons tested tables” are available at: </a:t>
            </a:r>
            <a:r>
              <a:rPr lang="en-US" u="sng" dirty="0">
                <a:hlinkClick r:id="rId3"/>
              </a:rPr>
              <a:t>OHA Data Dashboard</a:t>
            </a:r>
            <a:endParaRPr lang="en-US" u="sng" dirty="0"/>
          </a:p>
          <a:p>
            <a:pPr lvl="0"/>
            <a:r>
              <a:rPr lang="en-US" dirty="0"/>
              <a:t>Oregon </a:t>
            </a:r>
            <a:r>
              <a:rPr lang="en-US" dirty="0">
                <a:hlinkClick r:id="rId4"/>
              </a:rPr>
              <a:t>revised guidelines</a:t>
            </a:r>
            <a:r>
              <a:rPr lang="en-US" dirty="0"/>
              <a:t> for COVID-19 testing to prioritize populations disproportionately impacted by COVID-19 and all frontline workers: </a:t>
            </a:r>
          </a:p>
          <a:p>
            <a:pPr lvl="1"/>
            <a:r>
              <a:rPr lang="en-US" dirty="0"/>
              <a:t>those living or working in congregate care or group living facilities:</a:t>
            </a:r>
          </a:p>
          <a:p>
            <a:pPr lvl="1"/>
            <a:r>
              <a:rPr lang="en-US" dirty="0"/>
              <a:t>communities most impacted by health disparities and health inequities</a:t>
            </a:r>
          </a:p>
          <a:p>
            <a:pPr lvl="1"/>
            <a:r>
              <a:rPr lang="en-US" dirty="0"/>
              <a:t>essential frontline workers</a:t>
            </a:r>
          </a:p>
          <a:p>
            <a:r>
              <a:rPr lang="en-US" dirty="0"/>
              <a:t>CMS </a:t>
            </a:r>
            <a:r>
              <a:rPr lang="en-US" dirty="0">
                <a:hlinkClick r:id="rId5"/>
              </a:rPr>
              <a:t>guidance on telehealth billing for RHCs</a:t>
            </a:r>
            <a:endParaRPr lang="en-US" dirty="0"/>
          </a:p>
          <a:p>
            <a:r>
              <a:rPr lang="en-US" dirty="0"/>
              <a:t>Framework for Restarting Non-Emergent Elective Procedures in Medical and Dental Offices, </a:t>
            </a:r>
            <a:r>
              <a:rPr lang="en-US" dirty="0">
                <a:hlinkClick r:id="rId6"/>
              </a:rPr>
              <a:t>https://www.oregon.gov/gov/Documents/executive_orders/eo_20-10.pdf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64816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09175E9-F32C-4FA6-A349-076D9E6BD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20040" indent="-320040" defTabSz="914377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Listening Session Key Areas for </a:t>
            </a:r>
            <a:b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Roundtable Discussion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5282154-938F-4C27-BD2B-4904568B5B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12078"/>
            <a:ext cx="8154988" cy="4312522"/>
          </a:xfrm>
        </p:spPr>
        <p:txBody>
          <a:bodyPr rtlCol="0">
            <a:normAutofit fontScale="92500"/>
          </a:bodyPr>
          <a:lstStyle/>
          <a:p>
            <a:pPr marL="91440" indent="-91440" defTabSz="914377">
              <a:defRPr/>
            </a:pPr>
            <a:r>
              <a:rPr lang="en-US" sz="2400" dirty="0"/>
              <a:t>Polls</a:t>
            </a:r>
          </a:p>
          <a:p>
            <a:pPr marL="320040" lvl="1" indent="-91440" defTabSz="914377">
              <a:defRPr/>
            </a:pPr>
            <a:r>
              <a:rPr lang="en-US" sz="2200" dirty="0"/>
              <a:t>Do you have the capacity to test anyone who presents with COVID-19 symptoms or concerns?</a:t>
            </a:r>
          </a:p>
          <a:p>
            <a:pPr marL="320040" lvl="1" indent="-91440" defTabSz="914377">
              <a:defRPr/>
            </a:pPr>
            <a:r>
              <a:rPr lang="en-US" altLang="en-US" sz="2200" dirty="0"/>
              <a:t>Are you developing/do you have plans to operate in a COVID-19 –present environment?</a:t>
            </a:r>
          </a:p>
          <a:p>
            <a:pPr marL="91440" indent="-91440" defTabSz="914377">
              <a:defRPr/>
            </a:pPr>
            <a:r>
              <a:rPr lang="en-US" altLang="en-US" sz="2400" dirty="0"/>
              <a:t>Discussion: Operating in a COVID-19 – Present Environment</a:t>
            </a:r>
          </a:p>
          <a:p>
            <a:pPr marL="320040" lvl="1" indent="-91440" defTabSz="914377">
              <a:defRPr/>
            </a:pPr>
            <a:r>
              <a:rPr lang="en-US" altLang="en-US" sz="2200" dirty="0"/>
              <a:t>Key elements to your plan (e.g., COVID-19 operational changes made that will be sustained) and key considerations or concerns identified during planning process. </a:t>
            </a:r>
            <a:endParaRPr lang="en-US" altLang="en-US" sz="2500" dirty="0"/>
          </a:p>
          <a:p>
            <a:pPr marL="91440" indent="-91440" defTabSz="914377">
              <a:defRPr/>
            </a:pPr>
            <a:endParaRPr lang="en-US" dirty="0"/>
          </a:p>
          <a:p>
            <a:pPr marL="91440" indent="-91440" defTabSz="914377" fontAlgn="auto">
              <a:spcAft>
                <a:spcPts val="0"/>
              </a:spcAft>
              <a:defRPr/>
            </a:pPr>
            <a:endParaRPr lang="en-US" altLang="en-US" sz="2800" dirty="0"/>
          </a:p>
        </p:txBody>
      </p:sp>
      <p:pic>
        <p:nvPicPr>
          <p:cNvPr id="5" name="Picture 2">
            <a:hlinkClick r:id="rId2"/>
            <a:extLst>
              <a:ext uri="{FF2B5EF4-FFF2-40B4-BE49-F238E27FC236}">
                <a16:creationId xmlns:a16="http://schemas.microsoft.com/office/drawing/2014/main" id="{AA35970E-6DDF-4DCE-9FE0-CB0C1AD8A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697926" y="731122"/>
            <a:ext cx="1469921" cy="1102441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8A0A6-DAA0-4DB5-B84F-F2F11C493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Discussion: </a:t>
            </a:r>
            <a:r>
              <a:rPr lang="en-US" altLang="en-US" dirty="0"/>
              <a:t>Operating in a COVID-19 – Present Environment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DCAF2-E23E-460C-9903-9DAE36932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0040" lvl="1" indent="-91440" defTabSz="914377">
              <a:defRPr/>
            </a:pPr>
            <a:r>
              <a:rPr lang="en-US" altLang="en-US" sz="2200" dirty="0"/>
              <a:t>What are the key elements to your plan (e.g., COVID-19 operational changes made that will be sustained)? </a:t>
            </a:r>
          </a:p>
          <a:p>
            <a:pPr marL="320040" lvl="1" indent="-91440" defTabSz="914377">
              <a:defRPr/>
            </a:pPr>
            <a:r>
              <a:rPr lang="en-US" altLang="en-US" sz="2200" dirty="0"/>
              <a:t>What key considerations or concerns did you identify during planning process? </a:t>
            </a:r>
            <a:endParaRPr lang="en-US" altLang="en-US" sz="2500" dirty="0"/>
          </a:p>
          <a:p>
            <a:pPr marL="457200" indent="-457200">
              <a:buAutoNum type="arabicParenR"/>
            </a:pPr>
            <a:endParaRPr lang="en-US" altLang="en-US" sz="2400" dirty="0"/>
          </a:p>
          <a:p>
            <a:pPr marL="457200" indent="-457200">
              <a:buAutoNum type="arabicParenR"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Poll: Future - quarterly OR RHC webinar discussions.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2340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8F493-9CCC-4E73-9D04-265804FA8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to Support Operations &amp; Community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66B87-33D1-4778-9A12-71CC9C7E9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/>
              </a:rPr>
              <a:t>RHIhub</a:t>
            </a:r>
            <a:endParaRPr lang="en-US" dirty="0"/>
          </a:p>
          <a:p>
            <a:r>
              <a:rPr lang="en-US" dirty="0" err="1"/>
              <a:t>RHIhub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Rural COVID-19 Innovations</a:t>
            </a:r>
            <a:endParaRPr lang="en-US" dirty="0"/>
          </a:p>
          <a:p>
            <a:r>
              <a:rPr lang="en-US" dirty="0">
                <a:hlinkClick r:id="rId4"/>
              </a:rPr>
              <a:t>Small hospital’s experience with a surge in patients</a:t>
            </a:r>
            <a:endParaRPr lang="en-US" dirty="0"/>
          </a:p>
          <a:p>
            <a:r>
              <a:rPr lang="en-US" dirty="0">
                <a:hlinkClick r:id="rId5"/>
              </a:rPr>
              <a:t>Surge plans, tools and guidance to resume operations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1240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14A065E1-9459-45FC-A092-C510ECFA1E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4241" y="627355"/>
            <a:ext cx="8229600" cy="914400"/>
          </a:xfrm>
        </p:spPr>
        <p:txBody>
          <a:bodyPr/>
          <a:lstStyle/>
          <a:p>
            <a:pPr defTabSz="914377" fontAlgn="auto"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COVID-19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40DF5-121F-4C9E-BF47-C0538CD33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334000"/>
          </a:xfrm>
        </p:spPr>
        <p:txBody>
          <a:bodyPr rtlCol="0">
            <a:normAutofit fontScale="47500" lnSpcReduction="20000"/>
          </a:bodyPr>
          <a:lstStyle/>
          <a:p>
            <a:pPr marL="91440" indent="-91440" defTabSz="914377" fontAlgn="auto">
              <a:defRPr/>
            </a:pPr>
            <a:r>
              <a:rPr lang="en-US" sz="2900" dirty="0"/>
              <a:t>Oregon Office of Rural Health: </a:t>
            </a:r>
            <a:r>
              <a:rPr lang="en-US" sz="2900" u="sng" dirty="0">
                <a:hlinkClick r:id="rId2"/>
              </a:rPr>
              <a:t>https://www.ohsu.edu/oregon-office-of-rural-health/orh-covid-19-resources-rural-health</a:t>
            </a:r>
            <a:endParaRPr lang="en-US" sz="2900" dirty="0"/>
          </a:p>
          <a:p>
            <a:pPr marL="91440" indent="-91440" defTabSz="914377" fontAlgn="auto">
              <a:defRPr/>
            </a:pPr>
            <a:r>
              <a:rPr lang="en-US" sz="2900" dirty="0"/>
              <a:t>Oregon Health Authority: </a:t>
            </a:r>
            <a:r>
              <a:rPr lang="en-US" sz="2900" dirty="0">
                <a:hlinkClick r:id="rId3"/>
              </a:rPr>
              <a:t>https://www.oregon.gov/oha/ph/pages/index.aspx</a:t>
            </a:r>
            <a:endParaRPr lang="en-US" sz="2900" dirty="0"/>
          </a:p>
          <a:p>
            <a:pPr marL="91440" indent="-91440" defTabSz="914377" fontAlgn="auto">
              <a:defRPr/>
            </a:pPr>
            <a:r>
              <a:rPr lang="en-US" sz="2900" dirty="0"/>
              <a:t>OHA – COVID-19 Updates: </a:t>
            </a:r>
            <a:r>
              <a:rPr lang="en-US" sz="2900" dirty="0">
                <a:hlinkClick r:id="rId4"/>
              </a:rPr>
              <a:t>https://govstatus.egov.com/OR-OHA-COVID-19</a:t>
            </a:r>
            <a:r>
              <a:rPr lang="en-US" sz="2900" dirty="0"/>
              <a:t> (sign up for e-updates) </a:t>
            </a:r>
          </a:p>
          <a:p>
            <a:pPr marL="91440" indent="-91440" defTabSz="914377" fontAlgn="auto">
              <a:defRPr/>
            </a:pPr>
            <a:r>
              <a:rPr lang="en-US" sz="2900" dirty="0"/>
              <a:t>Phase 3 Coronavirus Legislation Expands Telehealth to RHCs: </a:t>
            </a:r>
            <a:r>
              <a:rPr lang="en-US" sz="2900" dirty="0">
                <a:hlinkClick r:id="rId5"/>
              </a:rPr>
              <a:t>https://www.web.narhc.org/News/28264/Phase-3-Coronavirus-Legislation-Expands-Telehealth-to-RHCs</a:t>
            </a:r>
            <a:endParaRPr lang="en-US" sz="2900" dirty="0"/>
          </a:p>
          <a:p>
            <a:pPr marL="91440" indent="-91440" defTabSz="914377" fontAlgn="auto">
              <a:defRPr/>
            </a:pPr>
            <a:r>
              <a:rPr lang="en-US" sz="2900" dirty="0"/>
              <a:t>Centers for Disease Control and Prevention: </a:t>
            </a:r>
            <a:r>
              <a:rPr lang="en-US" sz="2900" u="sng" dirty="0">
                <a:solidFill>
                  <a:schemeClr val="tx1">
                    <a:lumMod val="75000"/>
                  </a:schemeClr>
                </a:solidFill>
                <a:hlinkClick r:id="rId6"/>
              </a:rPr>
              <a:t>https://www.cdc.gov/coronavirus/2019-nCoV/index.html</a:t>
            </a:r>
            <a:r>
              <a:rPr lang="en-US" sz="2900" dirty="0">
                <a:solidFill>
                  <a:schemeClr val="tx1">
                    <a:lumMod val="75000"/>
                  </a:schemeClr>
                </a:solidFill>
              </a:rPr>
              <a:t> </a:t>
            </a:r>
          </a:p>
          <a:p>
            <a:pPr marL="91440" indent="-91440" defTabSz="914377" fontAlgn="auto">
              <a:defRPr/>
            </a:pPr>
            <a:r>
              <a:rPr lang="en-US" sz="2900" dirty="0">
                <a:solidFill>
                  <a:schemeClr val="tx1">
                    <a:lumMod val="75000"/>
                  </a:schemeClr>
                </a:solidFill>
              </a:rPr>
              <a:t>CDC Clinician Outreach and Communication Activity - </a:t>
            </a:r>
            <a:r>
              <a:rPr lang="en-US" sz="2900" dirty="0">
                <a:solidFill>
                  <a:schemeClr val="tx1">
                    <a:lumMod val="75000"/>
                  </a:schemeClr>
                </a:solidFill>
                <a:hlinkClick r:id="rId7"/>
              </a:rPr>
              <a:t>https://emergency.cdc.gov/coca/</a:t>
            </a:r>
            <a:r>
              <a:rPr lang="en-US" sz="2900" dirty="0">
                <a:solidFill>
                  <a:schemeClr val="tx1">
                    <a:lumMod val="75000"/>
                  </a:schemeClr>
                </a:solidFill>
              </a:rPr>
              <a:t> </a:t>
            </a:r>
          </a:p>
          <a:p>
            <a:pPr marL="91440" indent="-91440" defTabSz="914377" fontAlgn="auto">
              <a:defRPr/>
            </a:pPr>
            <a:r>
              <a:rPr lang="en-US" sz="2900" dirty="0"/>
              <a:t>Centers for Medicare and Medicaid Services: </a:t>
            </a:r>
            <a:r>
              <a:rPr lang="en-US" sz="2900" u="sng" dirty="0">
                <a:solidFill>
                  <a:schemeClr val="tx1">
                    <a:lumMod val="75000"/>
                  </a:schemeClr>
                </a:solidFill>
                <a:hlinkClick r:id="rId8"/>
              </a:rPr>
              <a:t>https://www.cms.gov/newsroom/press-releases/public-health-news-alert-cms-develops-new-code-coronavirus-lab-test</a:t>
            </a:r>
            <a:endParaRPr lang="en-US" sz="2900" u="sng" dirty="0">
              <a:solidFill>
                <a:schemeClr val="tx1">
                  <a:lumMod val="75000"/>
                </a:schemeClr>
              </a:solidFill>
            </a:endParaRPr>
          </a:p>
          <a:p>
            <a:pPr marL="91440" indent="-91440" defTabSz="914377" fontAlgn="auto">
              <a:defRPr/>
            </a:pPr>
            <a:r>
              <a:rPr lang="en-US" sz="2900" dirty="0"/>
              <a:t>National Organization of State Offices of Rural Health </a:t>
            </a:r>
            <a:r>
              <a:rPr lang="en-US" sz="2900" u="sng" dirty="0">
                <a:solidFill>
                  <a:schemeClr val="tx1">
                    <a:lumMod val="75000"/>
                  </a:schemeClr>
                </a:solidFill>
                <a:hlinkClick r:id="rId9"/>
              </a:rPr>
              <a:t>https://nosorh.org/covid-19-updates</a:t>
            </a:r>
            <a:r>
              <a:rPr lang="en-US" sz="2900" u="sng" dirty="0">
                <a:hlinkClick r:id="rId9"/>
              </a:rPr>
              <a:t>/</a:t>
            </a:r>
            <a:r>
              <a:rPr lang="en-US" sz="2900" dirty="0"/>
              <a:t>  </a:t>
            </a:r>
          </a:p>
          <a:p>
            <a:pPr marL="91440" indent="-91440" defTabSz="914377" fontAlgn="auto">
              <a:defRPr/>
            </a:pPr>
            <a:r>
              <a:rPr lang="en-US" sz="2900" dirty="0"/>
              <a:t>Rural Information Hub - </a:t>
            </a:r>
            <a:r>
              <a:rPr lang="en-US" sz="2900" dirty="0">
                <a:hlinkClick r:id="rId10"/>
              </a:rPr>
              <a:t>https://www.ruralhealthinfo.org/topics/covid-19</a:t>
            </a:r>
            <a:r>
              <a:rPr lang="en-US" sz="2900" dirty="0"/>
              <a:t> </a:t>
            </a:r>
          </a:p>
          <a:p>
            <a:pPr marL="91440" indent="-91440" defTabSz="914377" fontAlgn="auto">
              <a:defRPr/>
            </a:pPr>
            <a:r>
              <a:rPr lang="en-US" sz="2900" dirty="0"/>
              <a:t>COVID-19 Emergency Declaration Health Care Providers Fact Sheet:  </a:t>
            </a:r>
            <a:r>
              <a:rPr lang="en-US" sz="2900" u="sng" dirty="0">
                <a:hlinkClick r:id="rId11"/>
              </a:rPr>
              <a:t>https://www.cms.gov/files/document/covid19-emergency-declaration-health-care-providers-fact-sheet.pdf</a:t>
            </a:r>
            <a:r>
              <a:rPr lang="en-US" sz="2900" dirty="0"/>
              <a:t> </a:t>
            </a:r>
          </a:p>
          <a:p>
            <a:pPr marL="91440" indent="-91440" defTabSz="914377" fontAlgn="auto"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91FDC-7ED1-45DE-99BC-809AEE535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Oregon State Topics/Resources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135B9-EBC1-4B81-9142-B135A6143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400" b="1" dirty="0"/>
              <a:t>Telemedicine</a:t>
            </a:r>
          </a:p>
          <a:p>
            <a:r>
              <a:rPr lang="en-US" sz="2400" u="sng" dirty="0">
                <a:hlinkClick r:id="rId2"/>
              </a:rPr>
              <a:t>https://www.oregon.gov/oha/HSD/OHP/Announcements/Expansion%20of%20fee-for-service%20telemedicine%20coverage.pdf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sz="2400" u="sng" dirty="0">
                <a:hlinkClick r:id="rId3"/>
              </a:rPr>
              <a:t>https://www.oregon.gov/oha/HSD/OHP/Announcements/Oregon%20Health%20Plan%20coverage%20of%20telemedicine%20services.pdf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u="sng" dirty="0">
                <a:hlinkClick r:id="rId4"/>
              </a:rPr>
              <a:t>https://dfr.oregon.gov/insure/health/understand/Documents/DFR-OHA%20Telehealth%20Guidance.pdf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Survey &amp; Certification</a:t>
            </a:r>
          </a:p>
          <a:p>
            <a:r>
              <a:rPr lang="en-US" sz="2400" u="sng" dirty="0">
                <a:hlinkClick r:id="rId5"/>
              </a:rPr>
              <a:t>https://www.cms.gov/files/document/qso-20-12-all.pdf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General Resources</a:t>
            </a:r>
          </a:p>
          <a:p>
            <a:r>
              <a:rPr lang="en-US" sz="2400" u="sng" dirty="0">
                <a:hlinkClick r:id="rId6"/>
              </a:rPr>
              <a:t>https://www.oregon.gov/oha/PH/DISEASESCONDITIONS/DISEASESAZ/Pages/emerging-respiratory-infections.aspx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sz="2400" u="sng" dirty="0">
                <a:hlinkClick r:id="rId7"/>
              </a:rPr>
              <a:t>https://govstatus.egov.com/or-covid-19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03532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heme/theme1.xml><?xml version="1.0" encoding="utf-8"?>
<a:theme xmlns:a="http://schemas.openxmlformats.org/drawingml/2006/main" name="Project Statu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</Words>
  <Application>Microsoft Office PowerPoint</Application>
  <PresentationFormat>On-screen Show (4:3)</PresentationFormat>
  <Paragraphs>94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Georgia</vt:lpstr>
      <vt:lpstr>Project Status Report</vt:lpstr>
      <vt:lpstr>Oregon Office of Rural Health Rural Health Clinic COVID-19 Listening Session</vt:lpstr>
      <vt:lpstr>Agenda: Updates COVID-19 Roundtable Discussion </vt:lpstr>
      <vt:lpstr>If you missed prior RHC COVID-19 listening sessions:</vt:lpstr>
      <vt:lpstr>Updates Continued</vt:lpstr>
      <vt:lpstr>Listening Session Key Areas for  Roundtable Discussion</vt:lpstr>
      <vt:lpstr>Discussion: Operating in a COVID-19 – Present Environment</vt:lpstr>
      <vt:lpstr>Resources to Support Operations &amp; Community</vt:lpstr>
      <vt:lpstr>COVID-19 Resources</vt:lpstr>
      <vt:lpstr>Oregon State Topics/Resources</vt:lpstr>
      <vt:lpstr>PowerPoint Presentation</vt:lpstr>
      <vt:lpstr>Oregon Office of Rural Health RHC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2020-02-12T14:52:52Z</dcterms:created>
  <dcterms:modified xsi:type="dcterms:W3CDTF">2020-04-23T18:45:42Z</dcterms:modified>
</cp:coreProperties>
</file>