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8" r:id="rId15"/>
    <p:sldId id="280" r:id="rId16"/>
    <p:sldId id="281" r:id="rId17"/>
    <p:sldId id="27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90"/>
  </p:normalViewPr>
  <p:slideViewPr>
    <p:cSldViewPr snapToGrid="0" snapToObjects="1">
      <p:cViewPr varScale="1">
        <p:scale>
          <a:sx n="76" d="100"/>
          <a:sy n="76" d="100"/>
        </p:scale>
        <p:origin x="216" y="8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509C6-0A4A-EC4A-9706-DF838078F16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712845F-7C25-2F4C-A90B-1709A8D8AD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0CA982-9B0B-0849-944B-CD80A53D9882}"/>
              </a:ext>
            </a:extLst>
          </p:cNvPr>
          <p:cNvSpPr>
            <a:spLocks noGrp="1"/>
          </p:cNvSpPr>
          <p:nvPr>
            <p:ph type="dt" sz="half" idx="10"/>
          </p:nvPr>
        </p:nvSpPr>
        <p:spPr/>
        <p:txBody>
          <a:bodyPr/>
          <a:lstStyle/>
          <a:p>
            <a:fld id="{D24447C8-678E-AE42-9200-FBE4147EE183}" type="datetimeFigureOut">
              <a:rPr lang="en-US" smtClean="0"/>
              <a:t>2/26/20</a:t>
            </a:fld>
            <a:endParaRPr lang="en-US"/>
          </a:p>
        </p:txBody>
      </p:sp>
      <p:sp>
        <p:nvSpPr>
          <p:cNvPr id="5" name="Footer Placeholder 4">
            <a:extLst>
              <a:ext uri="{FF2B5EF4-FFF2-40B4-BE49-F238E27FC236}">
                <a16:creationId xmlns:a16="http://schemas.microsoft.com/office/drawing/2014/main" id="{EE002B10-07D6-AB40-BA7F-6106A2FB70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CB3A15-4944-8E44-A58C-85FB8BAC4AFB}"/>
              </a:ext>
            </a:extLst>
          </p:cNvPr>
          <p:cNvSpPr>
            <a:spLocks noGrp="1"/>
          </p:cNvSpPr>
          <p:nvPr>
            <p:ph type="sldNum" sz="quarter" idx="12"/>
          </p:nvPr>
        </p:nvSpPr>
        <p:spPr/>
        <p:txBody>
          <a:bodyPr/>
          <a:lstStyle/>
          <a:p>
            <a:fld id="{03CA4383-158E-0C41-BE88-4A68BB1B1FA1}" type="slidenum">
              <a:rPr lang="en-US" smtClean="0"/>
              <a:t>‹#›</a:t>
            </a:fld>
            <a:endParaRPr lang="en-US"/>
          </a:p>
        </p:txBody>
      </p:sp>
    </p:spTree>
    <p:extLst>
      <p:ext uri="{BB962C8B-B14F-4D97-AF65-F5344CB8AC3E}">
        <p14:creationId xmlns:p14="http://schemas.microsoft.com/office/powerpoint/2010/main" val="62334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299E9-385C-C24A-8B79-AD20701606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9EFDC3F-27DD-4543-97F3-EE5A0D035B6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9D0B5D-69B0-8448-88B1-C5E8181F6549}"/>
              </a:ext>
            </a:extLst>
          </p:cNvPr>
          <p:cNvSpPr>
            <a:spLocks noGrp="1"/>
          </p:cNvSpPr>
          <p:nvPr>
            <p:ph type="dt" sz="half" idx="10"/>
          </p:nvPr>
        </p:nvSpPr>
        <p:spPr/>
        <p:txBody>
          <a:bodyPr/>
          <a:lstStyle/>
          <a:p>
            <a:fld id="{D24447C8-678E-AE42-9200-FBE4147EE183}" type="datetimeFigureOut">
              <a:rPr lang="en-US" smtClean="0"/>
              <a:t>2/26/20</a:t>
            </a:fld>
            <a:endParaRPr lang="en-US"/>
          </a:p>
        </p:txBody>
      </p:sp>
      <p:sp>
        <p:nvSpPr>
          <p:cNvPr id="5" name="Footer Placeholder 4">
            <a:extLst>
              <a:ext uri="{FF2B5EF4-FFF2-40B4-BE49-F238E27FC236}">
                <a16:creationId xmlns:a16="http://schemas.microsoft.com/office/drawing/2014/main" id="{FAFB893F-D483-F94B-8840-F744AA212D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503FAF-7177-C341-B1EA-1747ADAFEBBB}"/>
              </a:ext>
            </a:extLst>
          </p:cNvPr>
          <p:cNvSpPr>
            <a:spLocks noGrp="1"/>
          </p:cNvSpPr>
          <p:nvPr>
            <p:ph type="sldNum" sz="quarter" idx="12"/>
          </p:nvPr>
        </p:nvSpPr>
        <p:spPr/>
        <p:txBody>
          <a:bodyPr/>
          <a:lstStyle/>
          <a:p>
            <a:fld id="{03CA4383-158E-0C41-BE88-4A68BB1B1FA1}" type="slidenum">
              <a:rPr lang="en-US" smtClean="0"/>
              <a:t>‹#›</a:t>
            </a:fld>
            <a:endParaRPr lang="en-US"/>
          </a:p>
        </p:txBody>
      </p:sp>
    </p:spTree>
    <p:extLst>
      <p:ext uri="{BB962C8B-B14F-4D97-AF65-F5344CB8AC3E}">
        <p14:creationId xmlns:p14="http://schemas.microsoft.com/office/powerpoint/2010/main" val="2563720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035167A-4D4B-BB46-958F-5BFC0853347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56FFB85-24F6-EB4D-8203-CC6553F6843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D54D0D-C9C9-314D-9FAA-1BD5131308A1}"/>
              </a:ext>
            </a:extLst>
          </p:cNvPr>
          <p:cNvSpPr>
            <a:spLocks noGrp="1"/>
          </p:cNvSpPr>
          <p:nvPr>
            <p:ph type="dt" sz="half" idx="10"/>
          </p:nvPr>
        </p:nvSpPr>
        <p:spPr/>
        <p:txBody>
          <a:bodyPr/>
          <a:lstStyle/>
          <a:p>
            <a:fld id="{D24447C8-678E-AE42-9200-FBE4147EE183}" type="datetimeFigureOut">
              <a:rPr lang="en-US" smtClean="0"/>
              <a:t>2/26/20</a:t>
            </a:fld>
            <a:endParaRPr lang="en-US"/>
          </a:p>
        </p:txBody>
      </p:sp>
      <p:sp>
        <p:nvSpPr>
          <p:cNvPr id="5" name="Footer Placeholder 4">
            <a:extLst>
              <a:ext uri="{FF2B5EF4-FFF2-40B4-BE49-F238E27FC236}">
                <a16:creationId xmlns:a16="http://schemas.microsoft.com/office/drawing/2014/main" id="{9119CC26-568C-6843-8ED3-94A3DF4E70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239CA6-1C98-8A4D-9B1E-7A36F2DC61D3}"/>
              </a:ext>
            </a:extLst>
          </p:cNvPr>
          <p:cNvSpPr>
            <a:spLocks noGrp="1"/>
          </p:cNvSpPr>
          <p:nvPr>
            <p:ph type="sldNum" sz="quarter" idx="12"/>
          </p:nvPr>
        </p:nvSpPr>
        <p:spPr/>
        <p:txBody>
          <a:bodyPr/>
          <a:lstStyle/>
          <a:p>
            <a:fld id="{03CA4383-158E-0C41-BE88-4A68BB1B1FA1}" type="slidenum">
              <a:rPr lang="en-US" smtClean="0"/>
              <a:t>‹#›</a:t>
            </a:fld>
            <a:endParaRPr lang="en-US"/>
          </a:p>
        </p:txBody>
      </p:sp>
    </p:spTree>
    <p:extLst>
      <p:ext uri="{BB962C8B-B14F-4D97-AF65-F5344CB8AC3E}">
        <p14:creationId xmlns:p14="http://schemas.microsoft.com/office/powerpoint/2010/main" val="3793538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C0DA6-2555-1F40-884C-547B577B47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6D10589-7EFB-8A4C-9CD0-B38784599A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E3CABA-71B7-DF44-8478-FE6E8D6B562D}"/>
              </a:ext>
            </a:extLst>
          </p:cNvPr>
          <p:cNvSpPr>
            <a:spLocks noGrp="1"/>
          </p:cNvSpPr>
          <p:nvPr>
            <p:ph type="dt" sz="half" idx="10"/>
          </p:nvPr>
        </p:nvSpPr>
        <p:spPr/>
        <p:txBody>
          <a:bodyPr/>
          <a:lstStyle/>
          <a:p>
            <a:fld id="{D24447C8-678E-AE42-9200-FBE4147EE183}" type="datetimeFigureOut">
              <a:rPr lang="en-US" smtClean="0"/>
              <a:t>2/26/20</a:t>
            </a:fld>
            <a:endParaRPr lang="en-US"/>
          </a:p>
        </p:txBody>
      </p:sp>
      <p:sp>
        <p:nvSpPr>
          <p:cNvPr id="5" name="Footer Placeholder 4">
            <a:extLst>
              <a:ext uri="{FF2B5EF4-FFF2-40B4-BE49-F238E27FC236}">
                <a16:creationId xmlns:a16="http://schemas.microsoft.com/office/drawing/2014/main" id="{434CB3D4-1A74-0C49-B452-D7B4BC2A54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4074DD-F10A-8D40-9F66-C2432EC18D40}"/>
              </a:ext>
            </a:extLst>
          </p:cNvPr>
          <p:cNvSpPr>
            <a:spLocks noGrp="1"/>
          </p:cNvSpPr>
          <p:nvPr>
            <p:ph type="sldNum" sz="quarter" idx="12"/>
          </p:nvPr>
        </p:nvSpPr>
        <p:spPr/>
        <p:txBody>
          <a:bodyPr/>
          <a:lstStyle/>
          <a:p>
            <a:fld id="{03CA4383-158E-0C41-BE88-4A68BB1B1FA1}" type="slidenum">
              <a:rPr lang="en-US" smtClean="0"/>
              <a:t>‹#›</a:t>
            </a:fld>
            <a:endParaRPr lang="en-US"/>
          </a:p>
        </p:txBody>
      </p:sp>
    </p:spTree>
    <p:extLst>
      <p:ext uri="{BB962C8B-B14F-4D97-AF65-F5344CB8AC3E}">
        <p14:creationId xmlns:p14="http://schemas.microsoft.com/office/powerpoint/2010/main" val="488151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86344-CC3A-394C-BCAC-6FC248C1B35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26DE2B-45D4-CA4C-8147-693E47B771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6A9E835-8A44-DF4F-A6D1-9C47F7093232}"/>
              </a:ext>
            </a:extLst>
          </p:cNvPr>
          <p:cNvSpPr>
            <a:spLocks noGrp="1"/>
          </p:cNvSpPr>
          <p:nvPr>
            <p:ph type="dt" sz="half" idx="10"/>
          </p:nvPr>
        </p:nvSpPr>
        <p:spPr/>
        <p:txBody>
          <a:bodyPr/>
          <a:lstStyle/>
          <a:p>
            <a:fld id="{D24447C8-678E-AE42-9200-FBE4147EE183}" type="datetimeFigureOut">
              <a:rPr lang="en-US" smtClean="0"/>
              <a:t>2/26/20</a:t>
            </a:fld>
            <a:endParaRPr lang="en-US"/>
          </a:p>
        </p:txBody>
      </p:sp>
      <p:sp>
        <p:nvSpPr>
          <p:cNvPr id="5" name="Footer Placeholder 4">
            <a:extLst>
              <a:ext uri="{FF2B5EF4-FFF2-40B4-BE49-F238E27FC236}">
                <a16:creationId xmlns:a16="http://schemas.microsoft.com/office/drawing/2014/main" id="{8E096B49-728F-644B-A42D-CD4F4D5CEB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A4CFAD-9672-D24C-BE6C-AECF81B5DC66}"/>
              </a:ext>
            </a:extLst>
          </p:cNvPr>
          <p:cNvSpPr>
            <a:spLocks noGrp="1"/>
          </p:cNvSpPr>
          <p:nvPr>
            <p:ph type="sldNum" sz="quarter" idx="12"/>
          </p:nvPr>
        </p:nvSpPr>
        <p:spPr/>
        <p:txBody>
          <a:bodyPr/>
          <a:lstStyle/>
          <a:p>
            <a:fld id="{03CA4383-158E-0C41-BE88-4A68BB1B1FA1}" type="slidenum">
              <a:rPr lang="en-US" smtClean="0"/>
              <a:t>‹#›</a:t>
            </a:fld>
            <a:endParaRPr lang="en-US"/>
          </a:p>
        </p:txBody>
      </p:sp>
    </p:spTree>
    <p:extLst>
      <p:ext uri="{BB962C8B-B14F-4D97-AF65-F5344CB8AC3E}">
        <p14:creationId xmlns:p14="http://schemas.microsoft.com/office/powerpoint/2010/main" val="3596965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16C10-FBA1-304D-AF89-9CA8C6468F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C66CEB-DA7E-B24C-8A8F-DDBDC5FFC3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0AF336C-CC10-3141-958E-1D09F6B514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F41105-097E-0948-9DAF-EADD8D9320F4}"/>
              </a:ext>
            </a:extLst>
          </p:cNvPr>
          <p:cNvSpPr>
            <a:spLocks noGrp="1"/>
          </p:cNvSpPr>
          <p:nvPr>
            <p:ph type="dt" sz="half" idx="10"/>
          </p:nvPr>
        </p:nvSpPr>
        <p:spPr/>
        <p:txBody>
          <a:bodyPr/>
          <a:lstStyle/>
          <a:p>
            <a:fld id="{D24447C8-678E-AE42-9200-FBE4147EE183}" type="datetimeFigureOut">
              <a:rPr lang="en-US" smtClean="0"/>
              <a:t>2/26/20</a:t>
            </a:fld>
            <a:endParaRPr lang="en-US"/>
          </a:p>
        </p:txBody>
      </p:sp>
      <p:sp>
        <p:nvSpPr>
          <p:cNvPr id="6" name="Footer Placeholder 5">
            <a:extLst>
              <a:ext uri="{FF2B5EF4-FFF2-40B4-BE49-F238E27FC236}">
                <a16:creationId xmlns:a16="http://schemas.microsoft.com/office/drawing/2014/main" id="{1FDB5B8E-D161-DD47-93FB-D095D1C443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D78EDE-E238-AD49-A729-F820197F7608}"/>
              </a:ext>
            </a:extLst>
          </p:cNvPr>
          <p:cNvSpPr>
            <a:spLocks noGrp="1"/>
          </p:cNvSpPr>
          <p:nvPr>
            <p:ph type="sldNum" sz="quarter" idx="12"/>
          </p:nvPr>
        </p:nvSpPr>
        <p:spPr/>
        <p:txBody>
          <a:bodyPr/>
          <a:lstStyle/>
          <a:p>
            <a:fld id="{03CA4383-158E-0C41-BE88-4A68BB1B1FA1}" type="slidenum">
              <a:rPr lang="en-US" smtClean="0"/>
              <a:t>‹#›</a:t>
            </a:fld>
            <a:endParaRPr lang="en-US"/>
          </a:p>
        </p:txBody>
      </p:sp>
    </p:spTree>
    <p:extLst>
      <p:ext uri="{BB962C8B-B14F-4D97-AF65-F5344CB8AC3E}">
        <p14:creationId xmlns:p14="http://schemas.microsoft.com/office/powerpoint/2010/main" val="2400400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4C0A8-997C-5D4D-A193-5CD80F6864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B30496-DA9B-754C-A23A-C86EFDC102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E7A22A-B4BC-5244-8DDD-9ACE3F41F3F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078464B-2443-894F-919F-D9AA577467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72B5F3-6D06-B54F-B1B8-86F4713AE8A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4D62C82-B313-DB46-B3CE-2C590AD4BEEB}"/>
              </a:ext>
            </a:extLst>
          </p:cNvPr>
          <p:cNvSpPr>
            <a:spLocks noGrp="1"/>
          </p:cNvSpPr>
          <p:nvPr>
            <p:ph type="dt" sz="half" idx="10"/>
          </p:nvPr>
        </p:nvSpPr>
        <p:spPr/>
        <p:txBody>
          <a:bodyPr/>
          <a:lstStyle/>
          <a:p>
            <a:fld id="{D24447C8-678E-AE42-9200-FBE4147EE183}" type="datetimeFigureOut">
              <a:rPr lang="en-US" smtClean="0"/>
              <a:t>2/26/20</a:t>
            </a:fld>
            <a:endParaRPr lang="en-US"/>
          </a:p>
        </p:txBody>
      </p:sp>
      <p:sp>
        <p:nvSpPr>
          <p:cNvPr id="8" name="Footer Placeholder 7">
            <a:extLst>
              <a:ext uri="{FF2B5EF4-FFF2-40B4-BE49-F238E27FC236}">
                <a16:creationId xmlns:a16="http://schemas.microsoft.com/office/drawing/2014/main" id="{CC1414C5-80EA-D245-91AC-725BA48ACA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D58FDFC-194F-7D4E-9184-0E209E677A37}"/>
              </a:ext>
            </a:extLst>
          </p:cNvPr>
          <p:cNvSpPr>
            <a:spLocks noGrp="1"/>
          </p:cNvSpPr>
          <p:nvPr>
            <p:ph type="sldNum" sz="quarter" idx="12"/>
          </p:nvPr>
        </p:nvSpPr>
        <p:spPr/>
        <p:txBody>
          <a:bodyPr/>
          <a:lstStyle/>
          <a:p>
            <a:fld id="{03CA4383-158E-0C41-BE88-4A68BB1B1FA1}" type="slidenum">
              <a:rPr lang="en-US" smtClean="0"/>
              <a:t>‹#›</a:t>
            </a:fld>
            <a:endParaRPr lang="en-US"/>
          </a:p>
        </p:txBody>
      </p:sp>
    </p:spTree>
    <p:extLst>
      <p:ext uri="{BB962C8B-B14F-4D97-AF65-F5344CB8AC3E}">
        <p14:creationId xmlns:p14="http://schemas.microsoft.com/office/powerpoint/2010/main" val="161602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95DD4-3F89-E841-ACBD-D0172BB47AC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7419497-3965-F444-95BC-0E54C65EB9A0}"/>
              </a:ext>
            </a:extLst>
          </p:cNvPr>
          <p:cNvSpPr>
            <a:spLocks noGrp="1"/>
          </p:cNvSpPr>
          <p:nvPr>
            <p:ph type="dt" sz="half" idx="10"/>
          </p:nvPr>
        </p:nvSpPr>
        <p:spPr/>
        <p:txBody>
          <a:bodyPr/>
          <a:lstStyle/>
          <a:p>
            <a:fld id="{D24447C8-678E-AE42-9200-FBE4147EE183}" type="datetimeFigureOut">
              <a:rPr lang="en-US" smtClean="0"/>
              <a:t>2/26/20</a:t>
            </a:fld>
            <a:endParaRPr lang="en-US"/>
          </a:p>
        </p:txBody>
      </p:sp>
      <p:sp>
        <p:nvSpPr>
          <p:cNvPr id="4" name="Footer Placeholder 3">
            <a:extLst>
              <a:ext uri="{FF2B5EF4-FFF2-40B4-BE49-F238E27FC236}">
                <a16:creationId xmlns:a16="http://schemas.microsoft.com/office/drawing/2014/main" id="{BB1CFCE8-7944-A646-AA7A-64B36BC84B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A74A9D-3697-A043-AFA4-773C0BA1C819}"/>
              </a:ext>
            </a:extLst>
          </p:cNvPr>
          <p:cNvSpPr>
            <a:spLocks noGrp="1"/>
          </p:cNvSpPr>
          <p:nvPr>
            <p:ph type="sldNum" sz="quarter" idx="12"/>
          </p:nvPr>
        </p:nvSpPr>
        <p:spPr/>
        <p:txBody>
          <a:bodyPr/>
          <a:lstStyle/>
          <a:p>
            <a:fld id="{03CA4383-158E-0C41-BE88-4A68BB1B1FA1}" type="slidenum">
              <a:rPr lang="en-US" smtClean="0"/>
              <a:t>‹#›</a:t>
            </a:fld>
            <a:endParaRPr lang="en-US"/>
          </a:p>
        </p:txBody>
      </p:sp>
    </p:spTree>
    <p:extLst>
      <p:ext uri="{BB962C8B-B14F-4D97-AF65-F5344CB8AC3E}">
        <p14:creationId xmlns:p14="http://schemas.microsoft.com/office/powerpoint/2010/main" val="446872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98601A-3041-1244-860F-F9E422FF6305}"/>
              </a:ext>
            </a:extLst>
          </p:cNvPr>
          <p:cNvSpPr>
            <a:spLocks noGrp="1"/>
          </p:cNvSpPr>
          <p:nvPr>
            <p:ph type="dt" sz="half" idx="10"/>
          </p:nvPr>
        </p:nvSpPr>
        <p:spPr/>
        <p:txBody>
          <a:bodyPr/>
          <a:lstStyle/>
          <a:p>
            <a:fld id="{D24447C8-678E-AE42-9200-FBE4147EE183}" type="datetimeFigureOut">
              <a:rPr lang="en-US" smtClean="0"/>
              <a:t>2/26/20</a:t>
            </a:fld>
            <a:endParaRPr lang="en-US"/>
          </a:p>
        </p:txBody>
      </p:sp>
      <p:sp>
        <p:nvSpPr>
          <p:cNvPr id="3" name="Footer Placeholder 2">
            <a:extLst>
              <a:ext uri="{FF2B5EF4-FFF2-40B4-BE49-F238E27FC236}">
                <a16:creationId xmlns:a16="http://schemas.microsoft.com/office/drawing/2014/main" id="{4B43FB5C-D797-BE4A-832E-64FBD8E927F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72C1182-3942-8446-9342-BA712EAFA844}"/>
              </a:ext>
            </a:extLst>
          </p:cNvPr>
          <p:cNvSpPr>
            <a:spLocks noGrp="1"/>
          </p:cNvSpPr>
          <p:nvPr>
            <p:ph type="sldNum" sz="quarter" idx="12"/>
          </p:nvPr>
        </p:nvSpPr>
        <p:spPr/>
        <p:txBody>
          <a:bodyPr/>
          <a:lstStyle/>
          <a:p>
            <a:fld id="{03CA4383-158E-0C41-BE88-4A68BB1B1FA1}" type="slidenum">
              <a:rPr lang="en-US" smtClean="0"/>
              <a:t>‹#›</a:t>
            </a:fld>
            <a:endParaRPr lang="en-US"/>
          </a:p>
        </p:txBody>
      </p:sp>
    </p:spTree>
    <p:extLst>
      <p:ext uri="{BB962C8B-B14F-4D97-AF65-F5344CB8AC3E}">
        <p14:creationId xmlns:p14="http://schemas.microsoft.com/office/powerpoint/2010/main" val="2257748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729BE-0682-A541-8F34-CAC9FACCF0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EFD3BF2-1C61-1A40-B076-A3537C6326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14A54B-7FE5-E948-9873-98E94F0004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6C69A6-CDAB-A543-9EC2-76742726F11B}"/>
              </a:ext>
            </a:extLst>
          </p:cNvPr>
          <p:cNvSpPr>
            <a:spLocks noGrp="1"/>
          </p:cNvSpPr>
          <p:nvPr>
            <p:ph type="dt" sz="half" idx="10"/>
          </p:nvPr>
        </p:nvSpPr>
        <p:spPr/>
        <p:txBody>
          <a:bodyPr/>
          <a:lstStyle/>
          <a:p>
            <a:fld id="{D24447C8-678E-AE42-9200-FBE4147EE183}" type="datetimeFigureOut">
              <a:rPr lang="en-US" smtClean="0"/>
              <a:t>2/26/20</a:t>
            </a:fld>
            <a:endParaRPr lang="en-US"/>
          </a:p>
        </p:txBody>
      </p:sp>
      <p:sp>
        <p:nvSpPr>
          <p:cNvPr id="6" name="Footer Placeholder 5">
            <a:extLst>
              <a:ext uri="{FF2B5EF4-FFF2-40B4-BE49-F238E27FC236}">
                <a16:creationId xmlns:a16="http://schemas.microsoft.com/office/drawing/2014/main" id="{DB6C9B07-2179-DA43-B54D-0497DC2C01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AD5D0D-E137-C245-AAED-8454214CC99B}"/>
              </a:ext>
            </a:extLst>
          </p:cNvPr>
          <p:cNvSpPr>
            <a:spLocks noGrp="1"/>
          </p:cNvSpPr>
          <p:nvPr>
            <p:ph type="sldNum" sz="quarter" idx="12"/>
          </p:nvPr>
        </p:nvSpPr>
        <p:spPr/>
        <p:txBody>
          <a:bodyPr/>
          <a:lstStyle/>
          <a:p>
            <a:fld id="{03CA4383-158E-0C41-BE88-4A68BB1B1FA1}" type="slidenum">
              <a:rPr lang="en-US" smtClean="0"/>
              <a:t>‹#›</a:t>
            </a:fld>
            <a:endParaRPr lang="en-US"/>
          </a:p>
        </p:txBody>
      </p:sp>
    </p:spTree>
    <p:extLst>
      <p:ext uri="{BB962C8B-B14F-4D97-AF65-F5344CB8AC3E}">
        <p14:creationId xmlns:p14="http://schemas.microsoft.com/office/powerpoint/2010/main" val="801671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744BA-6FDD-5D44-ADDA-FD3DD24247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5CADF05-ACB0-1548-93FF-C9C3181CCE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B80A758-38E3-3240-A5CD-C99D4865F1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ABF3BC-0802-FF4A-AF9F-F70D81DCF504}"/>
              </a:ext>
            </a:extLst>
          </p:cNvPr>
          <p:cNvSpPr>
            <a:spLocks noGrp="1"/>
          </p:cNvSpPr>
          <p:nvPr>
            <p:ph type="dt" sz="half" idx="10"/>
          </p:nvPr>
        </p:nvSpPr>
        <p:spPr/>
        <p:txBody>
          <a:bodyPr/>
          <a:lstStyle/>
          <a:p>
            <a:fld id="{D24447C8-678E-AE42-9200-FBE4147EE183}" type="datetimeFigureOut">
              <a:rPr lang="en-US" smtClean="0"/>
              <a:t>2/26/20</a:t>
            </a:fld>
            <a:endParaRPr lang="en-US"/>
          </a:p>
        </p:txBody>
      </p:sp>
      <p:sp>
        <p:nvSpPr>
          <p:cNvPr id="6" name="Footer Placeholder 5">
            <a:extLst>
              <a:ext uri="{FF2B5EF4-FFF2-40B4-BE49-F238E27FC236}">
                <a16:creationId xmlns:a16="http://schemas.microsoft.com/office/drawing/2014/main" id="{6DF203B9-841C-5543-BEFF-0120C6BA06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40F065-D29C-4143-9DAC-C7FB48B57904}"/>
              </a:ext>
            </a:extLst>
          </p:cNvPr>
          <p:cNvSpPr>
            <a:spLocks noGrp="1"/>
          </p:cNvSpPr>
          <p:nvPr>
            <p:ph type="sldNum" sz="quarter" idx="12"/>
          </p:nvPr>
        </p:nvSpPr>
        <p:spPr/>
        <p:txBody>
          <a:bodyPr/>
          <a:lstStyle/>
          <a:p>
            <a:fld id="{03CA4383-158E-0C41-BE88-4A68BB1B1FA1}" type="slidenum">
              <a:rPr lang="en-US" smtClean="0"/>
              <a:t>‹#›</a:t>
            </a:fld>
            <a:endParaRPr lang="en-US"/>
          </a:p>
        </p:txBody>
      </p:sp>
    </p:spTree>
    <p:extLst>
      <p:ext uri="{BB962C8B-B14F-4D97-AF65-F5344CB8AC3E}">
        <p14:creationId xmlns:p14="http://schemas.microsoft.com/office/powerpoint/2010/main" val="1006924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655950-C09B-6446-A316-286956E8DC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9C98A6-9551-F146-B6F8-C5D279F88F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8E2FAA-57A2-D84A-83BE-BB02D0F649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4447C8-678E-AE42-9200-FBE4147EE183}" type="datetimeFigureOut">
              <a:rPr lang="en-US" smtClean="0"/>
              <a:t>2/26/20</a:t>
            </a:fld>
            <a:endParaRPr lang="en-US"/>
          </a:p>
        </p:txBody>
      </p:sp>
      <p:sp>
        <p:nvSpPr>
          <p:cNvPr id="5" name="Footer Placeholder 4">
            <a:extLst>
              <a:ext uri="{FF2B5EF4-FFF2-40B4-BE49-F238E27FC236}">
                <a16:creationId xmlns:a16="http://schemas.microsoft.com/office/drawing/2014/main" id="{9FC8C902-F264-E044-8B7C-D892009762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D7D0E2E-AFA2-6343-B9CD-360830CFE2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CA4383-158E-0C41-BE88-4A68BB1B1FA1}" type="slidenum">
              <a:rPr lang="en-US" smtClean="0"/>
              <a:t>‹#›</a:t>
            </a:fld>
            <a:endParaRPr lang="en-US"/>
          </a:p>
        </p:txBody>
      </p:sp>
    </p:spTree>
    <p:extLst>
      <p:ext uri="{BB962C8B-B14F-4D97-AF65-F5344CB8AC3E}">
        <p14:creationId xmlns:p14="http://schemas.microsoft.com/office/powerpoint/2010/main" val="25764848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echo360.org/section/c84999b7-b62f-4fcd-8ddd-77ac4ae7c7b9/hom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707617F-3281-4501-945C-78FC67466B94}"/>
              </a:ext>
            </a:extLst>
          </p:cNvPr>
          <p:cNvPicPr>
            <a:picLocks noChangeAspect="1"/>
          </p:cNvPicPr>
          <p:nvPr/>
        </p:nvPicPr>
        <p:blipFill rotWithShape="1">
          <a:blip r:embed="rId2"/>
          <a:srcRect b="15730"/>
          <a:stretch/>
        </p:blipFill>
        <p:spPr>
          <a:xfrm>
            <a:off x="20" y="10"/>
            <a:ext cx="12191981" cy="6857990"/>
          </a:xfrm>
          <a:prstGeom prst="rect">
            <a:avLst/>
          </a:prstGeom>
        </p:spPr>
      </p:pic>
      <p:sp>
        <p:nvSpPr>
          <p:cNvPr id="2" name="Title 1">
            <a:extLst>
              <a:ext uri="{FF2B5EF4-FFF2-40B4-BE49-F238E27FC236}">
                <a16:creationId xmlns:a16="http://schemas.microsoft.com/office/drawing/2014/main" id="{AB181BBE-CC21-824D-9415-547EAC021761}"/>
              </a:ext>
            </a:extLst>
          </p:cNvPr>
          <p:cNvSpPr>
            <a:spLocks noGrp="1"/>
          </p:cNvSpPr>
          <p:nvPr>
            <p:ph type="ctrTitle"/>
          </p:nvPr>
        </p:nvSpPr>
        <p:spPr>
          <a:xfrm>
            <a:off x="2103121" y="4727173"/>
            <a:ext cx="7985759" cy="868823"/>
          </a:xfrm>
        </p:spPr>
        <p:txBody>
          <a:bodyPr anchor="ctr">
            <a:normAutofit fontScale="90000"/>
          </a:bodyPr>
          <a:lstStyle/>
          <a:p>
            <a:pPr algn="ctr"/>
            <a:r>
              <a:rPr lang="en-US" sz="4000" dirty="0"/>
              <a:t>Selecting A Research Project:</a:t>
            </a:r>
            <a:br>
              <a:rPr lang="en-US" sz="4000" dirty="0"/>
            </a:br>
            <a:r>
              <a:rPr lang="en-US" sz="4000" dirty="0"/>
              <a:t>Practical Tips</a:t>
            </a:r>
          </a:p>
        </p:txBody>
      </p:sp>
    </p:spTree>
    <p:extLst>
      <p:ext uri="{BB962C8B-B14F-4D97-AF65-F5344CB8AC3E}">
        <p14:creationId xmlns:p14="http://schemas.microsoft.com/office/powerpoint/2010/main" val="2263140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F19D8-9D06-3040-95FD-8A94F2208D2A}"/>
              </a:ext>
            </a:extLst>
          </p:cNvPr>
          <p:cNvSpPr>
            <a:spLocks noGrp="1"/>
          </p:cNvSpPr>
          <p:nvPr>
            <p:ph type="title"/>
          </p:nvPr>
        </p:nvSpPr>
        <p:spPr/>
        <p:txBody>
          <a:bodyPr>
            <a:normAutofit/>
          </a:bodyPr>
          <a:lstStyle/>
          <a:p>
            <a:r>
              <a:rPr lang="en-US" dirty="0"/>
              <a:t>Upcoming Conference Deadlines:</a:t>
            </a:r>
            <a:br>
              <a:rPr lang="en-US" dirty="0"/>
            </a:br>
            <a:r>
              <a:rPr lang="en-US" sz="3200" b="1" dirty="0"/>
              <a:t>Cardiology</a:t>
            </a:r>
            <a:endParaRPr lang="en-US" sz="3200" dirty="0"/>
          </a:p>
        </p:txBody>
      </p:sp>
      <p:sp>
        <p:nvSpPr>
          <p:cNvPr id="3" name="Content Placeholder 2">
            <a:extLst>
              <a:ext uri="{FF2B5EF4-FFF2-40B4-BE49-F238E27FC236}">
                <a16:creationId xmlns:a16="http://schemas.microsoft.com/office/drawing/2014/main" id="{1B06103E-E7ED-604A-B7AC-B9C6E2B8AF07}"/>
              </a:ext>
            </a:extLst>
          </p:cNvPr>
          <p:cNvSpPr>
            <a:spLocks noGrp="1"/>
          </p:cNvSpPr>
          <p:nvPr>
            <p:ph idx="1"/>
          </p:nvPr>
        </p:nvSpPr>
        <p:spPr/>
        <p:txBody>
          <a:bodyPr/>
          <a:lstStyle/>
          <a:p>
            <a:r>
              <a:rPr lang="en-US" dirty="0"/>
              <a:t>American Heart Association Scientific Sessions 2020:</a:t>
            </a:r>
          </a:p>
          <a:p>
            <a:pPr lvl="1"/>
            <a:r>
              <a:rPr lang="en-US" dirty="0"/>
              <a:t>Early June abstract submission deadline (2019 session deadline June 6th).</a:t>
            </a:r>
          </a:p>
          <a:p>
            <a:r>
              <a:rPr lang="en-US" dirty="0"/>
              <a:t>Heart &amp; Rhythm Society Scientific Sessions 2020:</a:t>
            </a:r>
          </a:p>
          <a:p>
            <a:pPr lvl="1"/>
            <a:r>
              <a:rPr lang="en-US" dirty="0"/>
              <a:t>December 09, 2019 deadline (passed).</a:t>
            </a:r>
          </a:p>
          <a:p>
            <a:r>
              <a:rPr lang="en-US" dirty="0"/>
              <a:t>American College of Cardiology Conference 2020:</a:t>
            </a:r>
          </a:p>
          <a:p>
            <a:pPr lvl="1"/>
            <a:r>
              <a:rPr lang="en-US" dirty="0"/>
              <a:t>October 29, 2019 deadline (passed).</a:t>
            </a:r>
          </a:p>
        </p:txBody>
      </p:sp>
    </p:spTree>
    <p:extLst>
      <p:ext uri="{BB962C8B-B14F-4D97-AF65-F5344CB8AC3E}">
        <p14:creationId xmlns:p14="http://schemas.microsoft.com/office/powerpoint/2010/main" val="35496343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EE380-82E5-E042-B26B-D963DEBFEBA1}"/>
              </a:ext>
            </a:extLst>
          </p:cNvPr>
          <p:cNvSpPr>
            <a:spLocks noGrp="1"/>
          </p:cNvSpPr>
          <p:nvPr>
            <p:ph type="title"/>
          </p:nvPr>
        </p:nvSpPr>
        <p:spPr/>
        <p:txBody>
          <a:bodyPr>
            <a:normAutofit/>
          </a:bodyPr>
          <a:lstStyle/>
          <a:p>
            <a:r>
              <a:rPr lang="en-US" dirty="0"/>
              <a:t>Upcoming Conference Deadlines:</a:t>
            </a:r>
            <a:br>
              <a:rPr lang="en-US" dirty="0"/>
            </a:br>
            <a:r>
              <a:rPr lang="en-US" sz="3200" b="1" dirty="0"/>
              <a:t>Pulmonary/Critical Care</a:t>
            </a:r>
            <a:endParaRPr lang="en-US" dirty="0"/>
          </a:p>
        </p:txBody>
      </p:sp>
      <p:sp>
        <p:nvSpPr>
          <p:cNvPr id="3" name="Content Placeholder 2">
            <a:extLst>
              <a:ext uri="{FF2B5EF4-FFF2-40B4-BE49-F238E27FC236}">
                <a16:creationId xmlns:a16="http://schemas.microsoft.com/office/drawing/2014/main" id="{77D00E9A-4575-D944-800B-8ADBF40E568D}"/>
              </a:ext>
            </a:extLst>
          </p:cNvPr>
          <p:cNvSpPr>
            <a:spLocks noGrp="1"/>
          </p:cNvSpPr>
          <p:nvPr>
            <p:ph idx="1"/>
          </p:nvPr>
        </p:nvSpPr>
        <p:spPr/>
        <p:txBody>
          <a:bodyPr/>
          <a:lstStyle/>
          <a:p>
            <a:r>
              <a:rPr lang="en-US" dirty="0"/>
              <a:t>American Thoracic Society Conference 2020:</a:t>
            </a:r>
          </a:p>
          <a:p>
            <a:pPr lvl="1"/>
            <a:r>
              <a:rPr lang="en-US" dirty="0"/>
              <a:t>October 30, 2019 (already passed)</a:t>
            </a:r>
          </a:p>
          <a:p>
            <a:r>
              <a:rPr lang="en-US" dirty="0"/>
              <a:t>CHEST Conference 2020</a:t>
            </a:r>
          </a:p>
          <a:p>
            <a:pPr lvl="1"/>
            <a:r>
              <a:rPr lang="en-US" dirty="0"/>
              <a:t>March 31, 2020</a:t>
            </a:r>
          </a:p>
          <a:p>
            <a:r>
              <a:rPr lang="en-US" dirty="0"/>
              <a:t>Society of Critical Care Medicine Conference 2020:</a:t>
            </a:r>
          </a:p>
          <a:p>
            <a:pPr lvl="1"/>
            <a:r>
              <a:rPr lang="en-US" dirty="0"/>
              <a:t>August 05, 2019</a:t>
            </a:r>
          </a:p>
        </p:txBody>
      </p:sp>
    </p:spTree>
    <p:extLst>
      <p:ext uri="{BB962C8B-B14F-4D97-AF65-F5344CB8AC3E}">
        <p14:creationId xmlns:p14="http://schemas.microsoft.com/office/powerpoint/2010/main" val="1829736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34A62-7A8A-374F-90F6-D4C5A7C929AF}"/>
              </a:ext>
            </a:extLst>
          </p:cNvPr>
          <p:cNvSpPr>
            <a:spLocks noGrp="1"/>
          </p:cNvSpPr>
          <p:nvPr>
            <p:ph type="title"/>
          </p:nvPr>
        </p:nvSpPr>
        <p:spPr/>
        <p:txBody>
          <a:bodyPr/>
          <a:lstStyle/>
          <a:p>
            <a:r>
              <a:rPr lang="en-US" dirty="0"/>
              <a:t>Upcoming Conference Deadlines:</a:t>
            </a:r>
            <a:br>
              <a:rPr lang="en-US" dirty="0"/>
            </a:br>
            <a:r>
              <a:rPr lang="en-US" sz="3200" b="1" dirty="0"/>
              <a:t>Gastroenterology</a:t>
            </a:r>
            <a:endParaRPr lang="en-US" dirty="0"/>
          </a:p>
        </p:txBody>
      </p:sp>
      <p:sp>
        <p:nvSpPr>
          <p:cNvPr id="3" name="Content Placeholder 2">
            <a:extLst>
              <a:ext uri="{FF2B5EF4-FFF2-40B4-BE49-F238E27FC236}">
                <a16:creationId xmlns:a16="http://schemas.microsoft.com/office/drawing/2014/main" id="{36413D46-1983-5C4B-BF6F-B0D270068293}"/>
              </a:ext>
            </a:extLst>
          </p:cNvPr>
          <p:cNvSpPr>
            <a:spLocks noGrp="1"/>
          </p:cNvSpPr>
          <p:nvPr>
            <p:ph idx="1"/>
          </p:nvPr>
        </p:nvSpPr>
        <p:spPr/>
        <p:txBody>
          <a:bodyPr/>
          <a:lstStyle/>
          <a:p>
            <a:r>
              <a:rPr lang="en-US" dirty="0"/>
              <a:t>American College of Gastroenterologists Conference:</a:t>
            </a:r>
          </a:p>
          <a:p>
            <a:pPr lvl="1"/>
            <a:r>
              <a:rPr lang="en-US" dirty="0"/>
              <a:t>Typically Early June (for 2019 conference, deadline June 10</a:t>
            </a:r>
            <a:r>
              <a:rPr lang="en-US" baseline="30000" dirty="0"/>
              <a:t>th</a:t>
            </a:r>
            <a:r>
              <a:rPr lang="en-US" dirty="0"/>
              <a:t>)</a:t>
            </a:r>
          </a:p>
          <a:p>
            <a:r>
              <a:rPr lang="en-US" dirty="0"/>
              <a:t>Digestive Disease Week Conference 2020:</a:t>
            </a:r>
          </a:p>
          <a:p>
            <a:pPr lvl="1"/>
            <a:r>
              <a:rPr lang="en-US" dirty="0"/>
              <a:t>December 19, 2019 (already passed)</a:t>
            </a:r>
          </a:p>
          <a:p>
            <a:r>
              <a:rPr lang="en-US" dirty="0"/>
              <a:t>The Liver Meeting (AASLD) 2020:</a:t>
            </a:r>
          </a:p>
          <a:p>
            <a:pPr lvl="1"/>
            <a:r>
              <a:rPr lang="en-US" dirty="0"/>
              <a:t>June 01, 2020</a:t>
            </a:r>
          </a:p>
        </p:txBody>
      </p:sp>
    </p:spTree>
    <p:extLst>
      <p:ext uri="{BB962C8B-B14F-4D97-AF65-F5344CB8AC3E}">
        <p14:creationId xmlns:p14="http://schemas.microsoft.com/office/powerpoint/2010/main" val="2270605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03492-17F8-6046-B381-77E05D1CADEA}"/>
              </a:ext>
            </a:extLst>
          </p:cNvPr>
          <p:cNvSpPr>
            <a:spLocks noGrp="1"/>
          </p:cNvSpPr>
          <p:nvPr>
            <p:ph type="title"/>
          </p:nvPr>
        </p:nvSpPr>
        <p:spPr/>
        <p:txBody>
          <a:bodyPr/>
          <a:lstStyle/>
          <a:p>
            <a:r>
              <a:rPr lang="en-US" dirty="0"/>
              <a:t>Upcoming Conference Deadlines:</a:t>
            </a:r>
            <a:br>
              <a:rPr lang="en-US" dirty="0"/>
            </a:br>
            <a:r>
              <a:rPr lang="en-US" sz="3200" b="1" dirty="0"/>
              <a:t>Hematology/Oncology</a:t>
            </a:r>
            <a:endParaRPr lang="en-US" dirty="0"/>
          </a:p>
        </p:txBody>
      </p:sp>
      <p:sp>
        <p:nvSpPr>
          <p:cNvPr id="3" name="Content Placeholder 2">
            <a:extLst>
              <a:ext uri="{FF2B5EF4-FFF2-40B4-BE49-F238E27FC236}">
                <a16:creationId xmlns:a16="http://schemas.microsoft.com/office/drawing/2014/main" id="{015DC602-5A0D-DF40-A3E3-6200467C2E6C}"/>
              </a:ext>
            </a:extLst>
          </p:cNvPr>
          <p:cNvSpPr>
            <a:spLocks noGrp="1"/>
          </p:cNvSpPr>
          <p:nvPr>
            <p:ph idx="1"/>
          </p:nvPr>
        </p:nvSpPr>
        <p:spPr/>
        <p:txBody>
          <a:bodyPr>
            <a:normAutofit/>
          </a:bodyPr>
          <a:lstStyle/>
          <a:p>
            <a:r>
              <a:rPr lang="en-US" dirty="0"/>
              <a:t>American Society of Hematology 2020:</a:t>
            </a:r>
          </a:p>
          <a:p>
            <a:pPr lvl="1"/>
            <a:r>
              <a:rPr lang="en-US" dirty="0"/>
              <a:t>Will post official deadlines in April 2020.</a:t>
            </a:r>
          </a:p>
          <a:p>
            <a:pPr lvl="1"/>
            <a:r>
              <a:rPr lang="en-US" dirty="0"/>
              <a:t>Deadline for 2019 session of August 03, 2019. </a:t>
            </a:r>
          </a:p>
          <a:p>
            <a:r>
              <a:rPr lang="en-US" dirty="0"/>
              <a:t>American Society of Clinical Oncology 2020:</a:t>
            </a:r>
          </a:p>
          <a:p>
            <a:pPr lvl="1"/>
            <a:r>
              <a:rPr lang="en-US" dirty="0"/>
              <a:t>February 11, 2020</a:t>
            </a:r>
          </a:p>
          <a:p>
            <a:r>
              <a:rPr lang="en-US" dirty="0"/>
              <a:t>Association of VA Hematology/Oncology (AVAHO):</a:t>
            </a:r>
          </a:p>
          <a:p>
            <a:pPr lvl="1"/>
            <a:r>
              <a:rPr lang="en-US" dirty="0"/>
              <a:t>Typically Early June deadline.</a:t>
            </a:r>
          </a:p>
          <a:p>
            <a:pPr lvl="1"/>
            <a:r>
              <a:rPr lang="en-US" dirty="0"/>
              <a:t>Deadline for 2019 session of June 01, 2019.</a:t>
            </a:r>
          </a:p>
        </p:txBody>
      </p:sp>
    </p:spTree>
    <p:extLst>
      <p:ext uri="{BB962C8B-B14F-4D97-AF65-F5344CB8AC3E}">
        <p14:creationId xmlns:p14="http://schemas.microsoft.com/office/powerpoint/2010/main" val="42264286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5B62D-0F4E-3A4D-B209-7C3167BFE2E1}"/>
              </a:ext>
            </a:extLst>
          </p:cNvPr>
          <p:cNvSpPr>
            <a:spLocks noGrp="1"/>
          </p:cNvSpPr>
          <p:nvPr>
            <p:ph type="title"/>
          </p:nvPr>
        </p:nvSpPr>
        <p:spPr/>
        <p:txBody>
          <a:bodyPr/>
          <a:lstStyle/>
          <a:p>
            <a:r>
              <a:rPr lang="en-US" dirty="0"/>
              <a:t>Library Sessions</a:t>
            </a:r>
          </a:p>
        </p:txBody>
      </p:sp>
      <p:sp>
        <p:nvSpPr>
          <p:cNvPr id="3" name="Content Placeholder 2">
            <a:extLst>
              <a:ext uri="{FF2B5EF4-FFF2-40B4-BE49-F238E27FC236}">
                <a16:creationId xmlns:a16="http://schemas.microsoft.com/office/drawing/2014/main" id="{6995C93F-F56D-3840-860C-A57CE9F1710A}"/>
              </a:ext>
            </a:extLst>
          </p:cNvPr>
          <p:cNvSpPr>
            <a:spLocks noGrp="1"/>
          </p:cNvSpPr>
          <p:nvPr>
            <p:ph idx="1"/>
          </p:nvPr>
        </p:nvSpPr>
        <p:spPr/>
        <p:txBody>
          <a:bodyPr/>
          <a:lstStyle/>
          <a:p>
            <a:r>
              <a:rPr lang="en-US" dirty="0"/>
              <a:t>Email me or Sign Up (Paper Sheet) for interest in librarian education regarding NCBI search techniques, Endnote Basics.</a:t>
            </a:r>
          </a:p>
          <a:p>
            <a:r>
              <a:rPr lang="en-US" dirty="0"/>
              <a:t>Garnering interest regarding learning “R” or ”SPSS” for statistical analysis.</a:t>
            </a:r>
          </a:p>
        </p:txBody>
      </p:sp>
    </p:spTree>
    <p:extLst>
      <p:ext uri="{BB962C8B-B14F-4D97-AF65-F5344CB8AC3E}">
        <p14:creationId xmlns:p14="http://schemas.microsoft.com/office/powerpoint/2010/main" val="21453781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33947-9D19-3344-B674-5C472C09B019}"/>
              </a:ext>
            </a:extLst>
          </p:cNvPr>
          <p:cNvSpPr>
            <a:spLocks noGrp="1"/>
          </p:cNvSpPr>
          <p:nvPr>
            <p:ph type="title"/>
          </p:nvPr>
        </p:nvSpPr>
        <p:spPr/>
        <p:txBody>
          <a:bodyPr/>
          <a:lstStyle/>
          <a:p>
            <a:r>
              <a:rPr lang="en-US" dirty="0"/>
              <a:t>GI Interest Group</a:t>
            </a:r>
          </a:p>
        </p:txBody>
      </p:sp>
      <p:sp>
        <p:nvSpPr>
          <p:cNvPr id="3" name="Content Placeholder 2">
            <a:extLst>
              <a:ext uri="{FF2B5EF4-FFF2-40B4-BE49-F238E27FC236}">
                <a16:creationId xmlns:a16="http://schemas.microsoft.com/office/drawing/2014/main" id="{D895EEC6-A178-3448-BF3C-BCD8833CA792}"/>
              </a:ext>
            </a:extLst>
          </p:cNvPr>
          <p:cNvSpPr>
            <a:spLocks noGrp="1"/>
          </p:cNvSpPr>
          <p:nvPr>
            <p:ph idx="1"/>
          </p:nvPr>
        </p:nvSpPr>
        <p:spPr/>
        <p:txBody>
          <a:bodyPr/>
          <a:lstStyle/>
          <a:p>
            <a:r>
              <a:rPr lang="en-US" dirty="0"/>
              <a:t>Quarterly Newsletter</a:t>
            </a:r>
          </a:p>
        </p:txBody>
      </p:sp>
    </p:spTree>
    <p:extLst>
      <p:ext uri="{BB962C8B-B14F-4D97-AF65-F5344CB8AC3E}">
        <p14:creationId xmlns:p14="http://schemas.microsoft.com/office/powerpoint/2010/main" val="266401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26777-6AD1-DA44-8F76-31CE4F2420B3}"/>
              </a:ext>
            </a:extLst>
          </p:cNvPr>
          <p:cNvSpPr>
            <a:spLocks noGrp="1"/>
          </p:cNvSpPr>
          <p:nvPr>
            <p:ph type="title"/>
          </p:nvPr>
        </p:nvSpPr>
        <p:spPr/>
        <p:txBody>
          <a:bodyPr/>
          <a:lstStyle/>
          <a:p>
            <a:r>
              <a:rPr lang="en-US" dirty="0"/>
              <a:t>Cardiology Interest Group</a:t>
            </a:r>
          </a:p>
        </p:txBody>
      </p:sp>
      <p:sp>
        <p:nvSpPr>
          <p:cNvPr id="3" name="Content Placeholder 2">
            <a:extLst>
              <a:ext uri="{FF2B5EF4-FFF2-40B4-BE49-F238E27FC236}">
                <a16:creationId xmlns:a16="http://schemas.microsoft.com/office/drawing/2014/main" id="{6C7F9A64-C051-F148-8EA9-C65F42B0C9FF}"/>
              </a:ext>
            </a:extLst>
          </p:cNvPr>
          <p:cNvSpPr>
            <a:spLocks noGrp="1"/>
          </p:cNvSpPr>
          <p:nvPr>
            <p:ph idx="1"/>
          </p:nvPr>
        </p:nvSpPr>
        <p:spPr/>
        <p:txBody>
          <a:bodyPr>
            <a:normAutofit fontScale="62500" lnSpcReduction="20000"/>
          </a:bodyPr>
          <a:lstStyle/>
          <a:p>
            <a:r>
              <a:rPr lang="en-US" dirty="0"/>
              <a:t>The Cardiology Mentorship Group is a cardiology fellowship interest group that was formed by representatives from the OHSU Internal Medicine Residency and OHSU Cardiovascular Disease Fellowship. The overarching mission of this group is to provide early to residents interested in cardiology fellowship, connect residents with cardiology specific scholarly mentorship activities and help facilitate connections with faculty mentors.  </a:t>
            </a:r>
            <a:br>
              <a:rPr lang="en-US" dirty="0"/>
            </a:br>
            <a:endParaRPr lang="en-US" dirty="0"/>
          </a:p>
          <a:p>
            <a:pPr marL="0" indent="0">
              <a:buNone/>
            </a:pPr>
            <a:r>
              <a:rPr lang="en-US" dirty="0"/>
              <a:t>Objectives: </a:t>
            </a:r>
          </a:p>
          <a:p>
            <a:r>
              <a:rPr lang="en-US" dirty="0"/>
              <a:t>Pairing strongly interested residents with current fellows to provide early mentorship on enhancing their understanding of a career in cardiology and the process of getting there (research, applying, interviewing, matching </a:t>
            </a:r>
            <a:r>
              <a:rPr lang="en-US" dirty="0" err="1"/>
              <a:t>etc</a:t>
            </a:r>
            <a:r>
              <a:rPr lang="en-US" dirty="0"/>
              <a:t>). Pairings would ideally meet or be in contact at least twice in an academic year. </a:t>
            </a:r>
          </a:p>
          <a:p>
            <a:r>
              <a:rPr lang="en-US" dirty="0"/>
              <a:t>Identify cardiology faculty members willing to mentor residents in scholarly projects and communicate via E-mail (through SPEAR-IM Scholarship group) about these opportunities as the arise </a:t>
            </a:r>
          </a:p>
          <a:p>
            <a:r>
              <a:rPr lang="en-US" dirty="0"/>
              <a:t>Cardiology fellow-mentors will help residents identify faculty mentors (for research, clinical opportunities, LOR, </a:t>
            </a:r>
            <a:r>
              <a:rPr lang="en-US" dirty="0" err="1"/>
              <a:t>etc</a:t>
            </a:r>
            <a:r>
              <a:rPr lang="en-US" dirty="0"/>
              <a:t>).  </a:t>
            </a:r>
          </a:p>
          <a:p>
            <a:r>
              <a:rPr lang="en-US" dirty="0"/>
              <a:t>The current executive members will identify successors to their respective roles when necessary to sustain the aforementioned helpful opportunities for future classes.  </a:t>
            </a:r>
          </a:p>
        </p:txBody>
      </p:sp>
    </p:spTree>
    <p:extLst>
      <p:ext uri="{BB962C8B-B14F-4D97-AF65-F5344CB8AC3E}">
        <p14:creationId xmlns:p14="http://schemas.microsoft.com/office/powerpoint/2010/main" val="25852409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87DE0-6A83-144F-88E0-7DD78FB2B355}"/>
              </a:ext>
            </a:extLst>
          </p:cNvPr>
          <p:cNvSpPr>
            <a:spLocks noGrp="1"/>
          </p:cNvSpPr>
          <p:nvPr>
            <p:ph type="title"/>
          </p:nvPr>
        </p:nvSpPr>
        <p:spPr/>
        <p:txBody>
          <a:bodyPr/>
          <a:lstStyle/>
          <a:p>
            <a:r>
              <a:rPr lang="en-US" dirty="0"/>
              <a:t>OCTRI:</a:t>
            </a:r>
          </a:p>
        </p:txBody>
      </p:sp>
      <p:sp>
        <p:nvSpPr>
          <p:cNvPr id="3" name="Content Placeholder 2">
            <a:extLst>
              <a:ext uri="{FF2B5EF4-FFF2-40B4-BE49-F238E27FC236}">
                <a16:creationId xmlns:a16="http://schemas.microsoft.com/office/drawing/2014/main" id="{E7B8D7DD-7C39-F241-BF80-169D129C7D21}"/>
              </a:ext>
            </a:extLst>
          </p:cNvPr>
          <p:cNvSpPr>
            <a:spLocks noGrp="1"/>
          </p:cNvSpPr>
          <p:nvPr>
            <p:ph idx="1"/>
          </p:nvPr>
        </p:nvSpPr>
        <p:spPr/>
        <p:txBody>
          <a:bodyPr>
            <a:normAutofit/>
          </a:bodyPr>
          <a:lstStyle/>
          <a:p>
            <a:r>
              <a:rPr lang="en-US" dirty="0"/>
              <a:t>In person classes/workshops</a:t>
            </a:r>
          </a:p>
          <a:p>
            <a:pPr lvl="1"/>
            <a:r>
              <a:rPr lang="en-US" dirty="0"/>
              <a:t>Typically 1 hour in duration (12p-1p)</a:t>
            </a:r>
          </a:p>
          <a:p>
            <a:pPr lvl="1"/>
            <a:r>
              <a:rPr lang="en-US" dirty="0"/>
              <a:t>“Assessing Study Feasibility:</a:t>
            </a:r>
          </a:p>
          <a:p>
            <a:pPr lvl="1"/>
            <a:r>
              <a:rPr lang="en-US" dirty="0"/>
              <a:t>IRB Lunch &amp; Learn”</a:t>
            </a:r>
          </a:p>
          <a:p>
            <a:pPr lvl="1"/>
            <a:r>
              <a:rPr lang="en-US" dirty="0"/>
              <a:t>Introduction to the IRB Review</a:t>
            </a:r>
          </a:p>
          <a:p>
            <a:r>
              <a:rPr lang="en-US" dirty="0"/>
              <a:t>Pre-Recorded Lectures via Echo 360:</a:t>
            </a:r>
          </a:p>
          <a:p>
            <a:r>
              <a:rPr lang="en-US" dirty="0">
                <a:hlinkClick r:id="rId2" tooltip="https://echo360.org/section/c84999b7-b62f-4fcd-8ddd-77ac4ae7c7b9/home"/>
              </a:rPr>
              <a:t>https://echo360.org/section/c84999b7-b62f-4fcd-8ddd-77ac4ae7c7b9/homehttps://echo360.org/section/c84999b7-b62f-4fcd-8ddd-77ac4ae7c7b9/home</a:t>
            </a:r>
            <a:r>
              <a:rPr lang="en-US" dirty="0"/>
              <a:t> </a:t>
            </a:r>
          </a:p>
        </p:txBody>
      </p:sp>
    </p:spTree>
    <p:extLst>
      <p:ext uri="{BB962C8B-B14F-4D97-AF65-F5344CB8AC3E}">
        <p14:creationId xmlns:p14="http://schemas.microsoft.com/office/powerpoint/2010/main" val="3383293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97B08-7412-B741-89E3-C0528B22748E}"/>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55AAFA0A-0270-4842-A70F-9FCD2CC8289F}"/>
              </a:ext>
            </a:extLst>
          </p:cNvPr>
          <p:cNvSpPr>
            <a:spLocks noGrp="1"/>
          </p:cNvSpPr>
          <p:nvPr>
            <p:ph idx="1"/>
          </p:nvPr>
        </p:nvSpPr>
        <p:spPr/>
        <p:txBody>
          <a:bodyPr>
            <a:normAutofit/>
          </a:bodyPr>
          <a:lstStyle/>
          <a:p>
            <a:r>
              <a:rPr lang="en-US" dirty="0" err="1"/>
              <a:t>SPeAR</a:t>
            </a:r>
            <a:r>
              <a:rPr lang="en-US" dirty="0"/>
              <a:t> Group</a:t>
            </a:r>
          </a:p>
          <a:p>
            <a:r>
              <a:rPr lang="en-US" dirty="0"/>
              <a:t>Three Phases of Resident Research</a:t>
            </a:r>
          </a:p>
          <a:p>
            <a:r>
              <a:rPr lang="en-US" dirty="0"/>
              <a:t>Questions to Ask to Elicit if a Project is Right for You</a:t>
            </a:r>
          </a:p>
          <a:p>
            <a:r>
              <a:rPr lang="en-US" dirty="0"/>
              <a:t>Specialty Interests Groups, OHSU-Specific</a:t>
            </a:r>
          </a:p>
          <a:p>
            <a:r>
              <a:rPr lang="en-US" dirty="0"/>
              <a:t>Other Practical Tools</a:t>
            </a:r>
          </a:p>
          <a:p>
            <a:pPr lvl="1"/>
            <a:r>
              <a:rPr lang="en-US" dirty="0"/>
              <a:t>Library Resources</a:t>
            </a:r>
          </a:p>
          <a:p>
            <a:pPr lvl="1"/>
            <a:r>
              <a:rPr lang="en-US" dirty="0"/>
              <a:t>OCTRI</a:t>
            </a:r>
          </a:p>
          <a:p>
            <a:r>
              <a:rPr lang="en-US" dirty="0"/>
              <a:t>Specific Faculty Mentors with Proven Track Record</a:t>
            </a:r>
          </a:p>
          <a:p>
            <a:pPr lvl="1"/>
            <a:endParaRPr lang="en-US" dirty="0"/>
          </a:p>
          <a:p>
            <a:endParaRPr lang="en-US" dirty="0"/>
          </a:p>
        </p:txBody>
      </p:sp>
    </p:spTree>
    <p:extLst>
      <p:ext uri="{BB962C8B-B14F-4D97-AF65-F5344CB8AC3E}">
        <p14:creationId xmlns:p14="http://schemas.microsoft.com/office/powerpoint/2010/main" val="3225585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95FEF-7699-7E46-83D7-30C3AD52AC08}"/>
              </a:ext>
            </a:extLst>
          </p:cNvPr>
          <p:cNvSpPr>
            <a:spLocks noGrp="1"/>
          </p:cNvSpPr>
          <p:nvPr>
            <p:ph type="title"/>
          </p:nvPr>
        </p:nvSpPr>
        <p:spPr/>
        <p:txBody>
          <a:bodyPr/>
          <a:lstStyle/>
          <a:p>
            <a:r>
              <a:rPr lang="en-US" b="1" dirty="0" err="1"/>
              <a:t>SPeAR</a:t>
            </a:r>
            <a:endParaRPr lang="en-US" dirty="0"/>
          </a:p>
        </p:txBody>
      </p:sp>
      <p:sp>
        <p:nvSpPr>
          <p:cNvPr id="3" name="Content Placeholder 2">
            <a:extLst>
              <a:ext uri="{FF2B5EF4-FFF2-40B4-BE49-F238E27FC236}">
                <a16:creationId xmlns:a16="http://schemas.microsoft.com/office/drawing/2014/main" id="{A9373421-E919-634B-83F6-6045C6C9E332}"/>
              </a:ext>
            </a:extLst>
          </p:cNvPr>
          <p:cNvSpPr>
            <a:spLocks noGrp="1"/>
          </p:cNvSpPr>
          <p:nvPr>
            <p:ph idx="1"/>
          </p:nvPr>
        </p:nvSpPr>
        <p:spPr/>
        <p:txBody>
          <a:bodyPr>
            <a:normAutofit/>
          </a:bodyPr>
          <a:lstStyle/>
          <a:p>
            <a:r>
              <a:rPr lang="en-US" dirty="0"/>
              <a:t>The </a:t>
            </a:r>
            <a:r>
              <a:rPr lang="en-US" b="1" i="1" dirty="0"/>
              <a:t>S</a:t>
            </a:r>
            <a:r>
              <a:rPr lang="en-US" dirty="0"/>
              <a:t>cholarship </a:t>
            </a:r>
            <a:r>
              <a:rPr lang="en-US" b="1" i="1" dirty="0"/>
              <a:t>Pe</a:t>
            </a:r>
            <a:r>
              <a:rPr lang="en-US" dirty="0"/>
              <a:t>er </a:t>
            </a:r>
            <a:r>
              <a:rPr lang="en-US" b="1" i="1" dirty="0"/>
              <a:t>A</a:t>
            </a:r>
            <a:r>
              <a:rPr lang="en-US" dirty="0"/>
              <a:t>dvice and </a:t>
            </a:r>
            <a:r>
              <a:rPr lang="en-US" b="1" i="1" dirty="0"/>
              <a:t>R</a:t>
            </a:r>
            <a:r>
              <a:rPr lang="en-US" i="1" dirty="0"/>
              <a:t>esources </a:t>
            </a:r>
            <a:r>
              <a:rPr lang="en-US" dirty="0"/>
              <a:t>Group is a resident-run collaborative of OHSU IM residents, who strive to lower the activation energy needed for residents to participate in research through peer-to-peer support and professional networking, with the aim of fostering scholarship in all forms, as we strive to uphold the academic mission of our program, the greater OHSU community, and the medical profession</a:t>
            </a:r>
          </a:p>
          <a:p>
            <a:endParaRPr lang="en-US" dirty="0"/>
          </a:p>
        </p:txBody>
      </p:sp>
    </p:spTree>
    <p:extLst>
      <p:ext uri="{BB962C8B-B14F-4D97-AF65-F5344CB8AC3E}">
        <p14:creationId xmlns:p14="http://schemas.microsoft.com/office/powerpoint/2010/main" val="3201822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E79FF-7469-3E41-B310-580197119333}"/>
              </a:ext>
            </a:extLst>
          </p:cNvPr>
          <p:cNvSpPr>
            <a:spLocks noGrp="1"/>
          </p:cNvSpPr>
          <p:nvPr>
            <p:ph type="title"/>
          </p:nvPr>
        </p:nvSpPr>
        <p:spPr/>
        <p:txBody>
          <a:bodyPr/>
          <a:lstStyle/>
          <a:p>
            <a:r>
              <a:rPr lang="en-US" dirty="0"/>
              <a:t>Phases of Resident Research</a:t>
            </a:r>
          </a:p>
        </p:txBody>
      </p:sp>
      <p:pic>
        <p:nvPicPr>
          <p:cNvPr id="4" name="Content Placeholder 5">
            <a:extLst>
              <a:ext uri="{FF2B5EF4-FFF2-40B4-BE49-F238E27FC236}">
                <a16:creationId xmlns:a16="http://schemas.microsoft.com/office/drawing/2014/main" id="{8B405615-1C5C-2E46-980E-2ECA5A19FDDF}"/>
              </a:ext>
            </a:extLst>
          </p:cNvPr>
          <p:cNvPicPr>
            <a:picLocks noGrp="1" noChangeAspect="1"/>
          </p:cNvPicPr>
          <p:nvPr>
            <p:ph idx="1"/>
          </p:nvPr>
        </p:nvPicPr>
        <p:blipFill>
          <a:blip r:embed="rId2"/>
          <a:stretch>
            <a:fillRect/>
          </a:stretch>
        </p:blipFill>
        <p:spPr>
          <a:xfrm>
            <a:off x="1024128" y="3779652"/>
            <a:ext cx="9774083" cy="2668134"/>
          </a:xfrm>
        </p:spPr>
      </p:pic>
      <p:pic>
        <p:nvPicPr>
          <p:cNvPr id="5" name="Picture 4">
            <a:extLst>
              <a:ext uri="{FF2B5EF4-FFF2-40B4-BE49-F238E27FC236}">
                <a16:creationId xmlns:a16="http://schemas.microsoft.com/office/drawing/2014/main" id="{0B6DFA1E-C913-6C41-8FE4-6835A83C40E5}"/>
              </a:ext>
            </a:extLst>
          </p:cNvPr>
          <p:cNvPicPr>
            <a:picLocks noChangeAspect="1"/>
          </p:cNvPicPr>
          <p:nvPr/>
        </p:nvPicPr>
        <p:blipFill>
          <a:blip r:embed="rId3"/>
          <a:stretch>
            <a:fillRect/>
          </a:stretch>
        </p:blipFill>
        <p:spPr>
          <a:xfrm>
            <a:off x="1024128" y="1570470"/>
            <a:ext cx="9118600" cy="1892300"/>
          </a:xfrm>
          <a:prstGeom prst="rect">
            <a:avLst/>
          </a:prstGeom>
        </p:spPr>
      </p:pic>
    </p:spTree>
    <p:extLst>
      <p:ext uri="{BB962C8B-B14F-4D97-AF65-F5344CB8AC3E}">
        <p14:creationId xmlns:p14="http://schemas.microsoft.com/office/powerpoint/2010/main" val="592990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E22FD-C323-BA4C-8BEA-5C015332A61D}"/>
              </a:ext>
            </a:extLst>
          </p:cNvPr>
          <p:cNvSpPr>
            <a:spLocks noGrp="1"/>
          </p:cNvSpPr>
          <p:nvPr>
            <p:ph type="title"/>
          </p:nvPr>
        </p:nvSpPr>
        <p:spPr/>
        <p:txBody>
          <a:bodyPr/>
          <a:lstStyle/>
          <a:p>
            <a:r>
              <a:rPr lang="en-US" dirty="0"/>
              <a:t>Types of Projects:</a:t>
            </a:r>
          </a:p>
        </p:txBody>
      </p:sp>
      <p:sp>
        <p:nvSpPr>
          <p:cNvPr id="3" name="Content Placeholder 2">
            <a:extLst>
              <a:ext uri="{FF2B5EF4-FFF2-40B4-BE49-F238E27FC236}">
                <a16:creationId xmlns:a16="http://schemas.microsoft.com/office/drawing/2014/main" id="{0C2195AD-A2E2-A347-9BEC-47BF56B17C8F}"/>
              </a:ext>
            </a:extLst>
          </p:cNvPr>
          <p:cNvSpPr>
            <a:spLocks noGrp="1"/>
          </p:cNvSpPr>
          <p:nvPr>
            <p:ph idx="1"/>
          </p:nvPr>
        </p:nvSpPr>
        <p:spPr/>
        <p:txBody>
          <a:bodyPr>
            <a:normAutofit/>
          </a:bodyPr>
          <a:lstStyle/>
          <a:p>
            <a:r>
              <a:rPr lang="en-US" dirty="0"/>
              <a:t>Annual ACP/SGIM: </a:t>
            </a:r>
          </a:p>
          <a:p>
            <a:r>
              <a:rPr lang="en-US" dirty="0"/>
              <a:t>Case Reports: </a:t>
            </a:r>
          </a:p>
          <a:p>
            <a:r>
              <a:rPr lang="en-US" dirty="0"/>
              <a:t>Review Articles:</a:t>
            </a:r>
          </a:p>
          <a:p>
            <a:r>
              <a:rPr lang="en-US" dirty="0"/>
              <a:t>Retrospective Database Research</a:t>
            </a:r>
          </a:p>
          <a:p>
            <a:r>
              <a:rPr lang="en-US" dirty="0"/>
              <a:t>Less High Yield to be Productive, but Can Consider:</a:t>
            </a:r>
          </a:p>
          <a:p>
            <a:pPr lvl="1"/>
            <a:r>
              <a:rPr lang="en-US" dirty="0"/>
              <a:t>IRB: (OHSU vs. VA vs. Combined)</a:t>
            </a:r>
          </a:p>
          <a:p>
            <a:pPr lvl="1"/>
            <a:r>
              <a:rPr lang="en-US" dirty="0"/>
              <a:t>Clinical Trials</a:t>
            </a:r>
          </a:p>
        </p:txBody>
      </p:sp>
    </p:spTree>
    <p:extLst>
      <p:ext uri="{BB962C8B-B14F-4D97-AF65-F5344CB8AC3E}">
        <p14:creationId xmlns:p14="http://schemas.microsoft.com/office/powerpoint/2010/main" val="2129547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5511F-292C-5C47-8934-FA2EB0A0AE52}"/>
              </a:ext>
            </a:extLst>
          </p:cNvPr>
          <p:cNvSpPr>
            <a:spLocks noGrp="1"/>
          </p:cNvSpPr>
          <p:nvPr>
            <p:ph type="title"/>
          </p:nvPr>
        </p:nvSpPr>
        <p:spPr/>
        <p:txBody>
          <a:bodyPr/>
          <a:lstStyle/>
          <a:p>
            <a:r>
              <a:rPr lang="en-US" dirty="0"/>
              <a:t>Timeline/Time Commitment:</a:t>
            </a:r>
          </a:p>
        </p:txBody>
      </p:sp>
      <p:sp>
        <p:nvSpPr>
          <p:cNvPr id="3" name="Content Placeholder 2">
            <a:extLst>
              <a:ext uri="{FF2B5EF4-FFF2-40B4-BE49-F238E27FC236}">
                <a16:creationId xmlns:a16="http://schemas.microsoft.com/office/drawing/2014/main" id="{E2FAC930-7DFA-C340-BF7A-F7042AF7294D}"/>
              </a:ext>
            </a:extLst>
          </p:cNvPr>
          <p:cNvSpPr>
            <a:spLocks noGrp="1"/>
          </p:cNvSpPr>
          <p:nvPr>
            <p:ph idx="1"/>
          </p:nvPr>
        </p:nvSpPr>
        <p:spPr/>
        <p:txBody>
          <a:bodyPr/>
          <a:lstStyle/>
          <a:p>
            <a:r>
              <a:rPr lang="en-US" dirty="0"/>
              <a:t>Important to know if timeline feasible with your work schedule.</a:t>
            </a:r>
          </a:p>
          <a:p>
            <a:r>
              <a:rPr lang="en-US" dirty="0"/>
              <a:t>Flexibility of timeline.</a:t>
            </a:r>
          </a:p>
        </p:txBody>
      </p:sp>
    </p:spTree>
    <p:extLst>
      <p:ext uri="{BB962C8B-B14F-4D97-AF65-F5344CB8AC3E}">
        <p14:creationId xmlns:p14="http://schemas.microsoft.com/office/powerpoint/2010/main" val="2598487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8BE83-2303-044C-A220-84D6C4DA8540}"/>
              </a:ext>
            </a:extLst>
          </p:cNvPr>
          <p:cNvSpPr>
            <a:spLocks noGrp="1"/>
          </p:cNvSpPr>
          <p:nvPr>
            <p:ph type="title"/>
          </p:nvPr>
        </p:nvSpPr>
        <p:spPr/>
        <p:txBody>
          <a:bodyPr/>
          <a:lstStyle/>
          <a:p>
            <a:r>
              <a:rPr lang="en-US" dirty="0"/>
              <a:t>Authorship:</a:t>
            </a:r>
          </a:p>
        </p:txBody>
      </p:sp>
      <p:sp>
        <p:nvSpPr>
          <p:cNvPr id="3" name="Content Placeholder 2">
            <a:extLst>
              <a:ext uri="{FF2B5EF4-FFF2-40B4-BE49-F238E27FC236}">
                <a16:creationId xmlns:a16="http://schemas.microsoft.com/office/drawing/2014/main" id="{A386B8B4-55DD-2A4A-B3ED-D413F553DEF4}"/>
              </a:ext>
            </a:extLst>
          </p:cNvPr>
          <p:cNvSpPr>
            <a:spLocks noGrp="1"/>
          </p:cNvSpPr>
          <p:nvPr>
            <p:ph idx="1"/>
          </p:nvPr>
        </p:nvSpPr>
        <p:spPr/>
        <p:txBody>
          <a:bodyPr>
            <a:normAutofit/>
          </a:bodyPr>
          <a:lstStyle/>
          <a:p>
            <a:r>
              <a:rPr lang="en-US" dirty="0"/>
              <a:t>Important to know your place in authorship, to ensure it matches with the amount of work you are putting in.</a:t>
            </a:r>
          </a:p>
          <a:p>
            <a:pPr lvl="1"/>
            <a:r>
              <a:rPr lang="en-US" dirty="0"/>
              <a:t>First or Second authorship is fine.</a:t>
            </a:r>
          </a:p>
          <a:p>
            <a:r>
              <a:rPr lang="en-US" dirty="0"/>
              <a:t>**NOTE: if multi-center study, it is imperative to know the point of contact from the other institutions.</a:t>
            </a:r>
          </a:p>
          <a:p>
            <a:pPr lvl="1"/>
            <a:r>
              <a:rPr lang="en-US" dirty="0"/>
              <a:t>Ensure you are on all subsequent abstracts/publications.</a:t>
            </a:r>
          </a:p>
          <a:p>
            <a:pPr lvl="1"/>
            <a:r>
              <a:rPr lang="en-US" dirty="0"/>
              <a:t>Ensure appropriate OHSU liaison to continue keeping you updated.</a:t>
            </a:r>
          </a:p>
        </p:txBody>
      </p:sp>
    </p:spTree>
    <p:extLst>
      <p:ext uri="{BB962C8B-B14F-4D97-AF65-F5344CB8AC3E}">
        <p14:creationId xmlns:p14="http://schemas.microsoft.com/office/powerpoint/2010/main" val="2250227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EEF54-1FA7-FF4F-BA6E-B36C588883B4}"/>
              </a:ext>
            </a:extLst>
          </p:cNvPr>
          <p:cNvSpPr>
            <a:spLocks noGrp="1"/>
          </p:cNvSpPr>
          <p:nvPr>
            <p:ph type="title"/>
          </p:nvPr>
        </p:nvSpPr>
        <p:spPr/>
        <p:txBody>
          <a:bodyPr/>
          <a:lstStyle/>
          <a:p>
            <a:r>
              <a:rPr lang="en-US" dirty="0"/>
              <a:t>Don’t Be Afraid to Collaborate:</a:t>
            </a:r>
          </a:p>
        </p:txBody>
      </p:sp>
      <p:sp>
        <p:nvSpPr>
          <p:cNvPr id="3" name="Content Placeholder 2">
            <a:extLst>
              <a:ext uri="{FF2B5EF4-FFF2-40B4-BE49-F238E27FC236}">
                <a16:creationId xmlns:a16="http://schemas.microsoft.com/office/drawing/2014/main" id="{664598A8-C353-AF43-BCDB-7F4870E9CFB8}"/>
              </a:ext>
            </a:extLst>
          </p:cNvPr>
          <p:cNvSpPr>
            <a:spLocks noGrp="1"/>
          </p:cNvSpPr>
          <p:nvPr>
            <p:ph idx="1"/>
          </p:nvPr>
        </p:nvSpPr>
        <p:spPr/>
        <p:txBody>
          <a:bodyPr/>
          <a:lstStyle/>
          <a:p>
            <a:r>
              <a:rPr lang="en-US" dirty="0"/>
              <a:t>Very easy to want to remain independent.</a:t>
            </a:r>
          </a:p>
          <a:p>
            <a:r>
              <a:rPr lang="en-US" dirty="0"/>
              <a:t>Benefits for Collaboration:</a:t>
            </a:r>
          </a:p>
          <a:p>
            <a:pPr lvl="1"/>
            <a:r>
              <a:rPr lang="en-US" dirty="0"/>
              <a:t>Ideally someone with alternative schedule (</a:t>
            </a:r>
            <a:r>
              <a:rPr lang="en-US" dirty="0" err="1"/>
              <a:t>ie</a:t>
            </a:r>
            <a:r>
              <a:rPr lang="en-US" dirty="0"/>
              <a:t>, different firm color).</a:t>
            </a:r>
          </a:p>
          <a:p>
            <a:pPr lvl="1"/>
            <a:r>
              <a:rPr lang="en-US" dirty="0"/>
              <a:t>Ability to comb through data collection/analysis quicker.</a:t>
            </a:r>
          </a:p>
          <a:p>
            <a:pPr lvl="1"/>
            <a:r>
              <a:rPr lang="en-US" dirty="0"/>
              <a:t>Can alternate first/second author and continue collaboration after.</a:t>
            </a:r>
          </a:p>
          <a:p>
            <a:pPr lvl="1"/>
            <a:r>
              <a:rPr lang="en-US" dirty="0"/>
              <a:t>Increase number of publications/posters.</a:t>
            </a:r>
          </a:p>
        </p:txBody>
      </p:sp>
    </p:spTree>
    <p:extLst>
      <p:ext uri="{BB962C8B-B14F-4D97-AF65-F5344CB8AC3E}">
        <p14:creationId xmlns:p14="http://schemas.microsoft.com/office/powerpoint/2010/main" val="2898329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40491-012A-7240-9267-56C68DA239CA}"/>
              </a:ext>
            </a:extLst>
          </p:cNvPr>
          <p:cNvSpPr>
            <a:spLocks noGrp="1"/>
          </p:cNvSpPr>
          <p:nvPr>
            <p:ph type="title"/>
          </p:nvPr>
        </p:nvSpPr>
        <p:spPr/>
        <p:txBody>
          <a:bodyPr/>
          <a:lstStyle/>
          <a:p>
            <a:r>
              <a:rPr lang="en-US" dirty="0"/>
              <a:t>Goals for Projects:</a:t>
            </a:r>
          </a:p>
        </p:txBody>
      </p:sp>
      <p:sp>
        <p:nvSpPr>
          <p:cNvPr id="3" name="Content Placeholder 2">
            <a:extLst>
              <a:ext uri="{FF2B5EF4-FFF2-40B4-BE49-F238E27FC236}">
                <a16:creationId xmlns:a16="http://schemas.microsoft.com/office/drawing/2014/main" id="{6D583228-A5B7-8747-B938-ED872A1416BE}"/>
              </a:ext>
            </a:extLst>
          </p:cNvPr>
          <p:cNvSpPr>
            <a:spLocks noGrp="1"/>
          </p:cNvSpPr>
          <p:nvPr>
            <p:ph idx="1"/>
          </p:nvPr>
        </p:nvSpPr>
        <p:spPr/>
        <p:txBody>
          <a:bodyPr/>
          <a:lstStyle/>
          <a:p>
            <a:r>
              <a:rPr lang="en-US" dirty="0"/>
              <a:t>Specific Conference Deadline</a:t>
            </a:r>
          </a:p>
          <a:p>
            <a:r>
              <a:rPr lang="en-US" dirty="0"/>
              <a:t>Specific Journal Deadline</a:t>
            </a:r>
          </a:p>
          <a:p>
            <a:r>
              <a:rPr lang="en-US" dirty="0"/>
              <a:t>Clarify responsibility for manuscript correspondence/process of submitting to further journals.</a:t>
            </a:r>
          </a:p>
          <a:p>
            <a:r>
              <a:rPr lang="en-US" dirty="0"/>
              <a:t>Easy to format manuscripts to the first 2-3 journals you plan to submit to, so you can have relatively quick turnover.</a:t>
            </a:r>
          </a:p>
        </p:txBody>
      </p:sp>
    </p:spTree>
    <p:extLst>
      <p:ext uri="{BB962C8B-B14F-4D97-AF65-F5344CB8AC3E}">
        <p14:creationId xmlns:p14="http://schemas.microsoft.com/office/powerpoint/2010/main" val="21346917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860</Words>
  <Application>Microsoft Macintosh PowerPoint</Application>
  <PresentationFormat>Widescreen</PresentationFormat>
  <Paragraphs>92</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Selecting A Research Project: Practical Tips</vt:lpstr>
      <vt:lpstr>Objectives</vt:lpstr>
      <vt:lpstr>SPeAR</vt:lpstr>
      <vt:lpstr>Phases of Resident Research</vt:lpstr>
      <vt:lpstr>Types of Projects:</vt:lpstr>
      <vt:lpstr>Timeline/Time Commitment:</vt:lpstr>
      <vt:lpstr>Authorship:</vt:lpstr>
      <vt:lpstr>Don’t Be Afraid to Collaborate:</vt:lpstr>
      <vt:lpstr>Goals for Projects:</vt:lpstr>
      <vt:lpstr>Upcoming Conference Deadlines: Cardiology</vt:lpstr>
      <vt:lpstr>Upcoming Conference Deadlines: Pulmonary/Critical Care</vt:lpstr>
      <vt:lpstr>Upcoming Conference Deadlines: Gastroenterology</vt:lpstr>
      <vt:lpstr>Upcoming Conference Deadlines: Hematology/Oncology</vt:lpstr>
      <vt:lpstr>Library Sessions</vt:lpstr>
      <vt:lpstr>GI Interest Group</vt:lpstr>
      <vt:lpstr>Cardiology Interest Group</vt:lpstr>
      <vt:lpstr>OCTRI: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Selecting A Research Project: Practical Tips</dc:title>
  <dc:creator>Edward Maldonado</dc:creator>
  <cp:lastModifiedBy>Edward Maldonado</cp:lastModifiedBy>
  <cp:revision>1</cp:revision>
  <dcterms:created xsi:type="dcterms:W3CDTF">2020-02-26T21:30:00Z</dcterms:created>
  <dcterms:modified xsi:type="dcterms:W3CDTF">2020-02-26T21:32:14Z</dcterms:modified>
</cp:coreProperties>
</file>