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8" r:id="rId2"/>
    <p:sldMasterId id="2147483680" r:id="rId3"/>
    <p:sldMasterId id="2147483671" r:id="rId4"/>
  </p:sldMasterIdLst>
  <p:notesMasterIdLst>
    <p:notesMasterId r:id="rId24"/>
  </p:notesMasterIdLst>
  <p:handoutMasterIdLst>
    <p:handoutMasterId r:id="rId25"/>
  </p:handoutMasterIdLst>
  <p:sldIdLst>
    <p:sldId id="277" r:id="rId5"/>
    <p:sldId id="328" r:id="rId6"/>
    <p:sldId id="344" r:id="rId7"/>
    <p:sldId id="359" r:id="rId8"/>
    <p:sldId id="346" r:id="rId9"/>
    <p:sldId id="356" r:id="rId10"/>
    <p:sldId id="357" r:id="rId11"/>
    <p:sldId id="358" r:id="rId12"/>
    <p:sldId id="347" r:id="rId13"/>
    <p:sldId id="339" r:id="rId14"/>
    <p:sldId id="338" r:id="rId15"/>
    <p:sldId id="333" r:id="rId16"/>
    <p:sldId id="319" r:id="rId17"/>
    <p:sldId id="350" r:id="rId18"/>
    <p:sldId id="351" r:id="rId19"/>
    <p:sldId id="348" r:id="rId20"/>
    <p:sldId id="323" r:id="rId21"/>
    <p:sldId id="329" r:id="rId22"/>
    <p:sldId id="297" r:id="rId23"/>
  </p:sldIdLst>
  <p:sldSz cx="9144000" cy="5143500" type="screen16x9"/>
  <p:notesSz cx="6858000" cy="9144000"/>
  <p:embeddedFontLst>
    <p:embeddedFont>
      <p:font typeface="Noto Serif" panose="02020600060500020200" pitchFamily="18"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Lato Regular" panose="020F0502020204030203" pitchFamily="34" charset="0"/>
      <p:regular r:id="rId34"/>
    </p:embeddedFont>
    <p:embeddedFont>
      <p:font typeface="Lato Light" panose="020F0502020204030203" pitchFamily="34" charset="0"/>
      <p:regular r:id="rId35"/>
      <p: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585E60"/>
    <a:srgbClr val="F6F6F6"/>
    <a:srgbClr val="2F92D5"/>
    <a:srgbClr val="277DCA"/>
    <a:srgbClr val="397EC1"/>
    <a:srgbClr val="364852"/>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A0074-6530-41D7-ABB5-36D461D7F60E}" v="12" dt="2020-03-10T20:21:44.653"/>
    <p1510:client id="{86B3A624-FC6F-478C-A89C-A5934727BE4B}" v="75" dt="2020-03-10T20:18:12.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85" autoAdjust="0"/>
    <p:restoredTop sz="88176" autoAdjust="0"/>
  </p:normalViewPr>
  <p:slideViewPr>
    <p:cSldViewPr snapToGrid="0" snapToObjects="1">
      <p:cViewPr varScale="1">
        <p:scale>
          <a:sx n="91" d="100"/>
          <a:sy n="91" d="100"/>
        </p:scale>
        <p:origin x="948" y="84"/>
      </p:cViewPr>
      <p:guideLst>
        <p:guide orient="horz" pos="2172"/>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6B3A624-FC6F-478C-A89C-A5934727BE4B}"/>
    <pc:docChg chg="addSld delSld modSld">
      <pc:chgData name="" userId="" providerId="" clId="Web-{86B3A624-FC6F-478C-A89C-A5934727BE4B}" dt="2020-03-10T20:18:12.855" v="73"/>
      <pc:docMkLst>
        <pc:docMk/>
      </pc:docMkLst>
      <pc:sldChg chg="modSp">
        <pc:chgData name="" userId="" providerId="" clId="Web-{86B3A624-FC6F-478C-A89C-A5934727BE4B}" dt="2020-03-10T20:10:21.500" v="30" actId="20577"/>
        <pc:sldMkLst>
          <pc:docMk/>
          <pc:sldMk cId="1170928517" sldId="344"/>
        </pc:sldMkLst>
        <pc:spChg chg="mod">
          <ac:chgData name="" userId="" providerId="" clId="Web-{86B3A624-FC6F-478C-A89C-A5934727BE4B}" dt="2020-03-10T20:10:21.500" v="30" actId="20577"/>
          <ac:spMkLst>
            <pc:docMk/>
            <pc:sldMk cId="1170928517" sldId="344"/>
            <ac:spMk id="2" creationId="{EA85E93B-1BFA-2D4C-820F-99117CB7217F}"/>
          </ac:spMkLst>
        </pc:spChg>
        <pc:spChg chg="mod">
          <ac:chgData name="" userId="" providerId="" clId="Web-{86B3A624-FC6F-478C-A89C-A5934727BE4B}" dt="2020-03-10T20:08:32.408" v="4" actId="20577"/>
          <ac:spMkLst>
            <pc:docMk/>
            <pc:sldMk cId="1170928517" sldId="344"/>
            <ac:spMk id="41" creationId="{D925BA3B-9C94-0746-9393-50B0B41D0375}"/>
          </ac:spMkLst>
        </pc:spChg>
      </pc:sldChg>
      <pc:sldChg chg="new del">
        <pc:chgData name="" userId="" providerId="" clId="Web-{86B3A624-FC6F-478C-A89C-A5934727BE4B}" dt="2020-03-10T20:10:53.875" v="33"/>
        <pc:sldMkLst>
          <pc:docMk/>
          <pc:sldMk cId="984500082" sldId="359"/>
        </pc:sldMkLst>
      </pc:sldChg>
      <pc:sldChg chg="addSp delSp modSp new">
        <pc:chgData name="" userId="" providerId="" clId="Web-{86B3A624-FC6F-478C-A89C-A5934727BE4B}" dt="2020-03-10T20:13:21.014" v="57" actId="1076"/>
        <pc:sldMkLst>
          <pc:docMk/>
          <pc:sldMk cId="3684338682" sldId="359"/>
        </pc:sldMkLst>
        <pc:spChg chg="mod">
          <ac:chgData name="" userId="" providerId="" clId="Web-{86B3A624-FC6F-478C-A89C-A5934727BE4B}" dt="2020-03-10T20:11:23.594" v="47" actId="20577"/>
          <ac:spMkLst>
            <pc:docMk/>
            <pc:sldMk cId="3684338682" sldId="359"/>
            <ac:spMk id="2" creationId="{53651978-130C-40CA-A39C-FE18208EC8C1}"/>
          </ac:spMkLst>
        </pc:spChg>
        <pc:spChg chg="del">
          <ac:chgData name="" userId="" providerId="" clId="Web-{86B3A624-FC6F-478C-A89C-A5934727BE4B}" dt="2020-03-10T20:12:57.702" v="53"/>
          <ac:spMkLst>
            <pc:docMk/>
            <pc:sldMk cId="3684338682" sldId="359"/>
            <ac:spMk id="3" creationId="{D5FDBF35-BAC5-43CE-8A4F-8639ECA87444}"/>
          </ac:spMkLst>
        </pc:spChg>
        <pc:picChg chg="add del mod">
          <ac:chgData name="" userId="" providerId="" clId="Web-{86B3A624-FC6F-478C-A89C-A5934727BE4B}" dt="2020-03-10T20:12:47.874" v="52"/>
          <ac:picMkLst>
            <pc:docMk/>
            <pc:sldMk cId="3684338682" sldId="359"/>
            <ac:picMk id="4" creationId="{D2122B66-0DCF-416F-93D5-A16929D7D308}"/>
          </ac:picMkLst>
        </pc:picChg>
        <pc:picChg chg="add mod">
          <ac:chgData name="" userId="" providerId="" clId="Web-{86B3A624-FC6F-478C-A89C-A5934727BE4B}" dt="2020-03-10T20:13:21.014" v="57" actId="1076"/>
          <ac:picMkLst>
            <pc:docMk/>
            <pc:sldMk cId="3684338682" sldId="359"/>
            <ac:picMk id="6" creationId="{36B945D5-02FB-4359-A573-039EBFC7AF3F}"/>
          </ac:picMkLst>
        </pc:picChg>
      </pc:sldChg>
      <pc:sldChg chg="addSp delSp modSp new">
        <pc:chgData name="" userId="" providerId="" clId="Web-{86B3A624-FC6F-478C-A89C-A5934727BE4B}" dt="2020-03-10T20:18:12.855" v="73"/>
        <pc:sldMkLst>
          <pc:docMk/>
          <pc:sldMk cId="1356158521" sldId="360"/>
        </pc:sldMkLst>
        <pc:picChg chg="add del mod">
          <ac:chgData name="" userId="" providerId="" clId="Web-{86B3A624-FC6F-478C-A89C-A5934727BE4B}" dt="2020-03-10T20:18:12.855" v="73"/>
          <ac:picMkLst>
            <pc:docMk/>
            <pc:sldMk cId="1356158521" sldId="360"/>
            <ac:picMk id="3" creationId="{582C54CE-DB29-46BA-A1D3-BF96E80E0E84}"/>
          </ac:picMkLst>
        </pc:picChg>
      </pc:sldChg>
      <pc:sldChg chg="addSp delSp modSp new del">
        <pc:chgData name="" userId="" providerId="" clId="Web-{86B3A624-FC6F-478C-A89C-A5934727BE4B}" dt="2020-03-10T20:16:39.793" v="68"/>
        <pc:sldMkLst>
          <pc:docMk/>
          <pc:sldMk cId="3552099319" sldId="360"/>
        </pc:sldMkLst>
        <pc:spChg chg="add del">
          <ac:chgData name="" userId="" providerId="" clId="Web-{86B3A624-FC6F-478C-A89C-A5934727BE4B}" dt="2020-03-10T20:16:24.590" v="67"/>
          <ac:spMkLst>
            <pc:docMk/>
            <pc:sldMk cId="3552099319" sldId="360"/>
            <ac:spMk id="2" creationId="{AE63497B-DAA1-42F4-B728-C188B2333BF8}"/>
          </ac:spMkLst>
        </pc:spChg>
        <pc:picChg chg="add del mod ord modCrop">
          <ac:chgData name="" userId="" providerId="" clId="Web-{86B3A624-FC6F-478C-A89C-A5934727BE4B}" dt="2020-03-10T20:14:28.889" v="64"/>
          <ac:picMkLst>
            <pc:docMk/>
            <pc:sldMk cId="3552099319" sldId="360"/>
            <ac:picMk id="3" creationId="{F5815930-87AF-4789-A97E-D090E595BE52}"/>
          </ac:picMkLst>
        </pc:picChg>
        <pc:picChg chg="add del mod ord modCrop">
          <ac:chgData name="" userId="" providerId="" clId="Web-{86B3A624-FC6F-478C-A89C-A5934727BE4B}" dt="2020-03-10T20:16:20.731" v="66"/>
          <ac:picMkLst>
            <pc:docMk/>
            <pc:sldMk cId="3552099319" sldId="360"/>
            <ac:picMk id="5" creationId="{1FE25D8A-FA91-4696-B096-EF5DC9BF534B}"/>
          </ac:picMkLst>
        </pc:picChg>
      </pc:sldChg>
    </pc:docChg>
  </pc:docChgLst>
  <pc:docChgLst>
    <pc:chgData clId="Web-{62DA0074-6530-41D7-ABB5-36D461D7F60E}"/>
    <pc:docChg chg="addSld delSld modSld">
      <pc:chgData name="" userId="" providerId="" clId="Web-{62DA0074-6530-41D7-ABB5-36D461D7F60E}" dt="2020-03-10T20:21:44.653" v="9"/>
      <pc:docMkLst>
        <pc:docMk/>
      </pc:docMkLst>
      <pc:sldChg chg="del">
        <pc:chgData name="" userId="" providerId="" clId="Web-{62DA0074-6530-41D7-ABB5-36D461D7F60E}" dt="2020-03-10T20:21:31.965" v="8"/>
        <pc:sldMkLst>
          <pc:docMk/>
          <pc:sldMk cId="3684338682" sldId="359"/>
        </pc:sldMkLst>
      </pc:sldChg>
      <pc:sldChg chg="new">
        <pc:chgData name="" userId="" providerId="" clId="Web-{62DA0074-6530-41D7-ABB5-36D461D7F60E}" dt="2020-03-10T20:21:44.653" v="9"/>
        <pc:sldMkLst>
          <pc:docMk/>
          <pc:sldMk cId="3841051225" sldId="359"/>
        </pc:sldMkLst>
      </pc:sldChg>
      <pc:sldChg chg="addSp modSp del">
        <pc:chgData name="" userId="" providerId="" clId="Web-{62DA0074-6530-41D7-ABB5-36D461D7F60E}" dt="2020-03-10T20:21:29.278" v="6"/>
        <pc:sldMkLst>
          <pc:docMk/>
          <pc:sldMk cId="1356158521" sldId="360"/>
        </pc:sldMkLst>
        <pc:picChg chg="add mod">
          <ac:chgData name="" userId="" providerId="" clId="Web-{62DA0074-6530-41D7-ABB5-36D461D7F60E}" dt="2020-03-10T20:21:03.778" v="0"/>
          <ac:picMkLst>
            <pc:docMk/>
            <pc:sldMk cId="1356158521" sldId="360"/>
            <ac:picMk id="3" creationId="{243ACAB0-7F1A-4420-BF01-690BFA174C99}"/>
          </ac:picMkLst>
        </pc:picChg>
      </pc:sldChg>
      <pc:sldChg chg="addSp modSp new del">
        <pc:chgData name="" userId="" providerId="" clId="Web-{62DA0074-6530-41D7-ABB5-36D461D7F60E}" dt="2020-03-10T20:21:29.278" v="7"/>
        <pc:sldMkLst>
          <pc:docMk/>
          <pc:sldMk cId="1190136145" sldId="361"/>
        </pc:sldMkLst>
        <pc:picChg chg="add mod">
          <ac:chgData name="" userId="" providerId="" clId="Web-{62DA0074-6530-41D7-ABB5-36D461D7F60E}" dt="2020-03-10T20:21:25.356" v="5" actId="1076"/>
          <ac:picMkLst>
            <pc:docMk/>
            <pc:sldMk cId="1190136145" sldId="361"/>
            <ac:picMk id="2" creationId="{CDAF3F73-0C86-48CB-9D94-DF28A1995B3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3/10/2020</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3/10/2020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a:t>
            </a:fld>
            <a:endParaRPr lang="en-US" dirty="0"/>
          </a:p>
        </p:txBody>
      </p:sp>
    </p:spTree>
    <p:extLst>
      <p:ext uri="{BB962C8B-B14F-4D97-AF65-F5344CB8AC3E}">
        <p14:creationId xmlns:p14="http://schemas.microsoft.com/office/powerpoint/2010/main" val="134221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14</a:t>
            </a:fld>
            <a:endParaRPr lang="en-US" dirty="0"/>
          </a:p>
        </p:txBody>
      </p:sp>
    </p:spTree>
    <p:extLst>
      <p:ext uri="{BB962C8B-B14F-4D97-AF65-F5344CB8AC3E}">
        <p14:creationId xmlns:p14="http://schemas.microsoft.com/office/powerpoint/2010/main" val="317497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54952"/>
                </a:solidFill>
              </a:rPr>
              <a:t>The abstract workshop is a Research Week related workshop.  The target audience is students and other community members authoring / delivering their first poster or oral presentation.  We hope faculty will point their students to these resources.  </a:t>
            </a:r>
          </a:p>
          <a:p>
            <a:endParaRPr lang="en-US" dirty="0">
              <a:solidFill>
                <a:srgbClr val="354952"/>
              </a:solidFill>
            </a:endParaRPr>
          </a:p>
          <a:p>
            <a:r>
              <a:rPr lang="en-US" dirty="0">
                <a:solidFill>
                  <a:srgbClr val="354952"/>
                </a:solidFill>
              </a:rPr>
              <a:t>The other workshops listed are BioData Club workshops.  The details of the March workshop are still be finalized with our guest speaker, but will be finalized shortly.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510C22-AB3E-3144-954A-30AFB7F4824B}" type="slidenum">
              <a:rPr kumimoji="0" lang="en-US" sz="1200" b="0" i="0" u="none" strike="noStrike" kern="1200" cap="none" spc="0" normalizeH="0" baseline="0" noProof="0" smtClean="0">
                <a:ln>
                  <a:noFill/>
                </a:ln>
                <a:solidFill>
                  <a:prstClr val="black"/>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Lato Regular"/>
              <a:ea typeface="+mn-ea"/>
              <a:cs typeface="+mn-cs"/>
            </a:endParaRPr>
          </a:p>
        </p:txBody>
      </p:sp>
    </p:spTree>
    <p:extLst>
      <p:ext uri="{BB962C8B-B14F-4D97-AF65-F5344CB8AC3E}">
        <p14:creationId xmlns:p14="http://schemas.microsoft.com/office/powerpoint/2010/main" val="3346861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Library hosts the opening poster session on Monday, May 4.  Very celebratory, with food, drink, and networking.</a:t>
            </a:r>
          </a:p>
          <a:p>
            <a:r>
              <a:rPr lang="en-US" dirty="0"/>
              <a:t>Abstract submissions for oral and poster presentations will open soon and will be accepted through the beginning of March.  Building on last year’s success, the Library will be hosting a series of workshops to help students and other first time presenters to prepare.  </a:t>
            </a:r>
          </a:p>
        </p:txBody>
      </p:sp>
      <p:sp>
        <p:nvSpPr>
          <p:cNvPr id="4" name="Slide Number Placeholder 3"/>
          <p:cNvSpPr>
            <a:spLocks noGrp="1"/>
          </p:cNvSpPr>
          <p:nvPr>
            <p:ph type="sldNum" sz="quarter" idx="5"/>
          </p:nvPr>
        </p:nvSpPr>
        <p:spPr/>
        <p:txBody>
          <a:bodyPr/>
          <a:lstStyle/>
          <a:p>
            <a:fld id="{F7510C22-AB3E-3144-954A-30AFB7F4824B}" type="slidenum">
              <a:rPr lang="en-US" smtClean="0"/>
              <a:pPr/>
              <a:t>17</a:t>
            </a:fld>
            <a:endParaRPr lang="en-US" dirty="0"/>
          </a:p>
        </p:txBody>
      </p:sp>
    </p:spTree>
    <p:extLst>
      <p:ext uri="{BB962C8B-B14F-4D97-AF65-F5344CB8AC3E}">
        <p14:creationId xmlns:p14="http://schemas.microsoft.com/office/powerpoint/2010/main" val="309493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a:t>
            </a:fld>
            <a:endParaRPr lang="en-US" dirty="0"/>
          </a:p>
        </p:txBody>
      </p:sp>
    </p:spTree>
    <p:extLst>
      <p:ext uri="{BB962C8B-B14F-4D97-AF65-F5344CB8AC3E}">
        <p14:creationId xmlns:p14="http://schemas.microsoft.com/office/powerpoint/2010/main" val="321686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a:t>
            </a:fld>
            <a:endParaRPr lang="en-US" dirty="0"/>
          </a:p>
        </p:txBody>
      </p:sp>
    </p:spTree>
    <p:extLst>
      <p:ext uri="{BB962C8B-B14F-4D97-AF65-F5344CB8AC3E}">
        <p14:creationId xmlns:p14="http://schemas.microsoft.com/office/powerpoint/2010/main" val="68466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bulleted text below each category are worded to communicate the goals, learning, or outcomes our services can help faculty achieve.  So, ”the OHSU Library and librarians can help you…” could go in front of each statement.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5</a:t>
            </a:fld>
            <a:endParaRPr lang="en-US" dirty="0"/>
          </a:p>
        </p:txBody>
      </p:sp>
    </p:spTree>
    <p:extLst>
      <p:ext uri="{BB962C8B-B14F-4D97-AF65-F5344CB8AC3E}">
        <p14:creationId xmlns:p14="http://schemas.microsoft.com/office/powerpoint/2010/main" val="1198254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9</a:t>
            </a:fld>
            <a:endParaRPr lang="en-US" dirty="0"/>
          </a:p>
        </p:txBody>
      </p:sp>
    </p:spTree>
    <p:extLst>
      <p:ext uri="{BB962C8B-B14F-4D97-AF65-F5344CB8AC3E}">
        <p14:creationId xmlns:p14="http://schemas.microsoft.com/office/powerpoint/2010/main" val="379493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10</a:t>
            </a:fld>
            <a:endParaRPr lang="en-US" dirty="0"/>
          </a:p>
        </p:txBody>
      </p:sp>
    </p:spTree>
    <p:extLst>
      <p:ext uri="{BB962C8B-B14F-4D97-AF65-F5344CB8AC3E}">
        <p14:creationId xmlns:p14="http://schemas.microsoft.com/office/powerpoint/2010/main" val="2441070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11</a:t>
            </a:fld>
            <a:endParaRPr lang="en-US" dirty="0"/>
          </a:p>
        </p:txBody>
      </p:sp>
    </p:spTree>
    <p:extLst>
      <p:ext uri="{BB962C8B-B14F-4D97-AF65-F5344CB8AC3E}">
        <p14:creationId xmlns:p14="http://schemas.microsoft.com/office/powerpoint/2010/main" val="102393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12</a:t>
            </a:fld>
            <a:endParaRPr lang="en-US" dirty="0"/>
          </a:p>
        </p:txBody>
      </p:sp>
    </p:spTree>
    <p:extLst>
      <p:ext uri="{BB962C8B-B14F-4D97-AF65-F5344CB8AC3E}">
        <p14:creationId xmlns:p14="http://schemas.microsoft.com/office/powerpoint/2010/main" val="32381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7190" indent="-285750">
              <a:lnSpc>
                <a:spcPct val="100000"/>
              </a:lnSpc>
              <a:spcBef>
                <a:spcPts val="0"/>
              </a:spcBef>
              <a:buSzPct val="120000"/>
            </a:pPr>
            <a:r>
              <a:rPr lang="en-US" sz="1600" dirty="0">
                <a:solidFill>
                  <a:srgbClr val="364852"/>
                </a:solidFill>
              </a:rPr>
              <a:t>What we do</a:t>
            </a:r>
          </a:p>
          <a:p>
            <a:pPr marL="605790" lvl="0" indent="-285750">
              <a:lnSpc>
                <a:spcPct val="100000"/>
              </a:lnSpc>
              <a:spcBef>
                <a:spcPts val="0"/>
              </a:spcBef>
              <a:buSzPct val="120000"/>
              <a:buFont typeface="Arial" panose="020B0604020202020204" pitchFamily="34" charset="0"/>
              <a:buChar char="•"/>
            </a:pPr>
            <a:r>
              <a:rPr lang="en-US" sz="1600" dirty="0">
                <a:solidFill>
                  <a:srgbClr val="364852"/>
                </a:solidFill>
              </a:rPr>
              <a:t>Preserve historical records – in all forms </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including paper and digital, rare books, photographs/slides/negatives/films, artifacts, etc.</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focus on OHSU history, OHSU faculty, health science practices and research in the Pacific Northwest</a:t>
            </a:r>
          </a:p>
          <a:p>
            <a:pPr marL="605790" lvl="0" indent="-285750">
              <a:lnSpc>
                <a:spcPct val="100000"/>
              </a:lnSpc>
              <a:spcBef>
                <a:spcPts val="0"/>
              </a:spcBef>
              <a:buSzPct val="120000"/>
              <a:buFont typeface="Arial" panose="020B0604020202020204" pitchFamily="34" charset="0"/>
              <a:buChar char="•"/>
            </a:pPr>
            <a:r>
              <a:rPr lang="en-US" sz="1600" dirty="0">
                <a:solidFill>
                  <a:srgbClr val="364852"/>
                </a:solidFill>
              </a:rPr>
              <a:t>Make records accessible for continued use</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Archives are preserved so that they can be used</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Publicly accessible collections descriptions (called finding aids) are available online</a:t>
            </a:r>
          </a:p>
          <a:p>
            <a:pPr marL="605790" lvl="0" indent="-285750">
              <a:lnSpc>
                <a:spcPct val="100000"/>
              </a:lnSpc>
              <a:spcBef>
                <a:spcPts val="0"/>
              </a:spcBef>
              <a:buSzPct val="120000"/>
              <a:buFont typeface="Arial" panose="020B0604020202020204" pitchFamily="34" charset="0"/>
              <a:buChar char="•"/>
            </a:pPr>
            <a:r>
              <a:rPr lang="en-US" sz="1600" dirty="0">
                <a:solidFill>
                  <a:srgbClr val="364852"/>
                </a:solidFill>
              </a:rPr>
              <a:t>Provide research support</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Support for research using the collections, instructional support for classes using materials and learning about historical research methods</a:t>
            </a:r>
          </a:p>
          <a:p>
            <a:pPr marL="1062990" lvl="1" indent="-285750">
              <a:lnSpc>
                <a:spcPct val="100000"/>
              </a:lnSpc>
              <a:spcBef>
                <a:spcPts val="0"/>
              </a:spcBef>
              <a:buSzPct val="120000"/>
              <a:buFont typeface="Arial" panose="020B0604020202020204" pitchFamily="34" charset="0"/>
              <a:buChar char="•"/>
            </a:pPr>
            <a:endParaRPr lang="en-US" sz="1600" dirty="0">
              <a:solidFill>
                <a:srgbClr val="364852"/>
              </a:solidFill>
            </a:endParaRPr>
          </a:p>
          <a:p>
            <a:pPr marL="377190">
              <a:lnSpc>
                <a:spcPct val="100000"/>
              </a:lnSpc>
              <a:spcBef>
                <a:spcPts val="0"/>
              </a:spcBef>
              <a:buSzPct val="120000"/>
            </a:pPr>
            <a:r>
              <a:rPr lang="en-US" sz="1600" dirty="0">
                <a:solidFill>
                  <a:srgbClr val="364852"/>
                </a:solidFill>
              </a:rPr>
              <a:t>What we have</a:t>
            </a:r>
          </a:p>
          <a:p>
            <a:pPr marL="605790" lvl="0" indent="-285750">
              <a:lnSpc>
                <a:spcPct val="100000"/>
              </a:lnSpc>
              <a:spcBef>
                <a:spcPts val="0"/>
              </a:spcBef>
              <a:buSzPct val="120000"/>
              <a:buFont typeface="Arial" panose="020B0604020202020204" pitchFamily="34" charset="0"/>
              <a:buChar char="•"/>
            </a:pPr>
            <a:r>
              <a:rPr lang="en-US" sz="1600" dirty="0">
                <a:solidFill>
                  <a:srgbClr val="364852"/>
                </a:solidFill>
              </a:rPr>
              <a:t>Archival records collections:</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Over 2,000 linear feet of material (think of that as over 2,000 records boxes)</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Stretching back to the 18</a:t>
            </a:r>
            <a:r>
              <a:rPr lang="en-US" sz="1600" baseline="30000" dirty="0">
                <a:solidFill>
                  <a:srgbClr val="364852"/>
                </a:solidFill>
              </a:rPr>
              <a:t>th</a:t>
            </a:r>
            <a:r>
              <a:rPr lang="en-US" sz="1600" dirty="0">
                <a:solidFill>
                  <a:srgbClr val="364852"/>
                </a:solidFill>
              </a:rPr>
              <a:t> century</a:t>
            </a:r>
          </a:p>
          <a:p>
            <a:pPr marL="605790" lvl="0" indent="-285750">
              <a:lnSpc>
                <a:spcPct val="100000"/>
              </a:lnSpc>
              <a:spcBef>
                <a:spcPts val="0"/>
              </a:spcBef>
              <a:buSzPct val="120000"/>
              <a:buFont typeface="Arial" panose="020B0604020202020204" pitchFamily="34" charset="0"/>
              <a:buChar char="•"/>
            </a:pPr>
            <a:r>
              <a:rPr lang="en-US" sz="1600" dirty="0">
                <a:solidFill>
                  <a:srgbClr val="364852"/>
                </a:solidFill>
              </a:rPr>
              <a:t>Rare books:</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Over 4,000 rare books on the health sciences, dating from the early 16th century to the mid-20th century</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Among the finest institutional collections of rare books in the Pacific Northwest</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 Strengths of our collections include anatomy, neurology, ophthalmology, and dentistry</a:t>
            </a:r>
          </a:p>
          <a:p>
            <a:pPr marL="605790" lvl="0" indent="-285750">
              <a:lnSpc>
                <a:spcPct val="100000"/>
              </a:lnSpc>
              <a:spcBef>
                <a:spcPts val="0"/>
              </a:spcBef>
              <a:buSzPct val="120000"/>
              <a:buFont typeface="Arial" panose="020B0604020202020204" pitchFamily="34" charset="0"/>
              <a:buChar char="•"/>
            </a:pPr>
            <a:r>
              <a:rPr lang="en-US" sz="1600" dirty="0">
                <a:solidFill>
                  <a:srgbClr val="364852"/>
                </a:solidFill>
              </a:rPr>
              <a:t>Artifacts: </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Over 3,000 artifacts from medicine, dentistry, nursing, pharmacology and more; includes original inventions, medical instruments, uniforms and apparel, medications, and more</a:t>
            </a:r>
          </a:p>
          <a:p>
            <a:pPr marL="605790" lvl="0" indent="-285750">
              <a:lnSpc>
                <a:spcPct val="100000"/>
              </a:lnSpc>
              <a:spcBef>
                <a:spcPts val="0"/>
              </a:spcBef>
              <a:buSzPct val="120000"/>
              <a:buFont typeface="Arial" panose="020B0604020202020204" pitchFamily="34" charset="0"/>
              <a:buChar char="•"/>
            </a:pPr>
            <a:r>
              <a:rPr lang="en-US" sz="1600" dirty="0">
                <a:solidFill>
                  <a:srgbClr val="364852"/>
                </a:solidFill>
              </a:rPr>
              <a:t>Digital collections: </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Both born digital and digitized material</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Some publicly available via website, some only available in historical research room</a:t>
            </a:r>
          </a:p>
          <a:p>
            <a:pPr marL="605790" lvl="0" indent="-285750">
              <a:lnSpc>
                <a:spcPct val="100000"/>
              </a:lnSpc>
              <a:spcBef>
                <a:spcPts val="0"/>
              </a:spcBef>
              <a:buSzPct val="120000"/>
              <a:buFont typeface="Arial" panose="020B0604020202020204" pitchFamily="34" charset="0"/>
              <a:buChar char="•"/>
            </a:pPr>
            <a:endParaRPr lang="en-US" sz="1600" dirty="0">
              <a:solidFill>
                <a:srgbClr val="364852"/>
              </a:solidFill>
            </a:endParaRPr>
          </a:p>
          <a:p>
            <a:pPr marL="320040" lvl="0" indent="0">
              <a:lnSpc>
                <a:spcPct val="100000"/>
              </a:lnSpc>
              <a:spcBef>
                <a:spcPts val="0"/>
              </a:spcBef>
              <a:buSzPct val="120000"/>
              <a:buFont typeface="Arial" panose="020B0604020202020204" pitchFamily="34" charset="0"/>
              <a:buNone/>
            </a:pPr>
            <a:r>
              <a:rPr lang="en-US" sz="1600" dirty="0">
                <a:solidFill>
                  <a:srgbClr val="364852"/>
                </a:solidFill>
              </a:rPr>
              <a:t>How you fit in</a:t>
            </a:r>
          </a:p>
          <a:p>
            <a:pPr marL="605790" lvl="0" indent="-285750">
              <a:lnSpc>
                <a:spcPct val="100000"/>
              </a:lnSpc>
              <a:spcBef>
                <a:spcPts val="0"/>
              </a:spcBef>
              <a:buSzPct val="120000"/>
              <a:buFont typeface="Arial" panose="020B0604020202020204" pitchFamily="34" charset="0"/>
              <a:buChar char="•"/>
            </a:pPr>
            <a:r>
              <a:rPr lang="en-US" sz="1600" dirty="0">
                <a:solidFill>
                  <a:srgbClr val="364852"/>
                </a:solidFill>
              </a:rPr>
              <a:t>Donate materials to expand the collections</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The University Archivist will discuss all the options with you</a:t>
            </a:r>
          </a:p>
          <a:p>
            <a:pPr marL="1520190" lvl="2" indent="-285750" algn="l">
              <a:lnSpc>
                <a:spcPct val="100000"/>
              </a:lnSpc>
              <a:spcBef>
                <a:spcPts val="0"/>
              </a:spcBef>
              <a:buSzPct val="120000"/>
              <a:buFont typeface="Arial" panose="020B0604020202020204" pitchFamily="34" charset="0"/>
              <a:buChar char="•"/>
            </a:pPr>
            <a:r>
              <a:rPr lang="en-US" sz="1600" dirty="0">
                <a:solidFill>
                  <a:srgbClr val="364852"/>
                </a:solidFill>
              </a:rPr>
              <a:t>But you can also review the Records Retention Schedule for some guidance (https://o2.ohsu.edu/policies-and-compliance/ohsu-policy-manual/chapter-7-facilities-management-support-services/upload/records-retention-schedule.pdf) </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Materials we usually take:</a:t>
            </a:r>
          </a:p>
          <a:p>
            <a:pPr marL="1520190" lvl="2" indent="-285750">
              <a:lnSpc>
                <a:spcPct val="100000"/>
              </a:lnSpc>
              <a:spcBef>
                <a:spcPts val="0"/>
              </a:spcBef>
              <a:buSzPct val="120000"/>
              <a:buFont typeface="Arial" panose="020B0604020202020204" pitchFamily="34" charset="0"/>
              <a:buChar char="•"/>
            </a:pPr>
            <a:r>
              <a:rPr lang="en-US" sz="1600" dirty="0">
                <a:solidFill>
                  <a:srgbClr val="364852"/>
                </a:solidFill>
              </a:rPr>
              <a:t>Research data, research notes</a:t>
            </a:r>
          </a:p>
          <a:p>
            <a:pPr marL="1520190" lvl="2" indent="-285750">
              <a:lnSpc>
                <a:spcPct val="100000"/>
              </a:lnSpc>
              <a:spcBef>
                <a:spcPts val="0"/>
              </a:spcBef>
              <a:buSzPct val="120000"/>
              <a:buFont typeface="Arial" panose="020B0604020202020204" pitchFamily="34" charset="0"/>
              <a:buChar char="•"/>
            </a:pPr>
            <a:r>
              <a:rPr lang="en-US" sz="1600" dirty="0">
                <a:solidFill>
                  <a:srgbClr val="364852"/>
                </a:solidFill>
              </a:rPr>
              <a:t>Professional and personal correspondence</a:t>
            </a:r>
          </a:p>
          <a:p>
            <a:pPr marL="1520190" lvl="2" indent="-285750">
              <a:lnSpc>
                <a:spcPct val="100000"/>
              </a:lnSpc>
              <a:spcBef>
                <a:spcPts val="0"/>
              </a:spcBef>
              <a:buSzPct val="120000"/>
              <a:buFont typeface="Arial" panose="020B0604020202020204" pitchFamily="34" charset="0"/>
              <a:buChar char="•"/>
            </a:pPr>
            <a:r>
              <a:rPr lang="en-US" sz="1600" dirty="0">
                <a:solidFill>
                  <a:srgbClr val="364852"/>
                </a:solidFill>
              </a:rPr>
              <a:t>Lecture notes</a:t>
            </a:r>
          </a:p>
          <a:p>
            <a:pPr marL="1520190" lvl="2" indent="-285750">
              <a:lnSpc>
                <a:spcPct val="100000"/>
              </a:lnSpc>
              <a:spcBef>
                <a:spcPts val="0"/>
              </a:spcBef>
              <a:buSzPct val="120000"/>
              <a:buFont typeface="Arial" panose="020B0604020202020204" pitchFamily="34" charset="0"/>
              <a:buChar char="•"/>
            </a:pPr>
            <a:r>
              <a:rPr lang="en-US" sz="1600" dirty="0">
                <a:solidFill>
                  <a:srgbClr val="364852"/>
                </a:solidFill>
              </a:rPr>
              <a:t>Photographs, photo slides</a:t>
            </a:r>
          </a:p>
          <a:p>
            <a:pPr marL="1520190" lvl="2" indent="-285750">
              <a:lnSpc>
                <a:spcPct val="100000"/>
              </a:lnSpc>
              <a:spcBef>
                <a:spcPts val="0"/>
              </a:spcBef>
              <a:buSzPct val="120000"/>
              <a:buFont typeface="Arial" panose="020B0604020202020204" pitchFamily="34" charset="0"/>
              <a:buChar char="•"/>
            </a:pPr>
            <a:r>
              <a:rPr lang="en-US" sz="1600" dirty="0">
                <a:solidFill>
                  <a:srgbClr val="364852"/>
                </a:solidFill>
              </a:rPr>
              <a:t>Artifacts related to the practice of health sciences</a:t>
            </a:r>
          </a:p>
          <a:p>
            <a:pPr marL="1520190" lvl="2" indent="-285750">
              <a:lnSpc>
                <a:spcPct val="100000"/>
              </a:lnSpc>
              <a:spcBef>
                <a:spcPts val="0"/>
              </a:spcBef>
              <a:buSzPct val="120000"/>
              <a:buFont typeface="Arial" panose="020B0604020202020204" pitchFamily="34" charset="0"/>
              <a:buChar char="•"/>
            </a:pPr>
            <a:r>
              <a:rPr lang="en-US" sz="1600" dirty="0">
                <a:solidFill>
                  <a:srgbClr val="364852"/>
                </a:solidFill>
              </a:rPr>
              <a:t>Rare books, books by OHSU-affiliated authors, books about health sciences in the Pacific Northwest</a:t>
            </a:r>
          </a:p>
          <a:p>
            <a:pPr marL="1520190" lvl="2" indent="-285750">
              <a:lnSpc>
                <a:spcPct val="100000"/>
              </a:lnSpc>
              <a:spcBef>
                <a:spcPts val="0"/>
              </a:spcBef>
              <a:buSzPct val="120000"/>
              <a:buFont typeface="Arial" panose="020B0604020202020204" pitchFamily="34" charset="0"/>
              <a:buChar char="•"/>
            </a:pPr>
            <a:r>
              <a:rPr lang="en-US" sz="1600" dirty="0">
                <a:solidFill>
                  <a:srgbClr val="364852"/>
                </a:solidFill>
              </a:rPr>
              <a:t>Materials that highlight communities that are underrepresented in our holdings (such as women in science; LGBTQ+, Black, Indigenous, and </a:t>
            </a:r>
            <a:r>
              <a:rPr lang="en-US" sz="1600" dirty="0" err="1">
                <a:solidFill>
                  <a:srgbClr val="364852"/>
                </a:solidFill>
              </a:rPr>
              <a:t>Latinx</a:t>
            </a:r>
            <a:r>
              <a:rPr lang="en-US" sz="1600" dirty="0">
                <a:solidFill>
                  <a:srgbClr val="364852"/>
                </a:solidFill>
              </a:rPr>
              <a:t> communities; the OHSU student experience; etc.)</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Materials we often don’t accept:</a:t>
            </a:r>
          </a:p>
          <a:p>
            <a:pPr marL="1520190" lvl="2" indent="-285750">
              <a:lnSpc>
                <a:spcPct val="100000"/>
              </a:lnSpc>
              <a:spcBef>
                <a:spcPts val="0"/>
              </a:spcBef>
              <a:buSzPct val="120000"/>
              <a:buFont typeface="Arial" panose="020B0604020202020204" pitchFamily="34" charset="0"/>
              <a:buChar char="•"/>
            </a:pPr>
            <a:r>
              <a:rPr lang="en-US" sz="1200" i="0" kern="1200" dirty="0">
                <a:solidFill>
                  <a:schemeClr val="tx1"/>
                </a:solidFill>
                <a:effectLst/>
                <a:latin typeface="Lato Regular"/>
                <a:ea typeface="+mn-ea"/>
                <a:cs typeface="+mn-cs"/>
              </a:rPr>
              <a:t>Furniture</a:t>
            </a:r>
          </a:p>
          <a:p>
            <a:pPr marL="1520190" lvl="2" indent="-285750">
              <a:lnSpc>
                <a:spcPct val="100000"/>
              </a:lnSpc>
              <a:spcBef>
                <a:spcPts val="0"/>
              </a:spcBef>
              <a:buSzPct val="120000"/>
              <a:buFont typeface="Arial" panose="020B0604020202020204" pitchFamily="34" charset="0"/>
              <a:buChar char="•"/>
            </a:pPr>
            <a:r>
              <a:rPr lang="en-US" sz="1200" i="0" kern="1200" dirty="0">
                <a:solidFill>
                  <a:schemeClr val="tx1"/>
                </a:solidFill>
                <a:effectLst/>
                <a:latin typeface="Lato Regular"/>
                <a:ea typeface="+mn-ea"/>
                <a:cs typeface="+mn-cs"/>
              </a:rPr>
              <a:t>Human remains, medical specimens</a:t>
            </a:r>
          </a:p>
          <a:p>
            <a:pPr marL="1520190" lvl="2" indent="-285750">
              <a:lnSpc>
                <a:spcPct val="100000"/>
              </a:lnSpc>
              <a:spcBef>
                <a:spcPts val="0"/>
              </a:spcBef>
              <a:buSzPct val="120000"/>
              <a:buFont typeface="Arial" panose="020B0604020202020204" pitchFamily="34" charset="0"/>
              <a:buChar char="•"/>
            </a:pPr>
            <a:r>
              <a:rPr lang="en-US" sz="1200" i="0" kern="1200" dirty="0">
                <a:solidFill>
                  <a:schemeClr val="tx1"/>
                </a:solidFill>
                <a:effectLst/>
                <a:latin typeface="Lato Regular"/>
                <a:ea typeface="+mn-ea"/>
                <a:cs typeface="+mn-cs"/>
              </a:rPr>
              <a:t>Microscope slides that do not come with proper documentation as to their creation and contents</a:t>
            </a:r>
          </a:p>
          <a:p>
            <a:pPr marL="1520190" lvl="2" indent="-285750">
              <a:lnSpc>
                <a:spcPct val="100000"/>
              </a:lnSpc>
              <a:spcBef>
                <a:spcPts val="0"/>
              </a:spcBef>
              <a:buSzPct val="120000"/>
              <a:buFont typeface="Arial" panose="020B0604020202020204" pitchFamily="34" charset="0"/>
              <a:buChar char="•"/>
            </a:pPr>
            <a:r>
              <a:rPr lang="en-US" sz="1200" i="0" kern="1200" dirty="0">
                <a:solidFill>
                  <a:schemeClr val="tx1"/>
                </a:solidFill>
                <a:effectLst/>
                <a:latin typeface="Lato Regular"/>
                <a:ea typeface="+mn-ea"/>
                <a:cs typeface="+mn-cs"/>
              </a:rPr>
              <a:t>Published journals, articles, reprints, or photocopies</a:t>
            </a:r>
          </a:p>
          <a:p>
            <a:pPr marL="1520190" lvl="2" indent="-285750">
              <a:lnSpc>
                <a:spcPct val="100000"/>
              </a:lnSpc>
              <a:spcBef>
                <a:spcPts val="0"/>
              </a:spcBef>
              <a:buSzPct val="120000"/>
              <a:buFont typeface="Arial" panose="020B0604020202020204" pitchFamily="34" charset="0"/>
              <a:buChar char="•"/>
            </a:pPr>
            <a:r>
              <a:rPr lang="en-US" sz="1200" i="0" kern="1200" dirty="0">
                <a:solidFill>
                  <a:schemeClr val="tx1"/>
                </a:solidFill>
                <a:effectLst/>
                <a:latin typeface="Lato Regular"/>
                <a:ea typeface="+mn-ea"/>
                <a:cs typeface="+mn-cs"/>
              </a:rPr>
              <a:t>Newspaper clippings (except from periodicals with unique or limited  circulation)</a:t>
            </a:r>
          </a:p>
          <a:p>
            <a:pPr marL="1520190" lvl="2" indent="-285750">
              <a:lnSpc>
                <a:spcPct val="100000"/>
              </a:lnSpc>
              <a:spcBef>
                <a:spcPts val="0"/>
              </a:spcBef>
              <a:buSzPct val="120000"/>
              <a:buFont typeface="Arial" panose="020B0604020202020204" pitchFamily="34" charset="0"/>
              <a:buChar char="•"/>
            </a:pPr>
            <a:r>
              <a:rPr lang="en-US" sz="1200" i="0" kern="1200" dirty="0">
                <a:solidFill>
                  <a:schemeClr val="tx1"/>
                </a:solidFill>
                <a:effectLst/>
                <a:latin typeface="Lato Regular"/>
                <a:ea typeface="+mn-ea"/>
                <a:cs typeface="+mn-cs"/>
              </a:rPr>
              <a:t>Plaques and awards (some exceptions, based on the award)</a:t>
            </a:r>
          </a:p>
          <a:p>
            <a:pPr marL="1520190" lvl="2" indent="-285750">
              <a:lnSpc>
                <a:spcPct val="100000"/>
              </a:lnSpc>
              <a:spcBef>
                <a:spcPts val="0"/>
              </a:spcBef>
              <a:buSzPct val="120000"/>
              <a:buFont typeface="Arial" panose="020B0604020202020204" pitchFamily="34" charset="0"/>
              <a:buChar char="•"/>
            </a:pPr>
            <a:r>
              <a:rPr lang="en-US" sz="1200" i="0" kern="1200" dirty="0">
                <a:solidFill>
                  <a:schemeClr val="tx1"/>
                </a:solidFill>
                <a:effectLst/>
                <a:latin typeface="Lato Regular"/>
                <a:ea typeface="+mn-ea"/>
                <a:cs typeface="+mn-cs"/>
              </a:rPr>
              <a:t>Large research posters (digital versions happily accepted)</a:t>
            </a:r>
          </a:p>
          <a:p>
            <a:pPr marL="1520190" lvl="2" indent="-285750">
              <a:lnSpc>
                <a:spcPct val="100000"/>
              </a:lnSpc>
              <a:spcBef>
                <a:spcPts val="0"/>
              </a:spcBef>
              <a:buSzPct val="120000"/>
              <a:buFont typeface="Arial" panose="020B0604020202020204" pitchFamily="34" charset="0"/>
              <a:buChar char="•"/>
            </a:pPr>
            <a:r>
              <a:rPr lang="en-US" sz="1200" i="0" kern="1200" dirty="0">
                <a:solidFill>
                  <a:schemeClr val="tx1"/>
                </a:solidFill>
                <a:effectLst/>
                <a:latin typeface="Lato Regular"/>
                <a:ea typeface="+mn-ea"/>
                <a:cs typeface="+mn-cs"/>
              </a:rPr>
              <a:t>Any toxic or radioactive substance, as well as items posing a strong preservation or environmental concern</a:t>
            </a:r>
          </a:p>
          <a:p>
            <a:pPr marL="605790" lvl="0" indent="-285750">
              <a:lnSpc>
                <a:spcPct val="100000"/>
              </a:lnSpc>
              <a:spcBef>
                <a:spcPts val="0"/>
              </a:spcBef>
              <a:buSzPct val="120000"/>
              <a:buFont typeface="Arial" panose="020B0604020202020204" pitchFamily="34" charset="0"/>
              <a:buChar char="•"/>
            </a:pPr>
            <a:r>
              <a:rPr lang="en-US" sz="1600" dirty="0">
                <a:solidFill>
                  <a:srgbClr val="364852"/>
                </a:solidFill>
              </a:rPr>
              <a:t>Use historical materials in your work</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Do historical research to learn more about the history of your field</a:t>
            </a:r>
          </a:p>
          <a:p>
            <a:pPr marL="1062990" lvl="1" indent="-285750">
              <a:lnSpc>
                <a:spcPct val="100000"/>
              </a:lnSpc>
              <a:spcBef>
                <a:spcPts val="0"/>
              </a:spcBef>
              <a:buSzPct val="120000"/>
              <a:buFont typeface="Arial" panose="020B0604020202020204" pitchFamily="34" charset="0"/>
              <a:buChar char="•"/>
            </a:pPr>
            <a:r>
              <a:rPr lang="en-US" sz="1600" dirty="0">
                <a:solidFill>
                  <a:srgbClr val="364852"/>
                </a:solidFill>
              </a:rPr>
              <a:t>Ask or require your students to use our materials in coursework or visit the archives</a:t>
            </a:r>
          </a:p>
          <a:p>
            <a:pPr marL="1520190" lvl="2" indent="-285750">
              <a:lnSpc>
                <a:spcPct val="100000"/>
              </a:lnSpc>
              <a:spcBef>
                <a:spcPts val="0"/>
              </a:spcBef>
              <a:buSzPct val="120000"/>
              <a:buFont typeface="Arial" panose="020B0604020202020204" pitchFamily="34" charset="0"/>
              <a:buChar char="•"/>
            </a:pPr>
            <a:r>
              <a:rPr lang="en-US" sz="1600" dirty="0">
                <a:solidFill>
                  <a:srgbClr val="364852"/>
                </a:solidFill>
              </a:rPr>
              <a:t>Class sessions can be arranged, as well as tours</a:t>
            </a:r>
          </a:p>
          <a:p>
            <a:pPr marL="1520190" lvl="2" indent="-285750">
              <a:lnSpc>
                <a:spcPct val="100000"/>
              </a:lnSpc>
              <a:spcBef>
                <a:spcPts val="0"/>
              </a:spcBef>
              <a:buSzPct val="120000"/>
              <a:buFont typeface="Arial" panose="020B0604020202020204" pitchFamily="34" charset="0"/>
              <a:buChar char="•"/>
            </a:pPr>
            <a:r>
              <a:rPr lang="en-US" sz="1600" dirty="0">
                <a:solidFill>
                  <a:srgbClr val="364852"/>
                </a:solidFill>
              </a:rPr>
              <a:t>Instruction can be tailored to your subject or course focus</a:t>
            </a:r>
          </a:p>
          <a:p>
            <a:endParaRPr lang="en-US" dirty="0"/>
          </a:p>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13</a:t>
            </a:fld>
            <a:endParaRPr lang="en-US" dirty="0"/>
          </a:p>
        </p:txBody>
      </p:sp>
    </p:spTree>
    <p:extLst>
      <p:ext uri="{BB962C8B-B14F-4D97-AF65-F5344CB8AC3E}">
        <p14:creationId xmlns:p14="http://schemas.microsoft.com/office/powerpoint/2010/main" val="53886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18" y="686832"/>
            <a:ext cx="7589520" cy="715340"/>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731520" y="1410992"/>
            <a:ext cx="7589520" cy="952419"/>
          </a:xfr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731520" y="2928032"/>
            <a:ext cx="7589520" cy="1468122"/>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731520" y="2521744"/>
            <a:ext cx="7589520" cy="344330"/>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36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33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3307413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604983" cy="621158"/>
          </a:xfrm>
        </p:spPr>
        <p:txBody>
          <a:bodyPr>
            <a:noAutofit/>
          </a:bodyPr>
          <a:lstStyle>
            <a:lvl1pPr algn="l">
              <a:defRPr sz="4000"/>
            </a:lvl1pPr>
          </a:lstStyle>
          <a:p>
            <a:r>
              <a:rPr lang="en-US" dirty="0"/>
              <a:t>Click to edit title style</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407839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520301"/>
            <a:ext cx="7534430" cy="857250"/>
          </a:xfrm>
          <a:prstGeom prst="rect">
            <a:avLst/>
          </a:prstGeom>
        </p:spPr>
        <p:txBody>
          <a:bodyPr vert="horz" lIns="91440" tIns="45720" rIns="91440" bIns="45720" rtlCol="0" anchor="ctr">
            <a:normAutofit/>
          </a:bodyPr>
          <a:lstStyle>
            <a:lvl1pPr algn="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4" y="1438220"/>
            <a:ext cx="7534275" cy="2204246"/>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211580" y="4768899"/>
            <a:ext cx="591343" cy="273844"/>
          </a:xfrm>
          <a:prstGeom prst="rect">
            <a:avLst/>
          </a:prstGeom>
        </p:spPr>
        <p:txBody>
          <a:bodyPr vert="horz" lIns="68580" tIns="34290" rIns="68580" bIns="3429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900" smtClean="0">
                <a:solidFill>
                  <a:schemeClr val="tx2"/>
                </a:solidFill>
                <a:latin typeface="Noto Serif" charset="0"/>
                <a:ea typeface="Noto Serif" charset="0"/>
                <a:cs typeface="Noto Serif" charset="0"/>
              </a:rPr>
              <a:pPr algn="l"/>
              <a:t>‹#›</a:t>
            </a:fld>
            <a:endParaRPr lang="en-US" sz="9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28888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731520"/>
            <a:ext cx="7534430" cy="857250"/>
          </a:xfrm>
          <a:prstGeom prst="rect">
            <a:avLst/>
          </a:prstGeom>
        </p:spPr>
        <p:txBody>
          <a:bodyPr vert="horz" lIns="91440" tIns="45720" rIns="91440" bIns="45720" rtlCol="0" anchor="ctr">
            <a:normAutofit/>
          </a:bodyPr>
          <a:lstStyle>
            <a:lvl1pPr algn="l">
              <a:defRPr sz="4000"/>
            </a:lvl1pPr>
          </a:lstStyle>
          <a:p>
            <a:r>
              <a:rPr lang="en-US" dirty="0"/>
              <a:t>Click to edit master title style</a:t>
            </a:r>
          </a:p>
        </p:txBody>
      </p:sp>
      <p:sp>
        <p:nvSpPr>
          <p:cNvPr id="6" name="Text Placeholder 5"/>
          <p:cNvSpPr>
            <a:spLocks noGrp="1"/>
          </p:cNvSpPr>
          <p:nvPr>
            <p:ph type="body" sz="quarter" idx="10"/>
          </p:nvPr>
        </p:nvSpPr>
        <p:spPr>
          <a:xfrm>
            <a:off x="731520" y="1737710"/>
            <a:ext cx="7534275" cy="2681889"/>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589520" cy="621158"/>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731520" y="1453662"/>
            <a:ext cx="3657600" cy="2919046"/>
          </a:xfrm>
        </p:spPr>
        <p:txBody>
          <a:bodyPr>
            <a:normAutofit/>
          </a:bodyPr>
          <a:lstStyle>
            <a:lvl1pPr>
              <a:defRPr sz="2000" b="0" i="0">
                <a:latin typeface="Noto Serif"/>
                <a:cs typeface="Noto Serif"/>
              </a:defRPr>
            </a:lvl1pPr>
            <a:lvl2pPr>
              <a:defRPr sz="2000" b="0" i="0">
                <a:latin typeface="Noto Serif"/>
                <a:cs typeface="Noto Serif"/>
              </a:defRPr>
            </a:lvl2pPr>
            <a:lvl3pPr>
              <a:defRPr sz="2000" b="0" i="0">
                <a:latin typeface="Noto Serif"/>
                <a:cs typeface="Noto Serif"/>
              </a:defRPr>
            </a:lvl3pPr>
            <a:lvl4pPr>
              <a:defRPr sz="2000" b="0" i="0">
                <a:latin typeface="Noto Serif"/>
                <a:cs typeface="Noto Serif"/>
              </a:defRPr>
            </a:lvl4pPr>
            <a:lvl5pPr>
              <a:defRPr sz="2000" b="0" i="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63440" y="1453662"/>
            <a:ext cx="3657600" cy="2919045"/>
          </a:xfrm>
        </p:spPr>
        <p:txBody>
          <a:bodyPr>
            <a:normAutofit/>
          </a:bodyPr>
          <a:lstStyle>
            <a:lvl1pPr>
              <a:defRPr sz="2000">
                <a:latin typeface="Noto Serif"/>
                <a:cs typeface="Noto Serif"/>
              </a:defRPr>
            </a:lvl1pPr>
            <a:lvl2pPr>
              <a:defRPr sz="2000">
                <a:latin typeface="Noto Serif"/>
                <a:cs typeface="Noto Serif"/>
              </a:defRPr>
            </a:lvl2pPr>
            <a:lvl3pPr>
              <a:defRPr sz="2000">
                <a:latin typeface="Noto Serif"/>
                <a:cs typeface="Noto Serif"/>
              </a:defRPr>
            </a:lvl3pPr>
            <a:lvl4pPr>
              <a:defRPr sz="2000">
                <a:latin typeface="Noto Serif"/>
                <a:cs typeface="Noto Serif"/>
              </a:defRPr>
            </a:lvl4pPr>
            <a:lvl5pPr>
              <a:defRPr sz="200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4400" y="890686"/>
            <a:ext cx="7315200" cy="3482022"/>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48640" y="365760"/>
            <a:ext cx="4597400" cy="335414"/>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230923" y="1266091"/>
            <a:ext cx="676656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94746" y="4601719"/>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5093"/>
            <a:ext cx="7589520" cy="3520384"/>
          </a:xfrm>
        </p:spPr>
        <p:txBody>
          <a:bodyPr>
            <a:normAutofit/>
          </a:bodyPr>
          <a:lstStyle>
            <a:lvl1pPr algn="l">
              <a:lnSpc>
                <a:spcPct val="120000"/>
              </a:lnSpc>
              <a:defRPr sz="2800" baseline="0">
                <a:solidFill>
                  <a:schemeClr val="tx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731520" y="4368481"/>
            <a:ext cx="4111625" cy="378619"/>
          </a:xfrm>
        </p:spPr>
        <p:txBody>
          <a:bodyPr/>
          <a:lstStyle>
            <a:lvl1pPr marL="0" indent="0">
              <a:buNone/>
              <a:defRPr sz="2000"/>
            </a:lvl1pPr>
          </a:lstStyle>
          <a:p>
            <a:pPr lvl="0"/>
            <a:r>
              <a:rPr lang="en-US" dirty="0"/>
              <a:t>— Click to add attribution</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604983" cy="621158"/>
          </a:xfrm>
        </p:spPr>
        <p:txBody>
          <a:bodyPr>
            <a:noAutofit/>
          </a:bodyPr>
          <a:lstStyle>
            <a:lvl1pPr algn="l">
              <a:defRPr sz="4000"/>
            </a:lvl1pPr>
          </a:lstStyle>
          <a:p>
            <a:r>
              <a:rPr lang="en-US" dirty="0"/>
              <a:t>Click to edit title style</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1520"/>
            <a:ext cx="7604983" cy="6211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604983" cy="2744799"/>
          </a:xfrm>
          <a:prstGeom prst="rect">
            <a:avLst/>
          </a:prstGeom>
        </p:spPr>
        <p:txBody>
          <a:bodyPr vert="horz" lIns="91440" tIns="45720" rIns="91440" bIns="45720" rtlCol="0">
            <a:normAutofit/>
          </a:bodyPr>
          <a:lstStyle/>
          <a:p>
            <a:pPr lvl="0"/>
            <a:r>
              <a:rPr lang="en-US" dirty="0"/>
              <a:t>Click to edit master text style</a:t>
            </a:r>
          </a:p>
        </p:txBody>
      </p:sp>
      <p:pic>
        <p:nvPicPr>
          <p:cNvPr id="6" name="Picture 5" descr="OHSU-RGB-1CGRAY-POS.eps"/>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408482" y="4208899"/>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2" r:id="rId10"/>
  </p:sldLayoutIdLst>
  <p:hf hdr="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90" r:id="rId6"/>
    <p:sldLayoutId id="2147483691" r:id="rId7"/>
    <p:sldLayoutId id="2147483693" r:id="rId8"/>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9487" y="420732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mailto:ZEIGENL@OH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hyperlink" Target="https://libguides.ohsu.edu/wireless-printing" TargetMode="External"/><Relationship Id="rId4" Type="http://schemas.openxmlformats.org/officeDocument/2006/relationships/hyperlink" Target="https://www.ohsu.edu/library/get-it-for-me-servi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hyperlink" Target="http://ohsu.libanswers.com/" TargetMode="External"/><Relationship Id="rId4" Type="http://schemas.openxmlformats.org/officeDocument/2006/relationships/image" Target="../media/image7.jp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libguides.ohsu.edu/mobile"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13"/>
          <p:cNvSpPr txBox="1"/>
          <p:nvPr/>
        </p:nvSpPr>
        <p:spPr>
          <a:xfrm>
            <a:off x="422823" y="4611406"/>
            <a:ext cx="7542458" cy="369332"/>
          </a:xfrm>
          <a:prstGeom prst="rect">
            <a:avLst/>
          </a:prstGeom>
          <a:noFill/>
        </p:spPr>
        <p:txBody>
          <a:bodyPr wrap="square" rtlCol="0">
            <a:spAutoFit/>
          </a:bodyPr>
          <a:lstStyle/>
          <a:p>
            <a:r>
              <a:rPr lang="en-US" sz="900" kern="0" spc="80" dirty="0">
                <a:solidFill>
                  <a:schemeClr val="bg1"/>
                </a:solidFill>
                <a:latin typeface="Lato Regular" panose="020F0502020204030203" pitchFamily="34" charset="0"/>
                <a:cs typeface="Lato Light"/>
              </a:rPr>
              <a:t>DATE: MARCH 9, 2020   PRESENTED BY: LAURA ZEIGEN, MA, MLIS, MPH, AHIP, HEALTH SCIENCES EDUCATION &amp; RESEARCH LIBRARIAN, </a:t>
            </a:r>
            <a:r>
              <a:rPr lang="en-US" sz="900" kern="0" spc="80" dirty="0">
                <a:solidFill>
                  <a:schemeClr val="bg1"/>
                </a:solidFill>
                <a:latin typeface="Lato Regular" panose="020F0502020204030203" pitchFamily="34" charset="0"/>
                <a:cs typeface="Lato Light"/>
                <a:hlinkClick r:id="rId4"/>
              </a:rPr>
              <a:t>ZEIGENL@OHSU.EDU</a:t>
            </a:r>
            <a:r>
              <a:rPr lang="en-US" sz="900" kern="0" spc="80" dirty="0">
                <a:solidFill>
                  <a:schemeClr val="bg1"/>
                </a:solidFill>
                <a:latin typeface="Lato Regular" panose="020F0502020204030203" pitchFamily="34" charset="0"/>
                <a:cs typeface="Lato Light"/>
              </a:rPr>
              <a:t> </a:t>
            </a:r>
          </a:p>
        </p:txBody>
      </p:sp>
      <p:sp>
        <p:nvSpPr>
          <p:cNvPr id="16" name="TextBox 15"/>
          <p:cNvSpPr txBox="1"/>
          <p:nvPr/>
        </p:nvSpPr>
        <p:spPr>
          <a:xfrm>
            <a:off x="386380" y="3113281"/>
            <a:ext cx="8436151" cy="646331"/>
          </a:xfrm>
          <a:prstGeom prst="rect">
            <a:avLst/>
          </a:prstGeom>
          <a:noFill/>
        </p:spPr>
        <p:txBody>
          <a:bodyPr wrap="square" rtlCol="0">
            <a:spAutoFit/>
          </a:bodyPr>
          <a:lstStyle/>
          <a:p>
            <a:r>
              <a:rPr lang="en-US" sz="3600" dirty="0">
                <a:solidFill>
                  <a:schemeClr val="bg1"/>
                </a:solidFill>
                <a:latin typeface="Lato Regular"/>
                <a:cs typeface="Lato Regular"/>
              </a:rPr>
              <a:t>OHSU Library: </a:t>
            </a:r>
          </a:p>
        </p:txBody>
      </p:sp>
      <p:sp>
        <p:nvSpPr>
          <p:cNvPr id="17" name="TextBox 16"/>
          <p:cNvSpPr txBox="1"/>
          <p:nvPr/>
        </p:nvSpPr>
        <p:spPr>
          <a:xfrm>
            <a:off x="457500" y="3696480"/>
            <a:ext cx="7436344" cy="415498"/>
          </a:xfrm>
          <a:prstGeom prst="rect">
            <a:avLst/>
          </a:prstGeom>
          <a:noFill/>
        </p:spPr>
        <p:txBody>
          <a:bodyPr wrap="square" rtlCol="0">
            <a:spAutoFit/>
          </a:bodyPr>
          <a:lstStyle/>
          <a:p>
            <a:r>
              <a:rPr lang="en-US" sz="2100" dirty="0">
                <a:solidFill>
                  <a:schemeClr val="bg1"/>
                </a:solidFill>
                <a:latin typeface="Lato Regular"/>
                <a:cs typeface="Lato Regular"/>
              </a:rPr>
              <a:t>Resources for Internal Medicine Residents</a:t>
            </a:r>
          </a:p>
        </p:txBody>
      </p:sp>
      <p:cxnSp>
        <p:nvCxnSpPr>
          <p:cNvPr id="18" name="Straight Connector 17" title="Straight line."/>
          <p:cNvCxnSpPr/>
          <p:nvPr/>
        </p:nvCxnSpPr>
        <p:spPr>
          <a:xfrm>
            <a:off x="490062" y="4322160"/>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OHSU master brand logo." title="OHSU master brand logo."/>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823" y="1571273"/>
            <a:ext cx="603495" cy="1034025"/>
          </a:xfrm>
          <a:prstGeom prst="rect">
            <a:avLst/>
          </a:prstGeom>
        </p:spPr>
      </p:pic>
    </p:spTree>
    <p:extLst>
      <p:ext uri="{BB962C8B-B14F-4D97-AF65-F5344CB8AC3E}">
        <p14:creationId xmlns:p14="http://schemas.microsoft.com/office/powerpoint/2010/main" val="55072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9082" y="183422"/>
            <a:ext cx="6298163" cy="564396"/>
          </a:xfrm>
        </p:spPr>
        <p:txBody>
          <a:bodyPr/>
          <a:lstStyle/>
          <a:p>
            <a:r>
              <a:rPr lang="en-US" dirty="0"/>
              <a:t>Library Space Updates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44" y="-10681"/>
            <a:ext cx="1841531" cy="5156287"/>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smtClean="0">
                <a:solidFill>
                  <a:schemeClr val="bg1"/>
                </a:solidFill>
              </a:rPr>
              <a:t>10</a:t>
            </a:fld>
            <a:endParaRPr lang="en-US" sz="1200" dirty="0">
              <a:solidFill>
                <a:schemeClr val="bg1"/>
              </a:solidFill>
            </a:endParaRPr>
          </a:p>
        </p:txBody>
      </p:sp>
      <p:sp>
        <p:nvSpPr>
          <p:cNvPr id="8" name="TextBox 7"/>
          <p:cNvSpPr txBox="1"/>
          <p:nvPr/>
        </p:nvSpPr>
        <p:spPr>
          <a:xfrm>
            <a:off x="1834385" y="4824879"/>
            <a:ext cx="3047629" cy="246221"/>
          </a:xfrm>
          <a:prstGeom prst="rect">
            <a:avLst/>
          </a:prstGeom>
          <a:noFill/>
        </p:spPr>
        <p:txBody>
          <a:bodyPr wrap="none" rtlCol="0">
            <a:spAutoFit/>
          </a:bodyPr>
          <a:lstStyle/>
          <a:p>
            <a:r>
              <a:rPr lang="en-US" sz="1000" dirty="0">
                <a:latin typeface="Noto Serif" panose="02020600060500020200" pitchFamily="18" charset="0"/>
                <a:ea typeface="Noto Serif" panose="02020600060500020200" pitchFamily="18" charset="0"/>
                <a:cs typeface="Noto Serif" panose="02020600060500020200" pitchFamily="18" charset="0"/>
              </a:rPr>
              <a:t>Photo credit:  Dawn K. Baker for OHSU Library</a:t>
            </a:r>
          </a:p>
        </p:txBody>
      </p:sp>
      <p:sp>
        <p:nvSpPr>
          <p:cNvPr id="9" name="TextBox 8">
            <a:extLst>
              <a:ext uri="{FF2B5EF4-FFF2-40B4-BE49-F238E27FC236}">
                <a16:creationId xmlns:a16="http://schemas.microsoft.com/office/drawing/2014/main" id="{6025AA9F-FF7B-5B40-B528-A023ACF62716}"/>
              </a:ext>
            </a:extLst>
          </p:cNvPr>
          <p:cNvSpPr txBox="1"/>
          <p:nvPr/>
        </p:nvSpPr>
        <p:spPr>
          <a:xfrm>
            <a:off x="2099082" y="973740"/>
            <a:ext cx="3400803" cy="338554"/>
          </a:xfrm>
          <a:prstGeom prst="rect">
            <a:avLst/>
          </a:prstGeom>
          <a:noFill/>
        </p:spPr>
        <p:txBody>
          <a:bodyPr wrap="none" rtlCol="0">
            <a:spAutoFit/>
          </a:bodyPr>
          <a:lstStyle/>
          <a:p>
            <a:r>
              <a:rPr lang="en-US" sz="1600" dirty="0">
                <a:latin typeface="+mj-lt"/>
              </a:rPr>
              <a:t>BICC Learning Space Improvements</a:t>
            </a:r>
          </a:p>
        </p:txBody>
      </p:sp>
      <p:sp>
        <p:nvSpPr>
          <p:cNvPr id="10" name="TextBox 9">
            <a:extLst>
              <a:ext uri="{FF2B5EF4-FFF2-40B4-BE49-F238E27FC236}">
                <a16:creationId xmlns:a16="http://schemas.microsoft.com/office/drawing/2014/main" id="{9A68E61C-B748-0747-99D7-B62C05648CE0}"/>
              </a:ext>
            </a:extLst>
          </p:cNvPr>
          <p:cNvSpPr txBox="1"/>
          <p:nvPr/>
        </p:nvSpPr>
        <p:spPr>
          <a:xfrm>
            <a:off x="2099082" y="1335725"/>
            <a:ext cx="669591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BICC 429 noise mitigation is complete</a:t>
            </a:r>
          </a:p>
          <a:p>
            <a:pPr marL="285750" indent="-285750">
              <a:buFont typeface="Arial" panose="020B0604020202020204" pitchFamily="34" charset="0"/>
              <a:buChar char="•"/>
            </a:pPr>
            <a:r>
              <a:rPr lang="en-US" sz="1600" dirty="0"/>
              <a:t>Upgrades include new presentation and conferencing/recording technology</a:t>
            </a:r>
          </a:p>
          <a:p>
            <a:endParaRPr lang="en-US" sz="1600" dirty="0"/>
          </a:p>
        </p:txBody>
      </p:sp>
      <p:sp>
        <p:nvSpPr>
          <p:cNvPr id="14" name="TextBox 13">
            <a:extLst>
              <a:ext uri="{FF2B5EF4-FFF2-40B4-BE49-F238E27FC236}">
                <a16:creationId xmlns:a16="http://schemas.microsoft.com/office/drawing/2014/main" id="{D21D9A10-FB81-2145-8EC8-12733132C3CD}"/>
              </a:ext>
            </a:extLst>
          </p:cNvPr>
          <p:cNvSpPr txBox="1"/>
          <p:nvPr/>
        </p:nvSpPr>
        <p:spPr>
          <a:xfrm>
            <a:off x="2099082" y="2236040"/>
            <a:ext cx="3781805" cy="338554"/>
          </a:xfrm>
          <a:prstGeom prst="rect">
            <a:avLst/>
          </a:prstGeom>
          <a:noFill/>
        </p:spPr>
        <p:txBody>
          <a:bodyPr wrap="none" rtlCol="0">
            <a:spAutoFit/>
          </a:bodyPr>
          <a:lstStyle/>
          <a:p>
            <a:r>
              <a:rPr lang="en-US" sz="1600" dirty="0">
                <a:latin typeface="+mj-lt"/>
              </a:rPr>
              <a:t>Rosenbaum History of Neurology Room </a:t>
            </a:r>
          </a:p>
        </p:txBody>
      </p:sp>
      <p:sp>
        <p:nvSpPr>
          <p:cNvPr id="15" name="TextBox 14">
            <a:extLst>
              <a:ext uri="{FF2B5EF4-FFF2-40B4-BE49-F238E27FC236}">
                <a16:creationId xmlns:a16="http://schemas.microsoft.com/office/drawing/2014/main" id="{22A4DCEA-1FAF-FF48-B037-BC4D2D6C8B6B}"/>
              </a:ext>
            </a:extLst>
          </p:cNvPr>
          <p:cNvSpPr txBox="1"/>
          <p:nvPr/>
        </p:nvSpPr>
        <p:spPr>
          <a:xfrm>
            <a:off x="2099082" y="2571381"/>
            <a:ext cx="6298163"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Screen and adjustable table for accessible historical collections and archives research use</a:t>
            </a:r>
          </a:p>
          <a:p>
            <a:pPr marL="285750" indent="-285750">
              <a:buFont typeface="Arial" panose="020B0604020202020204" pitchFamily="34" charset="0"/>
              <a:buChar char="•"/>
            </a:pPr>
            <a:r>
              <a:rPr lang="en-US" sz="1600" dirty="0"/>
              <a:t>Available by appointment for meetings with Library staff</a:t>
            </a:r>
          </a:p>
          <a:p>
            <a:endParaRPr lang="en-US" sz="1600" dirty="0"/>
          </a:p>
        </p:txBody>
      </p:sp>
      <p:sp>
        <p:nvSpPr>
          <p:cNvPr id="2" name="TextBox 1">
            <a:extLst>
              <a:ext uri="{FF2B5EF4-FFF2-40B4-BE49-F238E27FC236}">
                <a16:creationId xmlns:a16="http://schemas.microsoft.com/office/drawing/2014/main" id="{CC2CA65C-D014-2349-9040-4F4E55809C36}"/>
              </a:ext>
            </a:extLst>
          </p:cNvPr>
          <p:cNvSpPr txBox="1"/>
          <p:nvPr/>
        </p:nvSpPr>
        <p:spPr>
          <a:xfrm>
            <a:off x="2099082" y="3784504"/>
            <a:ext cx="5481372" cy="984885"/>
          </a:xfrm>
          <a:prstGeom prst="rect">
            <a:avLst/>
          </a:prstGeom>
          <a:noFill/>
        </p:spPr>
        <p:txBody>
          <a:bodyPr wrap="none" rtlCol="0">
            <a:spAutoFit/>
          </a:bodyPr>
          <a:lstStyle/>
          <a:p>
            <a:pPr algn="ctr"/>
            <a:r>
              <a:rPr lang="en-US" sz="2000" dirty="0">
                <a:solidFill>
                  <a:srgbClr val="002776"/>
                </a:solidFill>
              </a:rPr>
              <a:t>Students, faculty, and staff can partner with us </a:t>
            </a:r>
            <a:br>
              <a:rPr lang="en-US" sz="2000" dirty="0">
                <a:solidFill>
                  <a:srgbClr val="002776"/>
                </a:solidFill>
              </a:rPr>
            </a:br>
            <a:r>
              <a:rPr lang="en-US" sz="2000" dirty="0">
                <a:solidFill>
                  <a:srgbClr val="002776"/>
                </a:solidFill>
              </a:rPr>
              <a:t>to use Library spaces!</a:t>
            </a:r>
          </a:p>
          <a:p>
            <a:endParaRPr lang="en-US" dirty="0"/>
          </a:p>
        </p:txBody>
      </p:sp>
    </p:spTree>
    <p:extLst>
      <p:ext uri="{BB962C8B-B14F-4D97-AF65-F5344CB8AC3E}">
        <p14:creationId xmlns:p14="http://schemas.microsoft.com/office/powerpoint/2010/main" val="697598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9082" y="189362"/>
            <a:ext cx="6298163" cy="564396"/>
          </a:xfrm>
        </p:spPr>
        <p:txBody>
          <a:bodyPr/>
          <a:lstStyle/>
          <a:p>
            <a:r>
              <a:rPr lang="en-US" dirty="0"/>
              <a:t>Improving Services for You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25" y="-5558"/>
            <a:ext cx="1840744" cy="5154615"/>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11</a:t>
            </a:fld>
            <a:endParaRPr lang="en-US" sz="1200" dirty="0"/>
          </a:p>
        </p:txBody>
      </p:sp>
      <p:sp>
        <p:nvSpPr>
          <p:cNvPr id="10" name="TextBox 9"/>
          <p:cNvSpPr txBox="1"/>
          <p:nvPr/>
        </p:nvSpPr>
        <p:spPr>
          <a:xfrm>
            <a:off x="1851969" y="4824879"/>
            <a:ext cx="3047629" cy="246221"/>
          </a:xfrm>
          <a:prstGeom prst="rect">
            <a:avLst/>
          </a:prstGeom>
          <a:noFill/>
        </p:spPr>
        <p:txBody>
          <a:bodyPr wrap="none" rtlCol="0">
            <a:spAutoFit/>
          </a:bodyPr>
          <a:lstStyle/>
          <a:p>
            <a:r>
              <a:rPr lang="en-US" sz="1000" dirty="0">
                <a:latin typeface="Noto Serif" panose="02020600060500020200" pitchFamily="18" charset="0"/>
                <a:ea typeface="Noto Serif" panose="02020600060500020200" pitchFamily="18" charset="0"/>
                <a:cs typeface="Noto Serif" panose="02020600060500020200" pitchFamily="18" charset="0"/>
              </a:rPr>
              <a:t>Photo credit:  Dawn K. Baker for OHSU Library</a:t>
            </a:r>
          </a:p>
        </p:txBody>
      </p:sp>
      <p:sp>
        <p:nvSpPr>
          <p:cNvPr id="2" name="TextBox 1">
            <a:extLst>
              <a:ext uri="{FF2B5EF4-FFF2-40B4-BE49-F238E27FC236}">
                <a16:creationId xmlns:a16="http://schemas.microsoft.com/office/drawing/2014/main" id="{93CD3934-97AB-DA44-AD1F-C0793E5D7030}"/>
              </a:ext>
            </a:extLst>
          </p:cNvPr>
          <p:cNvSpPr txBox="1"/>
          <p:nvPr/>
        </p:nvSpPr>
        <p:spPr>
          <a:xfrm>
            <a:off x="2099082" y="903940"/>
            <a:ext cx="2040943" cy="338554"/>
          </a:xfrm>
          <a:prstGeom prst="rect">
            <a:avLst/>
          </a:prstGeom>
          <a:noFill/>
        </p:spPr>
        <p:txBody>
          <a:bodyPr wrap="none" rtlCol="0">
            <a:spAutoFit/>
          </a:bodyPr>
          <a:lstStyle/>
          <a:p>
            <a:r>
              <a:rPr lang="en-US" sz="1600" dirty="0">
                <a:latin typeface="+mj-lt"/>
              </a:rPr>
              <a:t>Borrowing Materials</a:t>
            </a:r>
          </a:p>
        </p:txBody>
      </p:sp>
      <p:sp>
        <p:nvSpPr>
          <p:cNvPr id="6" name="TextBox 5">
            <a:extLst>
              <a:ext uri="{FF2B5EF4-FFF2-40B4-BE49-F238E27FC236}">
                <a16:creationId xmlns:a16="http://schemas.microsoft.com/office/drawing/2014/main" id="{CF1909F0-0A51-7E46-8BAC-2DF220CE0DC8}"/>
              </a:ext>
            </a:extLst>
          </p:cNvPr>
          <p:cNvSpPr txBox="1"/>
          <p:nvPr/>
        </p:nvSpPr>
        <p:spPr>
          <a:xfrm>
            <a:off x="2099082" y="1265925"/>
            <a:ext cx="5610831"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Most OHSU books now  check out for 90 days</a:t>
            </a:r>
          </a:p>
          <a:p>
            <a:pPr marL="285750" indent="-285750">
              <a:buFont typeface="Arial" panose="020B0604020202020204" pitchFamily="34" charset="0"/>
              <a:buChar char="•"/>
            </a:pPr>
            <a:r>
              <a:rPr lang="en-US" sz="1600" dirty="0"/>
              <a:t>Request the materials you need at no cost through </a:t>
            </a:r>
            <a:r>
              <a:rPr lang="en-US" sz="1600" dirty="0">
                <a:solidFill>
                  <a:srgbClr val="002776"/>
                </a:solidFill>
                <a:hlinkClick r:id="rId4">
                  <a:extLst>
                    <a:ext uri="{A12FA001-AC4F-418D-AE19-62706E023703}">
                      <ahyp:hlinkClr xmlns="" xmlns:ahyp="http://schemas.microsoft.com/office/drawing/2018/hyperlinkcolor" val="tx"/>
                    </a:ext>
                  </a:extLst>
                </a:hlinkClick>
              </a:rPr>
              <a:t>Get It For Me</a:t>
            </a:r>
            <a:endParaRPr lang="en-US" sz="1600" dirty="0">
              <a:solidFill>
                <a:srgbClr val="002776"/>
              </a:solidFill>
            </a:endParaRPr>
          </a:p>
          <a:p>
            <a:endParaRPr lang="en-US" sz="1600" dirty="0"/>
          </a:p>
        </p:txBody>
      </p:sp>
      <p:sp>
        <p:nvSpPr>
          <p:cNvPr id="11" name="TextBox 10">
            <a:extLst>
              <a:ext uri="{FF2B5EF4-FFF2-40B4-BE49-F238E27FC236}">
                <a16:creationId xmlns:a16="http://schemas.microsoft.com/office/drawing/2014/main" id="{E80B316B-39A8-E54F-871D-37C914CBFB9A}"/>
              </a:ext>
            </a:extLst>
          </p:cNvPr>
          <p:cNvSpPr txBox="1"/>
          <p:nvPr/>
        </p:nvSpPr>
        <p:spPr>
          <a:xfrm>
            <a:off x="2099082" y="2004589"/>
            <a:ext cx="2052998" cy="338554"/>
          </a:xfrm>
          <a:prstGeom prst="rect">
            <a:avLst/>
          </a:prstGeom>
          <a:noFill/>
        </p:spPr>
        <p:txBody>
          <a:bodyPr wrap="none" rtlCol="0">
            <a:spAutoFit/>
          </a:bodyPr>
          <a:lstStyle/>
          <a:p>
            <a:r>
              <a:rPr lang="en-US" sz="1600" dirty="0">
                <a:latin typeface="+mj-lt"/>
              </a:rPr>
              <a:t>Featured Collections</a:t>
            </a:r>
          </a:p>
        </p:txBody>
      </p:sp>
      <p:sp>
        <p:nvSpPr>
          <p:cNvPr id="12" name="TextBox 11">
            <a:extLst>
              <a:ext uri="{FF2B5EF4-FFF2-40B4-BE49-F238E27FC236}">
                <a16:creationId xmlns:a16="http://schemas.microsoft.com/office/drawing/2014/main" id="{C3A97256-163E-BA45-9D67-EDB487A83498}"/>
              </a:ext>
            </a:extLst>
          </p:cNvPr>
          <p:cNvSpPr txBox="1"/>
          <p:nvPr/>
        </p:nvSpPr>
        <p:spPr>
          <a:xfrm>
            <a:off x="2099082" y="2366574"/>
            <a:ext cx="6630581" cy="1354217"/>
          </a:xfrm>
          <a:prstGeom prst="rect">
            <a:avLst/>
          </a:prstGeom>
          <a:noFill/>
        </p:spPr>
        <p:txBody>
          <a:bodyPr wrap="square" rtlCol="0">
            <a:spAutoFit/>
          </a:bodyPr>
          <a:lstStyle/>
          <a:p>
            <a:pPr marL="285750" indent="-285750">
              <a:buFont typeface="Arial" panose="020B0604020202020204" pitchFamily="34" charset="0"/>
              <a:buChar char="•"/>
            </a:pPr>
            <a:r>
              <a:rPr lang="en-US" sz="1600" dirty="0"/>
              <a:t>Rotating book displays in the BICC, such as graphic medicine and LGBTQ+ medicine…</a:t>
            </a:r>
            <a:r>
              <a:rPr lang="en-US" sz="1600" dirty="0">
                <a:solidFill>
                  <a:srgbClr val="002776"/>
                </a:solidFill>
              </a:rPr>
              <a:t>suggest a topic!</a:t>
            </a:r>
          </a:p>
          <a:p>
            <a:pPr marL="285750" indent="-285750">
              <a:buFont typeface="Arial" panose="020B0604020202020204" pitchFamily="34" charset="0"/>
              <a:buChar char="•"/>
            </a:pPr>
            <a:r>
              <a:rPr lang="en-US" sz="1600" dirty="0"/>
              <a:t>A growing game collection – thanks to GSO for game night collaboration!</a:t>
            </a:r>
          </a:p>
          <a:p>
            <a:pPr marL="285750" indent="-285750">
              <a:buFont typeface="Arial" panose="020B0604020202020204" pitchFamily="34" charset="0"/>
              <a:buChar char="•"/>
            </a:pPr>
            <a:endParaRPr lang="en-US" sz="1600" dirty="0"/>
          </a:p>
          <a:p>
            <a:endParaRPr lang="en-US" sz="1600" dirty="0"/>
          </a:p>
        </p:txBody>
      </p:sp>
      <p:sp>
        <p:nvSpPr>
          <p:cNvPr id="13" name="TextBox 12">
            <a:extLst>
              <a:ext uri="{FF2B5EF4-FFF2-40B4-BE49-F238E27FC236}">
                <a16:creationId xmlns:a16="http://schemas.microsoft.com/office/drawing/2014/main" id="{E25479D4-2599-3948-BD45-1AAFDF15DFF2}"/>
              </a:ext>
            </a:extLst>
          </p:cNvPr>
          <p:cNvSpPr txBox="1"/>
          <p:nvPr/>
        </p:nvSpPr>
        <p:spPr>
          <a:xfrm>
            <a:off x="2099082" y="3470161"/>
            <a:ext cx="1739579" cy="338554"/>
          </a:xfrm>
          <a:prstGeom prst="rect">
            <a:avLst/>
          </a:prstGeom>
          <a:noFill/>
        </p:spPr>
        <p:txBody>
          <a:bodyPr wrap="none" rtlCol="0">
            <a:spAutoFit/>
          </a:bodyPr>
          <a:lstStyle/>
          <a:p>
            <a:r>
              <a:rPr lang="en-US" sz="1600" dirty="0">
                <a:latin typeface="+mj-lt"/>
              </a:rPr>
              <a:t>Wireless Printing</a:t>
            </a:r>
          </a:p>
        </p:txBody>
      </p:sp>
      <p:sp>
        <p:nvSpPr>
          <p:cNvPr id="14" name="TextBox 13">
            <a:extLst>
              <a:ext uri="{FF2B5EF4-FFF2-40B4-BE49-F238E27FC236}">
                <a16:creationId xmlns:a16="http://schemas.microsoft.com/office/drawing/2014/main" id="{7E5EE52F-ED02-EF4B-9B10-DAA27C818838}"/>
              </a:ext>
            </a:extLst>
          </p:cNvPr>
          <p:cNvSpPr txBox="1"/>
          <p:nvPr/>
        </p:nvSpPr>
        <p:spPr>
          <a:xfrm>
            <a:off x="2099082" y="3841948"/>
            <a:ext cx="6544856"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Print from your device via </a:t>
            </a:r>
            <a:r>
              <a:rPr lang="en-US" sz="1600" dirty="0">
                <a:solidFill>
                  <a:srgbClr val="002776"/>
                </a:solidFill>
                <a:hlinkClick r:id="rId5">
                  <a:extLst>
                    <a:ext uri="{A12FA001-AC4F-418D-AE19-62706E023703}">
                      <ahyp:hlinkClr xmlns="" xmlns:ahyp="http://schemas.microsoft.com/office/drawing/2018/hyperlinkcolor" val="tx"/>
                    </a:ext>
                  </a:extLst>
                </a:hlinkClick>
              </a:rPr>
              <a:t>PrinterOn</a:t>
            </a:r>
            <a:endParaRPr lang="en-US" sz="1600" dirty="0">
              <a:solidFill>
                <a:srgbClr val="002776"/>
              </a:solidFill>
            </a:endParaRPr>
          </a:p>
          <a:p>
            <a:pPr marL="285750" indent="-285750">
              <a:buFont typeface="Arial" panose="020B0604020202020204" pitchFamily="34" charset="0"/>
              <a:buChar char="•"/>
            </a:pPr>
            <a:r>
              <a:rPr lang="en-US" sz="1600" dirty="0"/>
              <a:t>New color printer outside the Graduate Learning Resource Center in the RLSB </a:t>
            </a:r>
          </a:p>
          <a:p>
            <a:endParaRPr lang="en-US" sz="1600" dirty="0"/>
          </a:p>
        </p:txBody>
      </p:sp>
    </p:spTree>
    <p:extLst>
      <p:ext uri="{BB962C8B-B14F-4D97-AF65-F5344CB8AC3E}">
        <p14:creationId xmlns:p14="http://schemas.microsoft.com/office/powerpoint/2010/main" val="371372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727" y="116257"/>
            <a:ext cx="6298163" cy="564396"/>
          </a:xfrm>
        </p:spPr>
        <p:txBody>
          <a:bodyPr/>
          <a:lstStyle/>
          <a:p>
            <a:r>
              <a:rPr lang="en-US" sz="3200" dirty="0"/>
              <a:t>Collections Updates for 2020</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53" y="1"/>
            <a:ext cx="1840744" cy="5154615"/>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12</a:t>
            </a:fld>
            <a:endParaRPr lang="en-US" sz="1200" dirty="0"/>
          </a:p>
        </p:txBody>
      </p:sp>
      <p:sp>
        <p:nvSpPr>
          <p:cNvPr id="10" name="TextBox 9"/>
          <p:cNvSpPr txBox="1"/>
          <p:nvPr/>
        </p:nvSpPr>
        <p:spPr>
          <a:xfrm>
            <a:off x="0" y="4778713"/>
            <a:ext cx="1768241" cy="338554"/>
          </a:xfrm>
          <a:prstGeom prst="rect">
            <a:avLst/>
          </a:prstGeom>
          <a:noFill/>
        </p:spPr>
        <p:txBody>
          <a:bodyPr wrap="square" rtlCol="0">
            <a:spAutoFit/>
          </a:bodyPr>
          <a:lstStyle/>
          <a:p>
            <a:r>
              <a:rPr lang="en-US" sz="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Photo credit:  Dawn K. Baker for OHSU Library</a:t>
            </a:r>
          </a:p>
        </p:txBody>
      </p:sp>
      <p:sp>
        <p:nvSpPr>
          <p:cNvPr id="13" name="TextBox 12">
            <a:extLst>
              <a:ext uri="{FF2B5EF4-FFF2-40B4-BE49-F238E27FC236}">
                <a16:creationId xmlns:a16="http://schemas.microsoft.com/office/drawing/2014/main" id="{E09BEFD3-FFED-A74C-8829-AF34EE7B5780}"/>
              </a:ext>
            </a:extLst>
          </p:cNvPr>
          <p:cNvSpPr txBox="1"/>
          <p:nvPr/>
        </p:nvSpPr>
        <p:spPr>
          <a:xfrm>
            <a:off x="2094135" y="783771"/>
            <a:ext cx="1186543" cy="307777"/>
          </a:xfrm>
          <a:prstGeom prst="rect">
            <a:avLst/>
          </a:prstGeom>
          <a:noFill/>
        </p:spPr>
        <p:txBody>
          <a:bodyPr wrap="none" rtlCol="0">
            <a:spAutoFit/>
          </a:bodyPr>
          <a:lstStyle/>
          <a:p>
            <a:r>
              <a:rPr lang="en-US" sz="1400" dirty="0">
                <a:latin typeface="+mj-lt"/>
              </a:rPr>
              <a:t>New in 2019</a:t>
            </a:r>
          </a:p>
        </p:txBody>
      </p:sp>
      <p:sp>
        <p:nvSpPr>
          <p:cNvPr id="14" name="TextBox 13">
            <a:extLst>
              <a:ext uri="{FF2B5EF4-FFF2-40B4-BE49-F238E27FC236}">
                <a16:creationId xmlns:a16="http://schemas.microsoft.com/office/drawing/2014/main" id="{16A24D3F-A050-5E47-9633-A16EBD5EE05A}"/>
              </a:ext>
            </a:extLst>
          </p:cNvPr>
          <p:cNvSpPr txBox="1"/>
          <p:nvPr/>
        </p:nvSpPr>
        <p:spPr>
          <a:xfrm>
            <a:off x="2094135" y="1130899"/>
            <a:ext cx="6415740" cy="1384995"/>
          </a:xfrm>
          <a:prstGeom prst="rect">
            <a:avLst/>
          </a:prstGeom>
          <a:noFill/>
        </p:spPr>
        <p:txBody>
          <a:bodyPr wrap="square" rtlCol="0">
            <a:spAutoFit/>
          </a:bodyPr>
          <a:lstStyle/>
          <a:p>
            <a:pPr marL="377190" indent="-285750">
              <a:lnSpc>
                <a:spcPct val="100000"/>
              </a:lnSpc>
              <a:spcBef>
                <a:spcPts val="0"/>
              </a:spcBef>
              <a:buSzPct val="120000"/>
              <a:buFont typeface="Arial" panose="020B0604020202020204" pitchFamily="34" charset="0"/>
              <a:buChar char="•"/>
            </a:pPr>
            <a:r>
              <a:rPr lang="en-US" sz="1400" dirty="0">
                <a:ea typeface="Noto Serif"/>
              </a:rPr>
              <a:t>12 journals added, including:</a:t>
            </a:r>
          </a:p>
          <a:p>
            <a:pPr marL="742950" lvl="1" indent="-285750">
              <a:lnSpc>
                <a:spcPct val="100000"/>
              </a:lnSpc>
              <a:spcBef>
                <a:spcPts val="0"/>
              </a:spcBef>
              <a:buSzPct val="120000"/>
              <a:buFont typeface="Arial" panose="020B0604020202020204" pitchFamily="34" charset="0"/>
              <a:buChar char="•"/>
            </a:pPr>
            <a:r>
              <a:rPr lang="en-US" sz="1400" dirty="0">
                <a:ea typeface="Noto Serif"/>
              </a:rPr>
              <a:t>Advances in Chronic Kidney Disease</a:t>
            </a:r>
          </a:p>
          <a:p>
            <a:pPr marL="742950" lvl="1" indent="-285750">
              <a:lnSpc>
                <a:spcPct val="100000"/>
              </a:lnSpc>
              <a:spcBef>
                <a:spcPts val="0"/>
              </a:spcBef>
              <a:buSzPct val="120000"/>
              <a:buFont typeface="Arial" panose="020B0604020202020204" pitchFamily="34" charset="0"/>
              <a:buChar char="•"/>
            </a:pPr>
            <a:r>
              <a:rPr lang="en-US" sz="1400" dirty="0">
                <a:ea typeface="Noto Serif"/>
              </a:rPr>
              <a:t>Autism in Adulthood</a:t>
            </a:r>
          </a:p>
          <a:p>
            <a:pPr marL="742950" lvl="1" indent="-285750">
              <a:lnSpc>
                <a:spcPct val="100000"/>
              </a:lnSpc>
              <a:spcBef>
                <a:spcPts val="0"/>
              </a:spcBef>
              <a:buSzPct val="120000"/>
              <a:buFont typeface="Arial" panose="020B0604020202020204" pitchFamily="34" charset="0"/>
              <a:buChar char="•"/>
            </a:pPr>
            <a:r>
              <a:rPr lang="en-US" sz="1400" dirty="0">
                <a:ea typeface="Noto Serif"/>
              </a:rPr>
              <a:t>Pancreatology</a:t>
            </a:r>
          </a:p>
          <a:p>
            <a:pPr marL="742950" lvl="1" indent="-285750">
              <a:lnSpc>
                <a:spcPct val="100000"/>
              </a:lnSpc>
              <a:spcBef>
                <a:spcPts val="0"/>
              </a:spcBef>
              <a:buSzPct val="120000"/>
              <a:buFont typeface="Arial" panose="020B0604020202020204" pitchFamily="34" charset="0"/>
              <a:buChar char="•"/>
            </a:pPr>
            <a:r>
              <a:rPr lang="en-US" sz="1400" dirty="0">
                <a:ea typeface="Noto Serif"/>
              </a:rPr>
              <a:t>Science Immunology </a:t>
            </a:r>
          </a:p>
          <a:p>
            <a:endParaRPr lang="en-US" sz="1400" dirty="0"/>
          </a:p>
        </p:txBody>
      </p:sp>
      <p:sp>
        <p:nvSpPr>
          <p:cNvPr id="15" name="TextBox 14">
            <a:extLst>
              <a:ext uri="{FF2B5EF4-FFF2-40B4-BE49-F238E27FC236}">
                <a16:creationId xmlns:a16="http://schemas.microsoft.com/office/drawing/2014/main" id="{4C15EFD8-DE85-2B4A-AA30-1A11BB19CA83}"/>
              </a:ext>
            </a:extLst>
          </p:cNvPr>
          <p:cNvSpPr txBox="1"/>
          <p:nvPr/>
        </p:nvSpPr>
        <p:spPr>
          <a:xfrm>
            <a:off x="2101727" y="2495014"/>
            <a:ext cx="4676280" cy="307777"/>
          </a:xfrm>
          <a:prstGeom prst="rect">
            <a:avLst/>
          </a:prstGeom>
          <a:noFill/>
        </p:spPr>
        <p:txBody>
          <a:bodyPr wrap="none" rtlCol="0">
            <a:spAutoFit/>
          </a:bodyPr>
          <a:lstStyle/>
          <a:p>
            <a:r>
              <a:rPr lang="en-US" sz="1400" dirty="0">
                <a:latin typeface="+mj-lt"/>
              </a:rPr>
              <a:t>Responding to OHSU community requests – new for 2020</a:t>
            </a:r>
          </a:p>
        </p:txBody>
      </p:sp>
      <p:sp>
        <p:nvSpPr>
          <p:cNvPr id="17" name="TextBox 16">
            <a:extLst>
              <a:ext uri="{FF2B5EF4-FFF2-40B4-BE49-F238E27FC236}">
                <a16:creationId xmlns:a16="http://schemas.microsoft.com/office/drawing/2014/main" id="{9674149E-8257-7C4D-93DA-BA824CC98154}"/>
              </a:ext>
            </a:extLst>
          </p:cNvPr>
          <p:cNvSpPr txBox="1"/>
          <p:nvPr/>
        </p:nvSpPr>
        <p:spPr>
          <a:xfrm>
            <a:off x="2101727" y="2802791"/>
            <a:ext cx="6149304" cy="523220"/>
          </a:xfrm>
          <a:prstGeom prst="rect">
            <a:avLst/>
          </a:prstGeom>
          <a:noFill/>
        </p:spPr>
        <p:txBody>
          <a:bodyPr wrap="square" rtlCol="0">
            <a:spAutoFit/>
          </a:bodyPr>
          <a:lstStyle/>
          <a:p>
            <a:pPr marL="377190" indent="-285750">
              <a:lnSpc>
                <a:spcPct val="100000"/>
              </a:lnSpc>
              <a:spcBef>
                <a:spcPts val="0"/>
              </a:spcBef>
              <a:buSzPct val="120000"/>
              <a:buFont typeface="Arial" panose="020B0604020202020204" pitchFamily="34" charset="0"/>
              <a:buChar char="•"/>
            </a:pPr>
            <a:r>
              <a:rPr lang="en-US" sz="1400" dirty="0"/>
              <a:t>Expert Reviews Collection</a:t>
            </a:r>
            <a:endParaRPr lang="en-US" sz="1400" dirty="0">
              <a:ea typeface="Noto Serif"/>
            </a:endParaRPr>
          </a:p>
          <a:p>
            <a:pPr marL="377190" indent="-285750">
              <a:lnSpc>
                <a:spcPct val="100000"/>
              </a:lnSpc>
              <a:spcBef>
                <a:spcPts val="0"/>
              </a:spcBef>
              <a:buSzPct val="120000"/>
              <a:buFont typeface="Arial" panose="020B0604020202020204" pitchFamily="34" charset="0"/>
              <a:buChar char="•"/>
            </a:pPr>
            <a:r>
              <a:rPr lang="en-US" sz="1400" dirty="0"/>
              <a:t>NEJM Catalyst Innovations in Care Delivery:  Sign up for the weekly newsletter</a:t>
            </a:r>
          </a:p>
        </p:txBody>
      </p:sp>
      <p:sp>
        <p:nvSpPr>
          <p:cNvPr id="8" name="TextBox 7">
            <a:extLst>
              <a:ext uri="{FF2B5EF4-FFF2-40B4-BE49-F238E27FC236}">
                <a16:creationId xmlns:a16="http://schemas.microsoft.com/office/drawing/2014/main" id="{4778ECCA-7909-8C49-9202-07AC531EB46E}"/>
              </a:ext>
            </a:extLst>
          </p:cNvPr>
          <p:cNvSpPr txBox="1"/>
          <p:nvPr/>
        </p:nvSpPr>
        <p:spPr>
          <a:xfrm>
            <a:off x="2164397" y="3592260"/>
            <a:ext cx="6839903" cy="369332"/>
          </a:xfrm>
          <a:prstGeom prst="rect">
            <a:avLst/>
          </a:prstGeom>
          <a:noFill/>
        </p:spPr>
        <p:txBody>
          <a:bodyPr wrap="square" rtlCol="0">
            <a:spAutoFit/>
          </a:bodyPr>
          <a:lstStyle/>
          <a:p>
            <a:pPr algn="ctr"/>
            <a:r>
              <a:rPr lang="en-US" dirty="0">
                <a:solidFill>
                  <a:srgbClr val="002776"/>
                </a:solidFill>
                <a:latin typeface="+mj-lt"/>
              </a:rPr>
              <a:t>We want to be responsive to your resource needs and ideas.  </a:t>
            </a:r>
            <a:endParaRPr lang="en-US" dirty="0"/>
          </a:p>
        </p:txBody>
      </p:sp>
      <p:sp>
        <p:nvSpPr>
          <p:cNvPr id="2" name="TextBox 1">
            <a:extLst>
              <a:ext uri="{FF2B5EF4-FFF2-40B4-BE49-F238E27FC236}">
                <a16:creationId xmlns:a16="http://schemas.microsoft.com/office/drawing/2014/main" id="{85185913-4FB1-0B42-A686-B8266B64AEB2}"/>
              </a:ext>
            </a:extLst>
          </p:cNvPr>
          <p:cNvSpPr txBox="1"/>
          <p:nvPr/>
        </p:nvSpPr>
        <p:spPr>
          <a:xfrm>
            <a:off x="2400915" y="3961592"/>
            <a:ext cx="5699786" cy="923330"/>
          </a:xfrm>
          <a:prstGeom prst="rect">
            <a:avLst/>
          </a:prstGeom>
          <a:noFill/>
        </p:spPr>
        <p:txBody>
          <a:bodyPr wrap="square" rtlCol="0">
            <a:spAutoFit/>
          </a:bodyPr>
          <a:lstStyle/>
          <a:p>
            <a:pPr algn="ctr"/>
            <a:r>
              <a:rPr lang="en-US" dirty="0">
                <a:solidFill>
                  <a:srgbClr val="002776"/>
                </a:solidFill>
                <a:latin typeface="+mj-lt"/>
              </a:rPr>
              <a:t>What is the best way to engage Internal Medicine about the Library’s collections?</a:t>
            </a:r>
          </a:p>
          <a:p>
            <a:endParaRPr lang="en-US" dirty="0"/>
          </a:p>
        </p:txBody>
      </p:sp>
    </p:spTree>
    <p:extLst>
      <p:ext uri="{BB962C8B-B14F-4D97-AF65-F5344CB8AC3E}">
        <p14:creationId xmlns:p14="http://schemas.microsoft.com/office/powerpoint/2010/main" val="1355723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2392" y="169560"/>
            <a:ext cx="6799385" cy="564396"/>
          </a:xfrm>
        </p:spPr>
        <p:txBody>
          <a:bodyPr/>
          <a:lstStyle/>
          <a:p>
            <a:r>
              <a:rPr lang="en-US" sz="3200" dirty="0"/>
              <a:t>Special Collections at OHSU</a:t>
            </a:r>
          </a:p>
        </p:txBody>
      </p:sp>
      <p:sp>
        <p:nvSpPr>
          <p:cNvPr id="4" name="Content Placeholder 3"/>
          <p:cNvSpPr>
            <a:spLocks noGrp="1"/>
          </p:cNvSpPr>
          <p:nvPr>
            <p:ph idx="10"/>
          </p:nvPr>
        </p:nvSpPr>
        <p:spPr>
          <a:xfrm>
            <a:off x="2142392" y="1099081"/>
            <a:ext cx="5760720" cy="3848909"/>
          </a:xfrm>
        </p:spPr>
        <p:txBody>
          <a:bodyPr vert="horz" lIns="91440" tIns="45720" rIns="91440" bIns="45720" rtlCol="0" anchor="t">
            <a:noAutofit/>
          </a:bodyPr>
          <a:lstStyle/>
          <a:p>
            <a:pPr marL="91440" indent="0">
              <a:lnSpc>
                <a:spcPct val="100000"/>
              </a:lnSpc>
              <a:spcBef>
                <a:spcPts val="0"/>
              </a:spcBef>
              <a:buSzPct val="120000"/>
              <a:buNone/>
            </a:pPr>
            <a:r>
              <a:rPr lang="en-US" sz="1400" dirty="0">
                <a:solidFill>
                  <a:srgbClr val="364852"/>
                </a:solidFill>
                <a:latin typeface="+mn-lt"/>
              </a:rPr>
              <a:t>What we do</a:t>
            </a:r>
          </a:p>
          <a:p>
            <a:pPr marL="777240" lvl="1">
              <a:lnSpc>
                <a:spcPct val="100000"/>
              </a:lnSpc>
              <a:spcBef>
                <a:spcPts val="0"/>
              </a:spcBef>
              <a:buSzPct val="120000"/>
              <a:buFont typeface="Arial" panose="020B0604020202020204" pitchFamily="34" charset="0"/>
              <a:buChar char="•"/>
            </a:pPr>
            <a:r>
              <a:rPr lang="en-US" sz="1400" dirty="0">
                <a:solidFill>
                  <a:srgbClr val="364852"/>
                </a:solidFill>
                <a:latin typeface="+mn-lt"/>
                <a:ea typeface="Noto Serif" panose="02020600060500020200" pitchFamily="18" charset="0"/>
                <a:cs typeface="Noto Serif" panose="02020600060500020200" pitchFamily="18" charset="0"/>
              </a:rPr>
              <a:t>Preserve historical records – in all forms</a:t>
            </a:r>
          </a:p>
          <a:p>
            <a:pPr marL="777240" lvl="1">
              <a:lnSpc>
                <a:spcPct val="100000"/>
              </a:lnSpc>
              <a:spcBef>
                <a:spcPts val="0"/>
              </a:spcBef>
              <a:buSzPct val="120000"/>
              <a:buFont typeface="Arial" panose="020B0604020202020204" pitchFamily="34" charset="0"/>
              <a:buChar char="•"/>
            </a:pPr>
            <a:r>
              <a:rPr lang="en-US" sz="1400" dirty="0">
                <a:solidFill>
                  <a:srgbClr val="364852"/>
                </a:solidFill>
                <a:latin typeface="+mn-lt"/>
                <a:ea typeface="Noto Serif" panose="02020600060500020200" pitchFamily="18" charset="0"/>
                <a:cs typeface="Noto Serif" panose="02020600060500020200" pitchFamily="18" charset="0"/>
              </a:rPr>
              <a:t>Make records accessible for continued use</a:t>
            </a:r>
          </a:p>
          <a:p>
            <a:pPr marL="777240" lvl="1">
              <a:lnSpc>
                <a:spcPct val="100000"/>
              </a:lnSpc>
              <a:spcBef>
                <a:spcPts val="0"/>
              </a:spcBef>
              <a:buSzPct val="120000"/>
              <a:buFont typeface="Arial" panose="020B0604020202020204" pitchFamily="34" charset="0"/>
              <a:buChar char="•"/>
            </a:pPr>
            <a:r>
              <a:rPr lang="en-US" sz="1400" dirty="0">
                <a:solidFill>
                  <a:srgbClr val="364852"/>
                </a:solidFill>
                <a:latin typeface="+mn-lt"/>
                <a:ea typeface="Noto Serif" panose="02020600060500020200" pitchFamily="18" charset="0"/>
                <a:cs typeface="Noto Serif" panose="02020600060500020200" pitchFamily="18" charset="0"/>
              </a:rPr>
              <a:t>Provide research &amp; instructional support</a:t>
            </a:r>
          </a:p>
          <a:p>
            <a:pPr marL="491490" lvl="1" indent="0">
              <a:lnSpc>
                <a:spcPct val="100000"/>
              </a:lnSpc>
              <a:spcBef>
                <a:spcPts val="0"/>
              </a:spcBef>
              <a:buSzPct val="120000"/>
              <a:buNone/>
            </a:pPr>
            <a:endParaRPr lang="en-US" sz="1400" dirty="0">
              <a:solidFill>
                <a:srgbClr val="364852"/>
              </a:solidFill>
              <a:latin typeface="+mn-lt"/>
            </a:endParaRPr>
          </a:p>
          <a:p>
            <a:pPr marL="34290" indent="0">
              <a:lnSpc>
                <a:spcPct val="100000"/>
              </a:lnSpc>
              <a:spcBef>
                <a:spcPts val="0"/>
              </a:spcBef>
              <a:buSzPct val="120000"/>
              <a:buNone/>
            </a:pPr>
            <a:r>
              <a:rPr lang="en-US" sz="1400" dirty="0">
                <a:solidFill>
                  <a:srgbClr val="364852"/>
                </a:solidFill>
                <a:latin typeface="+mn-lt"/>
              </a:rPr>
              <a:t>What we have</a:t>
            </a:r>
          </a:p>
          <a:p>
            <a:pPr marL="777240" lvl="1">
              <a:lnSpc>
                <a:spcPct val="100000"/>
              </a:lnSpc>
              <a:spcBef>
                <a:spcPts val="0"/>
              </a:spcBef>
              <a:buSzPct val="120000"/>
              <a:buFont typeface="Arial" panose="020B0604020202020204" pitchFamily="34" charset="0"/>
              <a:buChar char="•"/>
            </a:pPr>
            <a:r>
              <a:rPr lang="en-US" sz="1400" dirty="0">
                <a:solidFill>
                  <a:srgbClr val="364852"/>
                </a:solidFill>
                <a:latin typeface="+mn-lt"/>
              </a:rPr>
              <a:t>Archival records collections: 2,000+ feet </a:t>
            </a:r>
          </a:p>
          <a:p>
            <a:pPr marL="777240" lvl="1">
              <a:lnSpc>
                <a:spcPct val="100000"/>
              </a:lnSpc>
              <a:spcBef>
                <a:spcPts val="0"/>
              </a:spcBef>
              <a:buSzPct val="120000"/>
              <a:buFont typeface="Arial" panose="020B0604020202020204" pitchFamily="34" charset="0"/>
              <a:buChar char="•"/>
            </a:pPr>
            <a:r>
              <a:rPr lang="en-US" sz="1400" dirty="0">
                <a:solidFill>
                  <a:srgbClr val="364852"/>
                </a:solidFill>
                <a:latin typeface="+mn-lt"/>
              </a:rPr>
              <a:t>Rare books: 4,000+</a:t>
            </a:r>
            <a:endParaRPr lang="en-US" sz="1400" dirty="0">
              <a:solidFill>
                <a:srgbClr val="364852"/>
              </a:solidFill>
              <a:latin typeface="+mn-lt"/>
              <a:ea typeface="Noto Serif"/>
            </a:endParaRPr>
          </a:p>
          <a:p>
            <a:pPr marL="777240" lvl="1">
              <a:lnSpc>
                <a:spcPct val="100000"/>
              </a:lnSpc>
              <a:spcBef>
                <a:spcPts val="0"/>
              </a:spcBef>
              <a:buSzPct val="120000"/>
              <a:buFont typeface="Arial" panose="020B0604020202020204" pitchFamily="34" charset="0"/>
              <a:buChar char="•"/>
            </a:pPr>
            <a:r>
              <a:rPr lang="en-US" sz="1400" dirty="0">
                <a:solidFill>
                  <a:srgbClr val="364852"/>
                </a:solidFill>
                <a:latin typeface="+mn-lt"/>
              </a:rPr>
              <a:t>Artifacts: 3,000+</a:t>
            </a:r>
          </a:p>
          <a:p>
            <a:pPr marL="777240" lvl="1">
              <a:lnSpc>
                <a:spcPct val="100000"/>
              </a:lnSpc>
              <a:spcBef>
                <a:spcPts val="0"/>
              </a:spcBef>
              <a:buSzPct val="120000"/>
              <a:buFont typeface="Arial" panose="020B0604020202020204" pitchFamily="34" charset="0"/>
              <a:buChar char="•"/>
            </a:pPr>
            <a:r>
              <a:rPr lang="en-US" sz="1400" dirty="0">
                <a:solidFill>
                  <a:srgbClr val="364852"/>
                </a:solidFill>
                <a:latin typeface="+mn-lt"/>
              </a:rPr>
              <a:t>Digital collections: 8.6 TB</a:t>
            </a:r>
          </a:p>
          <a:p>
            <a:pPr marL="491490" lvl="1" indent="0">
              <a:lnSpc>
                <a:spcPct val="100000"/>
              </a:lnSpc>
              <a:spcBef>
                <a:spcPts val="0"/>
              </a:spcBef>
              <a:buSzPct val="120000"/>
              <a:buNone/>
            </a:pPr>
            <a:endParaRPr lang="en-US" sz="1400" dirty="0">
              <a:solidFill>
                <a:srgbClr val="364852"/>
              </a:solidFill>
              <a:latin typeface="+mn-lt"/>
            </a:endParaRPr>
          </a:p>
          <a:p>
            <a:pPr marL="34290" indent="0">
              <a:lnSpc>
                <a:spcPct val="100000"/>
              </a:lnSpc>
              <a:spcBef>
                <a:spcPts val="0"/>
              </a:spcBef>
              <a:buSzPct val="120000"/>
              <a:buNone/>
            </a:pPr>
            <a:r>
              <a:rPr lang="en-US" sz="1400" dirty="0">
                <a:solidFill>
                  <a:srgbClr val="364852"/>
                </a:solidFill>
                <a:latin typeface="+mn-lt"/>
              </a:rPr>
              <a:t>How you can collaborate with us</a:t>
            </a:r>
          </a:p>
          <a:p>
            <a:pPr marL="777240" lvl="1">
              <a:lnSpc>
                <a:spcPct val="100000"/>
              </a:lnSpc>
              <a:spcBef>
                <a:spcPts val="0"/>
              </a:spcBef>
              <a:buSzPct val="120000"/>
              <a:buFont typeface="Arial" panose="020B0604020202020204" pitchFamily="34" charset="0"/>
              <a:buChar char="•"/>
            </a:pPr>
            <a:r>
              <a:rPr lang="en-US" sz="1400" dirty="0">
                <a:solidFill>
                  <a:srgbClr val="364852"/>
                </a:solidFill>
                <a:latin typeface="+mn-lt"/>
              </a:rPr>
              <a:t>Donate materials to expand the collections – </a:t>
            </a:r>
            <a:r>
              <a:rPr lang="en-US" sz="1400" dirty="0">
                <a:solidFill>
                  <a:srgbClr val="002776"/>
                </a:solidFill>
                <a:latin typeface="+mn-lt"/>
              </a:rPr>
              <a:t>we are committed to documenting student life and advocacy at OHSU!</a:t>
            </a:r>
          </a:p>
          <a:p>
            <a:pPr marL="777240" lvl="1">
              <a:lnSpc>
                <a:spcPct val="100000"/>
              </a:lnSpc>
              <a:spcBef>
                <a:spcPts val="0"/>
              </a:spcBef>
              <a:buSzPct val="120000"/>
              <a:buFont typeface="Arial" panose="020B0604020202020204" pitchFamily="34" charset="0"/>
              <a:buChar char="•"/>
            </a:pPr>
            <a:r>
              <a:rPr lang="en-US" sz="1400" dirty="0">
                <a:solidFill>
                  <a:srgbClr val="364852"/>
                </a:solidFill>
                <a:latin typeface="+mn-lt"/>
              </a:rPr>
              <a:t>Use historical materials in your research</a:t>
            </a:r>
            <a:endParaRPr lang="en-US" sz="1400" dirty="0">
              <a:solidFill>
                <a:srgbClr val="364852"/>
              </a:solidFill>
              <a:latin typeface="+mn-lt"/>
              <a:ea typeface="Noto Serif"/>
            </a:endParaRPr>
          </a:p>
          <a:p>
            <a:pPr marL="265176" indent="-173736">
              <a:spcAft>
                <a:spcPts val="2000"/>
              </a:spcAft>
              <a:buSzPct val="120000"/>
            </a:pPr>
            <a:endParaRPr lang="en-US" sz="1600" dirty="0">
              <a:solidFill>
                <a:srgbClr val="364852"/>
              </a:solidFill>
            </a:endParaRPr>
          </a:p>
        </p:txBody>
      </p:sp>
      <p:sp>
        <p:nvSpPr>
          <p:cNvPr id="2" name="Picture Placeholder 1"/>
          <p:cNvSpPr>
            <a:spLocks noGrp="1"/>
          </p:cNvSpPr>
          <p:nvPr>
            <p:ph type="pic" idx="1"/>
          </p:nvPr>
        </p:nvSpPr>
        <p:spPr/>
      </p:sp>
      <p:pic>
        <p:nvPicPr>
          <p:cNvPr id="6" name="Picture Placeholder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2698"/>
            <a:ext cx="1834386" cy="5138106"/>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13</a:t>
            </a:fld>
            <a:endParaRPr lang="en-US" sz="1200" dirty="0">
              <a:solidFill>
                <a:schemeClr val="bg1"/>
              </a:solidFill>
            </a:endParaRPr>
          </a:p>
        </p:txBody>
      </p:sp>
      <p:sp>
        <p:nvSpPr>
          <p:cNvPr id="7" name="TextBox 6">
            <a:extLst>
              <a:ext uri="{FF2B5EF4-FFF2-40B4-BE49-F238E27FC236}">
                <a16:creationId xmlns:a16="http://schemas.microsoft.com/office/drawing/2014/main" id="{F82F84AA-4552-224B-BAFE-37400F1AA0C0}"/>
              </a:ext>
            </a:extLst>
          </p:cNvPr>
          <p:cNvSpPr txBox="1"/>
          <p:nvPr/>
        </p:nvSpPr>
        <p:spPr>
          <a:xfrm>
            <a:off x="1834387" y="4730739"/>
            <a:ext cx="6486653" cy="338554"/>
          </a:xfrm>
          <a:prstGeom prst="rect">
            <a:avLst/>
          </a:prstGeom>
          <a:noFill/>
        </p:spPr>
        <p:txBody>
          <a:bodyPr wrap="square" rtlCol="0">
            <a:spAutoFit/>
          </a:bodyPr>
          <a:lstStyle/>
          <a:p>
            <a:r>
              <a:rPr lang="en-US" sz="800" dirty="0">
                <a:ea typeface="Noto Serif" panose="02020600060500020200" pitchFamily="18" charset="0"/>
                <a:cs typeface="Noto Serif" panose="02020600060500020200" pitchFamily="18" charset="0"/>
              </a:rPr>
              <a:t>Image credit:  Nurse walking down the steps of the Old Library and Auditorium</a:t>
            </a:r>
          </a:p>
          <a:p>
            <a:r>
              <a:rPr lang="en-US" sz="800" dirty="0">
                <a:ea typeface="Noto Serif" panose="02020600060500020200" pitchFamily="18" charset="0"/>
                <a:cs typeface="Noto Serif" panose="02020600060500020200" pitchFamily="18" charset="0"/>
              </a:rPr>
              <a:t>doi:10.6083/M4VH5MFX</a:t>
            </a:r>
          </a:p>
        </p:txBody>
      </p:sp>
    </p:spTree>
    <p:extLst>
      <p:ext uri="{BB962C8B-B14F-4D97-AF65-F5344CB8AC3E}">
        <p14:creationId xmlns:p14="http://schemas.microsoft.com/office/powerpoint/2010/main" val="1889866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F8E28-3D97-9A41-9B73-6B641BF534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5395" y="216385"/>
            <a:ext cx="3387277" cy="4383535"/>
          </a:xfrm>
          <a:prstGeom prst="rect">
            <a:avLst/>
          </a:prstGeom>
        </p:spPr>
      </p:pic>
      <p:sp>
        <p:nvSpPr>
          <p:cNvPr id="5" name="TextBox 4">
            <a:extLst>
              <a:ext uri="{FF2B5EF4-FFF2-40B4-BE49-F238E27FC236}">
                <a16:creationId xmlns:a16="http://schemas.microsoft.com/office/drawing/2014/main" id="{F3F78630-99B4-A640-8FC5-06FFB705A742}"/>
              </a:ext>
            </a:extLst>
          </p:cNvPr>
          <p:cNvSpPr txBox="1"/>
          <p:nvPr/>
        </p:nvSpPr>
        <p:spPr>
          <a:xfrm>
            <a:off x="4142566" y="1027382"/>
            <a:ext cx="5001434" cy="707886"/>
          </a:xfrm>
          <a:prstGeom prst="rect">
            <a:avLst/>
          </a:prstGeom>
          <a:noFill/>
        </p:spPr>
        <p:txBody>
          <a:bodyPr wrap="square" rtlCol="0">
            <a:spAutoFit/>
          </a:bodyPr>
          <a:lstStyle/>
          <a:p>
            <a:r>
              <a:rPr lang="en-US" sz="2000" dirty="0">
                <a:latin typeface="+mj-lt"/>
              </a:rPr>
              <a:t>There’s a Place for You:  </a:t>
            </a:r>
          </a:p>
          <a:p>
            <a:r>
              <a:rPr lang="en-US" sz="2000" dirty="0">
                <a:latin typeface="+mj-lt"/>
              </a:rPr>
              <a:t>Oregon Women in the Health Sciences</a:t>
            </a:r>
          </a:p>
        </p:txBody>
      </p:sp>
      <p:sp>
        <p:nvSpPr>
          <p:cNvPr id="6" name="TextBox 5">
            <a:extLst>
              <a:ext uri="{FF2B5EF4-FFF2-40B4-BE49-F238E27FC236}">
                <a16:creationId xmlns:a16="http://schemas.microsoft.com/office/drawing/2014/main" id="{6729AB28-71AE-B747-8BB4-3C0CA2D0DC5C}"/>
              </a:ext>
            </a:extLst>
          </p:cNvPr>
          <p:cNvSpPr txBox="1"/>
          <p:nvPr/>
        </p:nvSpPr>
        <p:spPr>
          <a:xfrm>
            <a:off x="4142566" y="1770168"/>
            <a:ext cx="4203202" cy="307777"/>
          </a:xfrm>
          <a:prstGeom prst="rect">
            <a:avLst/>
          </a:prstGeom>
          <a:noFill/>
        </p:spPr>
        <p:txBody>
          <a:bodyPr wrap="none" rtlCol="0">
            <a:spAutoFit/>
          </a:bodyPr>
          <a:lstStyle/>
          <a:p>
            <a:r>
              <a:rPr lang="en-US" sz="1400" dirty="0">
                <a:latin typeface="+mj-lt"/>
              </a:rPr>
              <a:t>March 20  - July 31 | BICC, OHSU Library 3</a:t>
            </a:r>
            <a:r>
              <a:rPr lang="en-US" sz="1400" baseline="30000" dirty="0">
                <a:latin typeface="+mj-lt"/>
              </a:rPr>
              <a:t>rd</a:t>
            </a:r>
            <a:r>
              <a:rPr lang="en-US" sz="1400" dirty="0">
                <a:latin typeface="+mj-lt"/>
              </a:rPr>
              <a:t> Floor   </a:t>
            </a:r>
          </a:p>
        </p:txBody>
      </p:sp>
      <p:sp>
        <p:nvSpPr>
          <p:cNvPr id="7" name="TextBox 6">
            <a:extLst>
              <a:ext uri="{FF2B5EF4-FFF2-40B4-BE49-F238E27FC236}">
                <a16:creationId xmlns:a16="http://schemas.microsoft.com/office/drawing/2014/main" id="{3F68D762-7166-0645-A8C4-D65ABE2A588C}"/>
              </a:ext>
            </a:extLst>
          </p:cNvPr>
          <p:cNvSpPr txBox="1"/>
          <p:nvPr/>
        </p:nvSpPr>
        <p:spPr>
          <a:xfrm>
            <a:off x="4142566" y="2184819"/>
            <a:ext cx="4554704" cy="1384995"/>
          </a:xfrm>
          <a:prstGeom prst="rect">
            <a:avLst/>
          </a:prstGeom>
          <a:noFill/>
        </p:spPr>
        <p:txBody>
          <a:bodyPr wrap="square" rtlCol="0">
            <a:spAutoFit/>
          </a:bodyPr>
          <a:lstStyle/>
          <a:p>
            <a:r>
              <a:rPr lang="en-US" sz="1400" dirty="0">
                <a:latin typeface="+mj-lt"/>
              </a:rPr>
              <a:t>This exhibit centers selected stories of women’s lived experiences in the health professions, juxtaposed with popular images and marketing materials. Interviews, surveys, letters, and photographs document the pursuit of professional lives devoted to science, healing, and improving the well-being of patients. </a:t>
            </a:r>
          </a:p>
        </p:txBody>
      </p:sp>
      <p:sp>
        <p:nvSpPr>
          <p:cNvPr id="8" name="TextBox 7">
            <a:extLst>
              <a:ext uri="{FF2B5EF4-FFF2-40B4-BE49-F238E27FC236}">
                <a16:creationId xmlns:a16="http://schemas.microsoft.com/office/drawing/2014/main" id="{A9F8EE46-1B3B-5347-AF8A-5C91B587570B}"/>
              </a:ext>
            </a:extLst>
          </p:cNvPr>
          <p:cNvSpPr txBox="1"/>
          <p:nvPr/>
        </p:nvSpPr>
        <p:spPr>
          <a:xfrm>
            <a:off x="4142566" y="3645911"/>
            <a:ext cx="4024213" cy="523220"/>
          </a:xfrm>
          <a:prstGeom prst="rect">
            <a:avLst/>
          </a:prstGeom>
          <a:noFill/>
        </p:spPr>
        <p:txBody>
          <a:bodyPr wrap="square" rtlCol="0">
            <a:spAutoFit/>
          </a:bodyPr>
          <a:lstStyle/>
          <a:p>
            <a:r>
              <a:rPr lang="en-US" sz="1400" dirty="0"/>
              <a:t>The exhibit’s curator, Pam Pierce, is available to host tours for interested groups.</a:t>
            </a:r>
          </a:p>
        </p:txBody>
      </p:sp>
    </p:spTree>
    <p:extLst>
      <p:ext uri="{BB962C8B-B14F-4D97-AF65-F5344CB8AC3E}">
        <p14:creationId xmlns:p14="http://schemas.microsoft.com/office/powerpoint/2010/main" val="121182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1B4224-5480-CB4B-A751-7A503352644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8959" y="397868"/>
            <a:ext cx="3214678" cy="4160171"/>
          </a:xfrm>
          <a:prstGeom prst="rect">
            <a:avLst/>
          </a:prstGeom>
        </p:spPr>
      </p:pic>
      <p:sp>
        <p:nvSpPr>
          <p:cNvPr id="5" name="TextBox 4">
            <a:extLst>
              <a:ext uri="{FF2B5EF4-FFF2-40B4-BE49-F238E27FC236}">
                <a16:creationId xmlns:a16="http://schemas.microsoft.com/office/drawing/2014/main" id="{A903EF08-0314-5749-8E9A-DE73427AE9F6}"/>
              </a:ext>
            </a:extLst>
          </p:cNvPr>
          <p:cNvSpPr txBox="1"/>
          <p:nvPr/>
        </p:nvSpPr>
        <p:spPr>
          <a:xfrm>
            <a:off x="4142566" y="1472811"/>
            <a:ext cx="5001434" cy="461665"/>
          </a:xfrm>
          <a:prstGeom prst="rect">
            <a:avLst/>
          </a:prstGeom>
          <a:noFill/>
        </p:spPr>
        <p:txBody>
          <a:bodyPr wrap="square" rtlCol="0">
            <a:spAutoFit/>
          </a:bodyPr>
          <a:lstStyle/>
          <a:p>
            <a:r>
              <a:rPr lang="en-US" sz="2400" dirty="0">
                <a:latin typeface="+mj-lt"/>
              </a:rPr>
              <a:t>Book Talk:  Training for Change</a:t>
            </a:r>
          </a:p>
        </p:txBody>
      </p:sp>
      <p:sp>
        <p:nvSpPr>
          <p:cNvPr id="6" name="TextBox 5">
            <a:extLst>
              <a:ext uri="{FF2B5EF4-FFF2-40B4-BE49-F238E27FC236}">
                <a16:creationId xmlns:a16="http://schemas.microsoft.com/office/drawing/2014/main" id="{CD27CD4E-740C-D84D-A51F-8A0FE6E161DD}"/>
              </a:ext>
            </a:extLst>
          </p:cNvPr>
          <p:cNvSpPr txBox="1"/>
          <p:nvPr/>
        </p:nvSpPr>
        <p:spPr>
          <a:xfrm>
            <a:off x="4142566" y="1934476"/>
            <a:ext cx="4152099" cy="338554"/>
          </a:xfrm>
          <a:prstGeom prst="rect">
            <a:avLst/>
          </a:prstGeom>
          <a:noFill/>
        </p:spPr>
        <p:txBody>
          <a:bodyPr wrap="none" rtlCol="0">
            <a:spAutoFit/>
          </a:bodyPr>
          <a:lstStyle/>
          <a:p>
            <a:r>
              <a:rPr lang="en-US" sz="1600" dirty="0">
                <a:latin typeface="+mj-lt"/>
              </a:rPr>
              <a:t>March 12, 2020 | 3:00 – 4:00 |BICC Gallery   </a:t>
            </a:r>
          </a:p>
        </p:txBody>
      </p:sp>
      <p:sp>
        <p:nvSpPr>
          <p:cNvPr id="7" name="TextBox 6">
            <a:extLst>
              <a:ext uri="{FF2B5EF4-FFF2-40B4-BE49-F238E27FC236}">
                <a16:creationId xmlns:a16="http://schemas.microsoft.com/office/drawing/2014/main" id="{4525B20C-5F1D-3F4D-B878-AE7F79C4B7C6}"/>
              </a:ext>
            </a:extLst>
          </p:cNvPr>
          <p:cNvSpPr txBox="1"/>
          <p:nvPr/>
        </p:nvSpPr>
        <p:spPr>
          <a:xfrm>
            <a:off x="4142566" y="2349127"/>
            <a:ext cx="4554704" cy="1354217"/>
          </a:xfrm>
          <a:prstGeom prst="rect">
            <a:avLst/>
          </a:prstGeom>
          <a:noFill/>
        </p:spPr>
        <p:txBody>
          <a:bodyPr wrap="square" rtlCol="0">
            <a:spAutoFit/>
          </a:bodyPr>
          <a:lstStyle/>
          <a:p>
            <a:r>
              <a:rPr lang="en-US" sz="1600" dirty="0"/>
              <a:t>Join us to hear Dr. Alisha Moreland-</a:t>
            </a:r>
            <a:r>
              <a:rPr lang="en-US" sz="1600" dirty="0" err="1"/>
              <a:t>Capuia</a:t>
            </a:r>
            <a:r>
              <a:rPr lang="en-US" sz="1600" dirty="0"/>
              <a:t> discuss her book, Training for Change:  Transforming Systems to be Trauma-Informed, Culturally Responsive, and Neuroscientifically Focused</a:t>
            </a:r>
          </a:p>
          <a:p>
            <a:endParaRPr lang="en-US" dirty="0"/>
          </a:p>
        </p:txBody>
      </p:sp>
    </p:spTree>
    <p:extLst>
      <p:ext uri="{BB962C8B-B14F-4D97-AF65-F5344CB8AC3E}">
        <p14:creationId xmlns:p14="http://schemas.microsoft.com/office/powerpoint/2010/main" val="2449025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85E6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7F8095-76A8-2748-B811-92A4BC0A2D4B}"/>
              </a:ext>
            </a:extLst>
          </p:cNvPr>
          <p:cNvSpPr>
            <a:spLocks noGrp="1"/>
          </p:cNvSpPr>
          <p:nvPr>
            <p:ph type="title"/>
          </p:nvPr>
        </p:nvSpPr>
        <p:spPr>
          <a:xfrm>
            <a:off x="662474" y="282156"/>
            <a:ext cx="7534430" cy="857250"/>
          </a:xfrm>
        </p:spPr>
        <p:txBody>
          <a:bodyPr/>
          <a:lstStyle/>
          <a:p>
            <a:r>
              <a:rPr lang="en-US" dirty="0"/>
              <a:t>Upcoming Events &amp; Workshops</a:t>
            </a:r>
          </a:p>
        </p:txBody>
      </p:sp>
      <p:sp>
        <p:nvSpPr>
          <p:cNvPr id="6" name="Content Placeholder 3">
            <a:extLst>
              <a:ext uri="{FF2B5EF4-FFF2-40B4-BE49-F238E27FC236}">
                <a16:creationId xmlns:a16="http://schemas.microsoft.com/office/drawing/2014/main" id="{27F7BBDF-C953-DE49-9868-03F89CAAA7BB}"/>
              </a:ext>
            </a:extLst>
          </p:cNvPr>
          <p:cNvSpPr txBox="1">
            <a:spLocks/>
          </p:cNvSpPr>
          <p:nvPr/>
        </p:nvSpPr>
        <p:spPr>
          <a:xfrm>
            <a:off x="662474" y="1291518"/>
            <a:ext cx="7109926" cy="251848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lnSpc>
                <a:spcPct val="130000"/>
              </a:lnSpc>
              <a:spcBef>
                <a:spcPct val="20000"/>
              </a:spcBef>
              <a:buFont typeface="Arial"/>
              <a:buChar char="•"/>
              <a:defRPr sz="2000" kern="1200">
                <a:solidFill>
                  <a:srgbClr val="585E60"/>
                </a:solidFill>
                <a:latin typeface="Noto Serif"/>
                <a:ea typeface="+mn-ea"/>
                <a:cs typeface="Noto Serif"/>
              </a:defRPr>
            </a:lvl1pPr>
            <a:lvl2pPr marL="742950" indent="-285750" algn="l" defTabSz="457200" rtl="0" eaLnBrk="1" latinLnBrk="0" hangingPunct="1">
              <a:lnSpc>
                <a:spcPct val="130000"/>
              </a:lnSpc>
              <a:spcBef>
                <a:spcPct val="20000"/>
              </a:spcBef>
              <a:buFont typeface="Arial"/>
              <a:buChar char="–"/>
              <a:defRPr sz="2000" kern="1200">
                <a:solidFill>
                  <a:srgbClr val="585E60"/>
                </a:solidFill>
                <a:latin typeface="Noto Serif"/>
                <a:ea typeface="+mn-ea"/>
                <a:cs typeface="Noto Serif"/>
              </a:defRPr>
            </a:lvl2pPr>
            <a:lvl3pPr marL="1143000" indent="-228600" algn="l" defTabSz="457200" rtl="0" eaLnBrk="1" latinLnBrk="0" hangingPunct="1">
              <a:lnSpc>
                <a:spcPct val="130000"/>
              </a:lnSpc>
              <a:spcBef>
                <a:spcPct val="20000"/>
              </a:spcBef>
              <a:buFont typeface="Arial"/>
              <a:buChar char="•"/>
              <a:defRPr sz="2000" kern="1200">
                <a:solidFill>
                  <a:srgbClr val="585E60"/>
                </a:solidFill>
                <a:latin typeface="Noto Serif"/>
                <a:ea typeface="+mn-ea"/>
                <a:cs typeface="Noto Serif"/>
              </a:defRPr>
            </a:lvl3pPr>
            <a:lvl4pPr marL="1600200" indent="-228600" algn="l" defTabSz="457200" rtl="0" eaLnBrk="1" latinLnBrk="0" hangingPunct="1">
              <a:lnSpc>
                <a:spcPct val="130000"/>
              </a:lnSpc>
              <a:spcBef>
                <a:spcPct val="20000"/>
              </a:spcBef>
              <a:buFont typeface="Arial"/>
              <a:buChar char="–"/>
              <a:defRPr sz="2000" kern="1200">
                <a:solidFill>
                  <a:srgbClr val="585E60"/>
                </a:solidFill>
                <a:latin typeface="Noto Serif"/>
                <a:ea typeface="+mn-ea"/>
                <a:cs typeface="Noto Serif"/>
              </a:defRPr>
            </a:lvl4pPr>
            <a:lvl5pPr marL="2057400" indent="-228600" algn="l" defTabSz="457200" rtl="0" eaLnBrk="1" latinLnBrk="0" hangingPunct="1">
              <a:lnSpc>
                <a:spcPct val="130000"/>
              </a:lnSpc>
              <a:spcBef>
                <a:spcPct val="20000"/>
              </a:spcBef>
              <a:buFont typeface="Arial"/>
              <a:buChar char="»"/>
              <a:defRPr sz="200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457200" rtl="0" eaLnBrk="1" fontAlgn="auto" latinLnBrk="0" hangingPunct="1">
              <a:lnSpc>
                <a:spcPct val="130000"/>
              </a:lnSpc>
              <a:spcBef>
                <a:spcPct val="20000"/>
              </a:spcBef>
              <a:spcAft>
                <a:spcPts val="2000"/>
              </a:spcAft>
              <a:buClrTx/>
              <a:buSzPct val="120000"/>
              <a:buFont typeface="Arial"/>
              <a:buNone/>
              <a:tabLst/>
              <a:defRPr/>
            </a:pPr>
            <a:r>
              <a:rPr lang="en-US" sz="1700" dirty="0">
                <a:solidFill>
                  <a:prstClr val="white"/>
                </a:solidFill>
                <a:latin typeface="Noto Serif" panose="02020600060500020200" pitchFamily="18" charset="0"/>
                <a:ea typeface="Noto Serif" panose="02020600060500020200" pitchFamily="18" charset="0"/>
                <a:cs typeface="Noto Serif" panose="02020600060500020200" pitchFamily="18" charset="0"/>
              </a:rPr>
              <a:t>March 24</a:t>
            </a:r>
            <a:r>
              <a:rPr kumimoji="0" lang="en-US" sz="1700" b="0" i="0" u="none" strike="noStrike" kern="1200" cap="none" spc="0" normalizeH="0" baseline="0" noProof="0" dirty="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rPr>
              <a:t> | 4:00 – </a:t>
            </a:r>
            <a:r>
              <a:rPr lang="en-US" sz="1700" dirty="0">
                <a:solidFill>
                  <a:prstClr val="white"/>
                </a:solidFill>
                <a:latin typeface="Noto Serif" panose="02020600060500020200" pitchFamily="18" charset="0"/>
                <a:ea typeface="Noto Serif" panose="02020600060500020200" pitchFamily="18" charset="0"/>
                <a:cs typeface="Noto Serif" panose="02020600060500020200" pitchFamily="18" charset="0"/>
              </a:rPr>
              <a:t>6:00</a:t>
            </a:r>
            <a:r>
              <a:rPr kumimoji="0" lang="en-US" sz="1700" b="0" i="0" u="none" strike="noStrike" kern="1200" cap="none" spc="0" normalizeH="0" baseline="0" noProof="0" dirty="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rPr>
              <a:t> |BICC 124 :  Blogdown: Design a Website with R Markdown</a:t>
            </a:r>
          </a:p>
          <a:p>
            <a:pPr marL="91440" marR="0" lvl="0" indent="0" algn="l" defTabSz="457200" rtl="0" eaLnBrk="1" fontAlgn="auto" latinLnBrk="0" hangingPunct="1">
              <a:lnSpc>
                <a:spcPct val="130000"/>
              </a:lnSpc>
              <a:spcBef>
                <a:spcPct val="20000"/>
              </a:spcBef>
              <a:spcAft>
                <a:spcPts val="2000"/>
              </a:spcAft>
              <a:buClrTx/>
              <a:buSzPct val="120000"/>
              <a:buFont typeface="Arial"/>
              <a:buNone/>
              <a:tabLst/>
              <a:defRPr/>
            </a:pPr>
            <a:r>
              <a:rPr kumimoji="0" lang="en-US" sz="1700" b="0" i="0" u="none" strike="noStrike" kern="1200" cap="none" spc="0" normalizeH="0" baseline="0" noProof="0" dirty="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rPr>
              <a:t>April 3 | 2:00 – 3:30 | </a:t>
            </a:r>
            <a:r>
              <a:rPr lang="en-US" sz="1700" dirty="0">
                <a:solidFill>
                  <a:prstClr val="white"/>
                </a:solidFill>
                <a:latin typeface="Noto Serif" panose="02020600060500020200" pitchFamily="18" charset="0"/>
                <a:ea typeface="Noto Serif" panose="02020600060500020200" pitchFamily="18" charset="0"/>
                <a:cs typeface="Noto Serif" panose="02020600060500020200" pitchFamily="18" charset="0"/>
              </a:rPr>
              <a:t>MAC 1115:  Scientific Posters</a:t>
            </a:r>
            <a:r>
              <a:rPr kumimoji="0" lang="en-US" sz="1700" b="0" i="0" u="none" strike="noStrike" kern="1200" cap="none" spc="0" normalizeH="0" baseline="0" noProof="0" dirty="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rPr>
              <a:t> 101</a:t>
            </a:r>
          </a:p>
          <a:p>
            <a:pPr marL="91440" indent="0">
              <a:spcAft>
                <a:spcPts val="2000"/>
              </a:spcAft>
              <a:buSzPct val="120000"/>
              <a:buNone/>
              <a:defRPr/>
            </a:pPr>
            <a:r>
              <a:rPr lang="en-US" sz="1700" dirty="0">
                <a:solidFill>
                  <a:prstClr val="white"/>
                </a:solidFill>
                <a:latin typeface="Noto Serif" panose="02020600060500020200" pitchFamily="18" charset="0"/>
                <a:ea typeface="Noto Serif" panose="02020600060500020200" pitchFamily="18" charset="0"/>
                <a:cs typeface="Noto Serif" panose="02020600060500020200" pitchFamily="18" charset="0"/>
              </a:rPr>
              <a:t>April 9 | Biostatistics and Design Program Research Week Drop-In Clinic</a:t>
            </a:r>
          </a:p>
          <a:p>
            <a:pPr marL="91440" indent="0">
              <a:spcAft>
                <a:spcPts val="2000"/>
              </a:spcAft>
              <a:buSzPct val="120000"/>
              <a:buNone/>
              <a:defRPr/>
            </a:pPr>
            <a:r>
              <a:rPr kumimoji="0" lang="en-US" sz="1700" b="0" i="0" u="none" strike="noStrike" kern="1200" cap="none" spc="0" normalizeH="0" baseline="0" noProof="0" dirty="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rPr>
              <a:t>April 15 |12:00 – 1:00 | BICC 429:  Scientific Illustrations with Biorender</a:t>
            </a:r>
          </a:p>
          <a:p>
            <a:pPr marL="91440" marR="0" lvl="0" indent="0" algn="l" defTabSz="457200" rtl="0" eaLnBrk="1" fontAlgn="auto" latinLnBrk="0" hangingPunct="1">
              <a:lnSpc>
                <a:spcPct val="130000"/>
              </a:lnSpc>
              <a:spcBef>
                <a:spcPct val="20000"/>
              </a:spcBef>
              <a:spcAft>
                <a:spcPts val="2000"/>
              </a:spcAft>
              <a:buClrTx/>
              <a:buSzPct val="120000"/>
              <a:buFont typeface="Arial"/>
              <a:buNone/>
              <a:tabLst/>
              <a:defRPr/>
            </a:pPr>
            <a:r>
              <a:rPr lang="en-US" sz="1700" dirty="0">
                <a:solidFill>
                  <a:prstClr val="white"/>
                </a:solidFill>
                <a:latin typeface="Noto Serif" panose="02020600060500020200" pitchFamily="18" charset="0"/>
                <a:ea typeface="Noto Serif" panose="02020600060500020200" pitchFamily="18" charset="0"/>
                <a:cs typeface="Noto Serif" panose="02020600060500020200" pitchFamily="18" charset="0"/>
              </a:rPr>
              <a:t>April 17</a:t>
            </a:r>
            <a:r>
              <a:rPr kumimoji="0" lang="en-US" sz="1700" b="0" i="0" u="none" strike="noStrike" kern="1200" cap="none" spc="0" normalizeH="0" baseline="0" noProof="0" dirty="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rPr>
              <a:t> | 2:00 – 30:00 | </a:t>
            </a:r>
            <a:r>
              <a:rPr lang="en-US" sz="1700" dirty="0">
                <a:solidFill>
                  <a:prstClr val="white"/>
                </a:solidFill>
                <a:latin typeface="Noto Serif" panose="02020600060500020200" pitchFamily="18" charset="0"/>
                <a:ea typeface="Noto Serif" panose="02020600060500020200" pitchFamily="18" charset="0"/>
                <a:cs typeface="Noto Serif" panose="02020600060500020200" pitchFamily="18" charset="0"/>
              </a:rPr>
              <a:t>MAC 1115</a:t>
            </a:r>
            <a:r>
              <a:rPr kumimoji="0" lang="en-US" sz="1700" b="0" i="0" u="none" strike="noStrike" kern="1200" cap="none" spc="0" normalizeH="0" baseline="0" noProof="0" dirty="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rPr>
              <a:t>:  Oral Presentations 101</a:t>
            </a:r>
          </a:p>
        </p:txBody>
      </p:sp>
    </p:spTree>
    <p:extLst>
      <p:ext uri="{BB962C8B-B14F-4D97-AF65-F5344CB8AC3E}">
        <p14:creationId xmlns:p14="http://schemas.microsoft.com/office/powerpoint/2010/main" val="3970603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1" r="-233" b="14963"/>
          <a:stretch/>
        </p:blipFill>
        <p:spPr>
          <a:xfrm>
            <a:off x="-1547" y="-15240"/>
            <a:ext cx="9176027" cy="5196840"/>
          </a:xfrm>
          <a:prstGeom prst="rect">
            <a:avLst/>
          </a:prstGeom>
        </p:spPr>
      </p:pic>
      <p:sp>
        <p:nvSpPr>
          <p:cNvPr id="5" name="Rectangle 4" descr="Translucent white rectangle for quotes. " title="Translucent white rectangle for quotes. "/>
          <p:cNvSpPr/>
          <p:nvPr/>
        </p:nvSpPr>
        <p:spPr>
          <a:xfrm>
            <a:off x="1014937" y="1087151"/>
            <a:ext cx="7114125" cy="2969198"/>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6" name="TextBox 5"/>
          <p:cNvSpPr txBox="1"/>
          <p:nvPr/>
        </p:nvSpPr>
        <p:spPr>
          <a:xfrm>
            <a:off x="1506606" y="1778802"/>
            <a:ext cx="6401525" cy="1754326"/>
          </a:xfrm>
          <a:prstGeom prst="rect">
            <a:avLst/>
          </a:prstGeom>
          <a:noFill/>
        </p:spPr>
        <p:txBody>
          <a:bodyPr wrap="square" rtlCol="0">
            <a:spAutoFit/>
          </a:bodyPr>
          <a:lstStyle/>
          <a:p>
            <a:pPr marL="228600" indent="-173038"/>
            <a:r>
              <a:rPr lang="en-US" sz="4400" spc="20" dirty="0">
                <a:solidFill>
                  <a:schemeClr val="accent3"/>
                </a:solidFill>
                <a:latin typeface="Lato Regular"/>
                <a:cs typeface="Lato Regular"/>
              </a:rPr>
              <a:t>Join us for OHSU</a:t>
            </a:r>
          </a:p>
          <a:p>
            <a:pPr marL="228600" indent="-173038"/>
            <a:r>
              <a:rPr lang="en-US" sz="4400" spc="20" dirty="0">
                <a:solidFill>
                  <a:schemeClr val="accent3"/>
                </a:solidFill>
                <a:latin typeface="Lato Regular"/>
                <a:cs typeface="Lato Regular"/>
              </a:rPr>
              <a:t>Research Week 2020!</a:t>
            </a:r>
          </a:p>
          <a:p>
            <a:pPr marL="228600" indent="-173038"/>
            <a:r>
              <a:rPr lang="en-US" sz="2000" b="1" spc="20" dirty="0">
                <a:solidFill>
                  <a:schemeClr val="accent3"/>
                </a:solidFill>
                <a:latin typeface="Lato Regular"/>
                <a:cs typeface="Lato Regular"/>
              </a:rPr>
              <a:t>Opening poster reception &amp; technology showcase</a:t>
            </a:r>
            <a:endParaRPr lang="en-US" sz="2000" b="1" dirty="0">
              <a:solidFill>
                <a:schemeClr val="accent3"/>
              </a:solidFill>
              <a:latin typeface="Lato Regular"/>
              <a:cs typeface="Lato Regular"/>
            </a:endParaRPr>
          </a:p>
        </p:txBody>
      </p:sp>
      <p:sp>
        <p:nvSpPr>
          <p:cNvPr id="3" name="TextBox 2">
            <a:extLst>
              <a:ext uri="{FF2B5EF4-FFF2-40B4-BE49-F238E27FC236}">
                <a16:creationId xmlns:a16="http://schemas.microsoft.com/office/drawing/2014/main" id="{40D65270-BFC1-5046-B60C-C37ACDC4D58D}"/>
              </a:ext>
            </a:extLst>
          </p:cNvPr>
          <p:cNvSpPr txBox="1"/>
          <p:nvPr/>
        </p:nvSpPr>
        <p:spPr>
          <a:xfrm>
            <a:off x="1555468" y="3493651"/>
            <a:ext cx="1850058" cy="461665"/>
          </a:xfrm>
          <a:prstGeom prst="rect">
            <a:avLst/>
          </a:prstGeom>
          <a:noFill/>
        </p:spPr>
        <p:txBody>
          <a:bodyPr wrap="none" rtlCol="0">
            <a:spAutoFit/>
          </a:bodyPr>
          <a:lstStyle/>
          <a:p>
            <a:r>
              <a:rPr lang="en-US" sz="2400" dirty="0">
                <a:solidFill>
                  <a:srgbClr val="002776"/>
                </a:solidFill>
                <a:latin typeface="+mj-lt"/>
              </a:rPr>
              <a:t>May 4, 2020</a:t>
            </a:r>
          </a:p>
        </p:txBody>
      </p:sp>
    </p:spTree>
    <p:extLst>
      <p:ext uri="{BB962C8B-B14F-4D97-AF65-F5344CB8AC3E}">
        <p14:creationId xmlns:p14="http://schemas.microsoft.com/office/powerpoint/2010/main" val="958606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104" b="4593"/>
          <a:stretch/>
        </p:blipFill>
        <p:spPr>
          <a:xfrm>
            <a:off x="9525" y="-1"/>
            <a:ext cx="9166434" cy="5143501"/>
          </a:xfrm>
          <a:prstGeom prst="rect">
            <a:avLst/>
          </a:prstGeom>
        </p:spPr>
      </p:pic>
      <p:sp>
        <p:nvSpPr>
          <p:cNvPr id="5" name="Rectangle 4" descr="Translucent white rectangle for quotes. " title="Translucent white rectangle for quotes. "/>
          <p:cNvSpPr/>
          <p:nvPr/>
        </p:nvSpPr>
        <p:spPr>
          <a:xfrm>
            <a:off x="1035679" y="503758"/>
            <a:ext cx="7114125" cy="3553931"/>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6" name="TextBox 5"/>
          <p:cNvSpPr txBox="1"/>
          <p:nvPr/>
        </p:nvSpPr>
        <p:spPr>
          <a:xfrm>
            <a:off x="1235488" y="1171365"/>
            <a:ext cx="6414564" cy="2800767"/>
          </a:xfrm>
          <a:prstGeom prst="rect">
            <a:avLst/>
          </a:prstGeom>
          <a:noFill/>
        </p:spPr>
        <p:txBody>
          <a:bodyPr wrap="square" rtlCol="0">
            <a:spAutoFit/>
          </a:bodyPr>
          <a:lstStyle/>
          <a:p>
            <a:pPr marL="228600" indent="-173038" algn="ctr"/>
            <a:r>
              <a:rPr lang="en-US" sz="4400" spc="20" dirty="0">
                <a:solidFill>
                  <a:schemeClr val="accent3"/>
                </a:solidFill>
                <a:latin typeface="Lato Regular"/>
                <a:cs typeface="Lato Regular"/>
              </a:rPr>
              <a:t>What questions or comments do you have?</a:t>
            </a:r>
          </a:p>
          <a:p>
            <a:pPr marL="228600" indent="-173038" algn="ctr"/>
            <a:r>
              <a:rPr lang="en-US" sz="4400" spc="20" dirty="0">
                <a:solidFill>
                  <a:schemeClr val="accent3"/>
                </a:solidFill>
                <a:latin typeface="Lato Regular"/>
                <a:cs typeface="Lato Regular"/>
              </a:rPr>
              <a:t>zeigenl@ohsu.edu</a:t>
            </a:r>
            <a:endParaRPr lang="en-US" dirty="0">
              <a:solidFill>
                <a:schemeClr val="accent3"/>
              </a:solidFill>
              <a:latin typeface="Lato Regular"/>
              <a:cs typeface="Lato Regular"/>
            </a:endParaRPr>
          </a:p>
        </p:txBody>
      </p:sp>
      <p:sp>
        <p:nvSpPr>
          <p:cNvPr id="7" name="TextBox 6"/>
          <p:cNvSpPr txBox="1"/>
          <p:nvPr/>
        </p:nvSpPr>
        <p:spPr>
          <a:xfrm>
            <a:off x="6197204" y="4820356"/>
            <a:ext cx="2476960" cy="215444"/>
          </a:xfrm>
          <a:prstGeom prst="rect">
            <a:avLst/>
          </a:prstGeom>
          <a:noFill/>
        </p:spPr>
        <p:txBody>
          <a:bodyPr wrap="none" rtlCol="0">
            <a:spAutoFit/>
          </a:bodyPr>
          <a:lstStyle/>
          <a:p>
            <a:r>
              <a:rPr lang="en-US" sz="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Photo credit:  Dawn K. Baker for OHSU Library</a:t>
            </a:r>
          </a:p>
        </p:txBody>
      </p:sp>
    </p:spTree>
    <p:extLst>
      <p:ext uri="{BB962C8B-B14F-4D97-AF65-F5344CB8AC3E}">
        <p14:creationId xmlns:p14="http://schemas.microsoft.com/office/powerpoint/2010/main" val="3191305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0654" y="2849429"/>
            <a:ext cx="7772400" cy="75128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a:solidFill>
                  <a:schemeClr val="bg2"/>
                </a:solidFill>
                <a:latin typeface="Lato Regular"/>
                <a:cs typeface="Lato Regular"/>
              </a:rPr>
              <a:t>Thank You</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2010" y="962359"/>
            <a:ext cx="869688" cy="1490121"/>
          </a:xfrm>
          <a:prstGeom prst="rect">
            <a:avLst/>
          </a:prstGeom>
        </p:spPr>
      </p:pic>
    </p:spTree>
    <p:extLst>
      <p:ext uri="{BB962C8B-B14F-4D97-AF65-F5344CB8AC3E}">
        <p14:creationId xmlns:p14="http://schemas.microsoft.com/office/powerpoint/2010/main" val="2504792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1" t="2599" r="357" b="12620"/>
          <a:stretch/>
        </p:blipFill>
        <p:spPr>
          <a:xfrm>
            <a:off x="0" y="0"/>
            <a:ext cx="9144000" cy="5148944"/>
          </a:xfrm>
          <a:prstGeom prst="rect">
            <a:avLst/>
          </a:prstGeom>
        </p:spPr>
      </p:pic>
      <p:sp>
        <p:nvSpPr>
          <p:cNvPr id="5" name="Rectangle 4" descr="Translucent white rectangle for quotes. " title="Translucent white rectangle for quotes. "/>
          <p:cNvSpPr/>
          <p:nvPr/>
        </p:nvSpPr>
        <p:spPr>
          <a:xfrm>
            <a:off x="1023021" y="794785"/>
            <a:ext cx="7114125" cy="3553931"/>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6" name="TextBox 5"/>
          <p:cNvSpPr txBox="1"/>
          <p:nvPr/>
        </p:nvSpPr>
        <p:spPr>
          <a:xfrm>
            <a:off x="1528654" y="1486436"/>
            <a:ext cx="6114619" cy="2308324"/>
          </a:xfrm>
          <a:prstGeom prst="rect">
            <a:avLst/>
          </a:prstGeom>
          <a:noFill/>
        </p:spPr>
        <p:txBody>
          <a:bodyPr wrap="square" rtlCol="0">
            <a:spAutoFit/>
          </a:bodyPr>
          <a:lstStyle/>
          <a:p>
            <a:r>
              <a:rPr lang="en-US" sz="4800" spc="20" dirty="0">
                <a:solidFill>
                  <a:schemeClr val="accent3"/>
                </a:solidFill>
                <a:latin typeface="Lato Regular"/>
                <a:cs typeface="Lato Regular"/>
              </a:rPr>
              <a:t>OHSU Library is your learning, care and discovery partner</a:t>
            </a:r>
            <a:r>
              <a:rPr lang="en-US" spc="20" dirty="0">
                <a:solidFill>
                  <a:schemeClr val="accent3"/>
                </a:solidFill>
                <a:latin typeface="Lato Regular"/>
                <a:cs typeface="Lato Regular"/>
              </a:rPr>
              <a:t>.</a:t>
            </a:r>
          </a:p>
        </p:txBody>
      </p:sp>
      <p:sp>
        <p:nvSpPr>
          <p:cNvPr id="7" name="TextBox 6"/>
          <p:cNvSpPr txBox="1"/>
          <p:nvPr/>
        </p:nvSpPr>
        <p:spPr>
          <a:xfrm>
            <a:off x="6667040" y="4901335"/>
            <a:ext cx="2476960" cy="215444"/>
          </a:xfrm>
          <a:prstGeom prst="rect">
            <a:avLst/>
          </a:prstGeom>
          <a:noFill/>
        </p:spPr>
        <p:txBody>
          <a:bodyPr wrap="none" rtlCol="0">
            <a:spAutoFit/>
          </a:bodyPr>
          <a:lstStyle/>
          <a:p>
            <a:r>
              <a:rPr lang="en-US" sz="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Photo credit:  Dawn K. Baker for OHSU Library</a:t>
            </a:r>
          </a:p>
        </p:txBody>
      </p:sp>
    </p:spTree>
    <p:extLst>
      <p:ext uri="{BB962C8B-B14F-4D97-AF65-F5344CB8AC3E}">
        <p14:creationId xmlns:p14="http://schemas.microsoft.com/office/powerpoint/2010/main" val="3210086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F374DDF-28DA-044C-9C7D-301616AD0146}"/>
              </a:ext>
            </a:extLst>
          </p:cNvPr>
          <p:cNvGrpSpPr/>
          <p:nvPr/>
        </p:nvGrpSpPr>
        <p:grpSpPr>
          <a:xfrm>
            <a:off x="209149" y="402299"/>
            <a:ext cx="5751075" cy="4202954"/>
            <a:chOff x="2046765" y="943135"/>
            <a:chExt cx="8087495" cy="5674375"/>
          </a:xfrm>
        </p:grpSpPr>
        <p:sp>
          <p:nvSpPr>
            <p:cNvPr id="36" name="Rectangle 35">
              <a:extLst>
                <a:ext uri="{FF2B5EF4-FFF2-40B4-BE49-F238E27FC236}">
                  <a16:creationId xmlns:a16="http://schemas.microsoft.com/office/drawing/2014/main" id="{C55B97AB-52B4-454E-8DCC-C0ED138D194C}"/>
                </a:ext>
              </a:extLst>
            </p:cNvPr>
            <p:cNvSpPr/>
            <p:nvPr/>
          </p:nvSpPr>
          <p:spPr>
            <a:xfrm>
              <a:off x="7265315" y="952686"/>
              <a:ext cx="2535936" cy="134112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7" name="Rectangle 36">
              <a:extLst>
                <a:ext uri="{FF2B5EF4-FFF2-40B4-BE49-F238E27FC236}">
                  <a16:creationId xmlns:a16="http://schemas.microsoft.com/office/drawing/2014/main" id="{15C9AD64-6507-7D42-A121-653B48FC60B1}"/>
                </a:ext>
              </a:extLst>
            </p:cNvPr>
            <p:cNvSpPr/>
            <p:nvPr/>
          </p:nvSpPr>
          <p:spPr>
            <a:xfrm>
              <a:off x="7273415" y="2398347"/>
              <a:ext cx="2535936" cy="134112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8" name="Rectangle 37">
              <a:extLst>
                <a:ext uri="{FF2B5EF4-FFF2-40B4-BE49-F238E27FC236}">
                  <a16:creationId xmlns:a16="http://schemas.microsoft.com/office/drawing/2014/main" id="{17A01C39-6F87-8144-9F5C-B42DC390CCAB}"/>
                </a:ext>
              </a:extLst>
            </p:cNvPr>
            <p:cNvSpPr/>
            <p:nvPr/>
          </p:nvSpPr>
          <p:spPr>
            <a:xfrm>
              <a:off x="7255206" y="3834676"/>
              <a:ext cx="2535936" cy="134112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1" name="Rectangle 50">
              <a:extLst>
                <a:ext uri="{FF2B5EF4-FFF2-40B4-BE49-F238E27FC236}">
                  <a16:creationId xmlns:a16="http://schemas.microsoft.com/office/drawing/2014/main" id="{A529CC14-F2E8-5649-A27B-CC8CC26489BE}"/>
                </a:ext>
              </a:extLst>
            </p:cNvPr>
            <p:cNvSpPr>
              <a:spLocks/>
            </p:cNvSpPr>
            <p:nvPr/>
          </p:nvSpPr>
          <p:spPr>
            <a:xfrm>
              <a:off x="3366820" y="2392368"/>
              <a:ext cx="2507658" cy="134112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2" name="Rectangle 51">
              <a:extLst>
                <a:ext uri="{FF2B5EF4-FFF2-40B4-BE49-F238E27FC236}">
                  <a16:creationId xmlns:a16="http://schemas.microsoft.com/office/drawing/2014/main" id="{21491720-AB47-9F4D-B337-7D1DFBB94687}"/>
                </a:ext>
              </a:extLst>
            </p:cNvPr>
            <p:cNvSpPr/>
            <p:nvPr/>
          </p:nvSpPr>
          <p:spPr>
            <a:xfrm>
              <a:off x="3358472" y="3835067"/>
              <a:ext cx="2516006" cy="134112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9" name="Rectangle 48">
              <a:extLst>
                <a:ext uri="{FF2B5EF4-FFF2-40B4-BE49-F238E27FC236}">
                  <a16:creationId xmlns:a16="http://schemas.microsoft.com/office/drawing/2014/main" id="{3C173950-4813-9C41-90BD-58A7D55CEC92}"/>
                </a:ext>
              </a:extLst>
            </p:cNvPr>
            <p:cNvSpPr>
              <a:spLocks noChangeAspect="1"/>
            </p:cNvSpPr>
            <p:nvPr/>
          </p:nvSpPr>
          <p:spPr>
            <a:xfrm>
              <a:off x="3356558" y="952686"/>
              <a:ext cx="2521446" cy="134112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9" name="TextBox 38">
              <a:extLst>
                <a:ext uri="{FF2B5EF4-FFF2-40B4-BE49-F238E27FC236}">
                  <a16:creationId xmlns:a16="http://schemas.microsoft.com/office/drawing/2014/main" id="{6960FD2D-3090-6141-BACC-D3D00A3F169A}"/>
                </a:ext>
              </a:extLst>
            </p:cNvPr>
            <p:cNvSpPr txBox="1"/>
            <p:nvPr/>
          </p:nvSpPr>
          <p:spPr>
            <a:xfrm>
              <a:off x="3372434" y="1009724"/>
              <a:ext cx="2505569" cy="338555"/>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Robin Champieux, MLIS</a:t>
              </a:r>
            </a:p>
          </p:txBody>
        </p:sp>
        <p:sp>
          <p:nvSpPr>
            <p:cNvPr id="40" name="TextBox 39">
              <a:extLst>
                <a:ext uri="{FF2B5EF4-FFF2-40B4-BE49-F238E27FC236}">
                  <a16:creationId xmlns:a16="http://schemas.microsoft.com/office/drawing/2014/main" id="{180F18CA-EE79-884C-83BD-B8EDDFB0F2EB}"/>
                </a:ext>
              </a:extLst>
            </p:cNvPr>
            <p:cNvSpPr txBox="1"/>
            <p:nvPr/>
          </p:nvSpPr>
          <p:spPr>
            <a:xfrm>
              <a:off x="3364704" y="2446947"/>
              <a:ext cx="2515213" cy="553997"/>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Basia Delawska-Elliott, </a:t>
              </a:r>
            </a:p>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MLIS</a:t>
              </a:r>
            </a:p>
          </p:txBody>
        </p:sp>
        <p:sp>
          <p:nvSpPr>
            <p:cNvPr id="42" name="TextBox 41">
              <a:extLst>
                <a:ext uri="{FF2B5EF4-FFF2-40B4-BE49-F238E27FC236}">
                  <a16:creationId xmlns:a16="http://schemas.microsoft.com/office/drawing/2014/main" id="{A6459C18-EDFD-8747-BDA2-052745C19B10}"/>
                </a:ext>
              </a:extLst>
            </p:cNvPr>
            <p:cNvSpPr txBox="1"/>
            <p:nvPr/>
          </p:nvSpPr>
          <p:spPr>
            <a:xfrm>
              <a:off x="3358894" y="3878081"/>
              <a:ext cx="2521021" cy="338555"/>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Marijane White, MSLIS</a:t>
              </a:r>
            </a:p>
          </p:txBody>
        </p:sp>
        <p:sp>
          <p:nvSpPr>
            <p:cNvPr id="43" name="TextBox 42">
              <a:extLst>
                <a:ext uri="{FF2B5EF4-FFF2-40B4-BE49-F238E27FC236}">
                  <a16:creationId xmlns:a16="http://schemas.microsoft.com/office/drawing/2014/main" id="{90C10536-F034-E440-99E5-EC632DF93976}"/>
                </a:ext>
              </a:extLst>
            </p:cNvPr>
            <p:cNvSpPr txBox="1"/>
            <p:nvPr/>
          </p:nvSpPr>
          <p:spPr>
            <a:xfrm>
              <a:off x="7248249" y="1033486"/>
              <a:ext cx="2545875" cy="338555"/>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Pam Pierce, MS, MLS</a:t>
              </a:r>
            </a:p>
          </p:txBody>
        </p:sp>
        <p:sp>
          <p:nvSpPr>
            <p:cNvPr id="45" name="TextBox 44">
              <a:extLst>
                <a:ext uri="{FF2B5EF4-FFF2-40B4-BE49-F238E27FC236}">
                  <a16:creationId xmlns:a16="http://schemas.microsoft.com/office/drawing/2014/main" id="{3CA21949-5E51-1540-BB41-15908EF68687}"/>
                </a:ext>
              </a:extLst>
            </p:cNvPr>
            <p:cNvSpPr txBox="1"/>
            <p:nvPr/>
          </p:nvSpPr>
          <p:spPr>
            <a:xfrm>
              <a:off x="7256349" y="2446008"/>
              <a:ext cx="2877911" cy="338555"/>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Andrew Hamilton, MS, MLS</a:t>
              </a:r>
            </a:p>
          </p:txBody>
        </p:sp>
        <p:sp>
          <p:nvSpPr>
            <p:cNvPr id="47" name="TextBox 46">
              <a:extLst>
                <a:ext uri="{FF2B5EF4-FFF2-40B4-BE49-F238E27FC236}">
                  <a16:creationId xmlns:a16="http://schemas.microsoft.com/office/drawing/2014/main" id="{78A1D8C8-CC81-C848-BE1B-4E251DABCA6F}"/>
                </a:ext>
              </a:extLst>
            </p:cNvPr>
            <p:cNvSpPr txBox="1"/>
            <p:nvPr/>
          </p:nvSpPr>
          <p:spPr>
            <a:xfrm>
              <a:off x="7247843" y="3885273"/>
              <a:ext cx="2520923" cy="553997"/>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Laura Ziegen, MS, MLIS,</a:t>
              </a:r>
            </a:p>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MPH</a:t>
              </a:r>
            </a:p>
          </p:txBody>
        </p:sp>
        <p:sp>
          <p:nvSpPr>
            <p:cNvPr id="53" name="TextBox 52">
              <a:extLst>
                <a:ext uri="{FF2B5EF4-FFF2-40B4-BE49-F238E27FC236}">
                  <a16:creationId xmlns:a16="http://schemas.microsoft.com/office/drawing/2014/main" id="{C18F847F-AB2C-F04A-B7EA-1B990F51952C}"/>
                </a:ext>
              </a:extLst>
            </p:cNvPr>
            <p:cNvSpPr txBox="1"/>
            <p:nvPr/>
          </p:nvSpPr>
          <p:spPr>
            <a:xfrm>
              <a:off x="7255207" y="2796999"/>
              <a:ext cx="2738072" cy="553997"/>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Health Sciences Education &amp; Research Librarian</a:t>
              </a:r>
            </a:p>
          </p:txBody>
        </p:sp>
        <p:sp>
          <p:nvSpPr>
            <p:cNvPr id="54" name="TextBox 53">
              <a:extLst>
                <a:ext uri="{FF2B5EF4-FFF2-40B4-BE49-F238E27FC236}">
                  <a16:creationId xmlns:a16="http://schemas.microsoft.com/office/drawing/2014/main" id="{AF096A12-125C-4B41-BE94-6A92594F5927}"/>
                </a:ext>
              </a:extLst>
            </p:cNvPr>
            <p:cNvSpPr txBox="1"/>
            <p:nvPr/>
          </p:nvSpPr>
          <p:spPr>
            <a:xfrm>
              <a:off x="7247843" y="4468150"/>
              <a:ext cx="2551585" cy="553997"/>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Health Sciences Education &amp; Research Librarian</a:t>
              </a:r>
            </a:p>
          </p:txBody>
        </p:sp>
        <p:sp>
          <p:nvSpPr>
            <p:cNvPr id="56" name="TextBox 55">
              <a:extLst>
                <a:ext uri="{FF2B5EF4-FFF2-40B4-BE49-F238E27FC236}">
                  <a16:creationId xmlns:a16="http://schemas.microsoft.com/office/drawing/2014/main" id="{B9C89858-281E-0644-9D3A-05CB7294BC19}"/>
                </a:ext>
              </a:extLst>
            </p:cNvPr>
            <p:cNvSpPr txBox="1"/>
            <p:nvPr/>
          </p:nvSpPr>
          <p:spPr>
            <a:xfrm>
              <a:off x="3358894" y="4227941"/>
              <a:ext cx="2563472" cy="553997"/>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Data and Research Engagement Librarian</a:t>
              </a:r>
            </a:p>
          </p:txBody>
        </p:sp>
        <p:sp>
          <p:nvSpPr>
            <p:cNvPr id="57" name="TextBox 56">
              <a:extLst>
                <a:ext uri="{FF2B5EF4-FFF2-40B4-BE49-F238E27FC236}">
                  <a16:creationId xmlns:a16="http://schemas.microsoft.com/office/drawing/2014/main" id="{A9826F87-4011-E74F-97BD-3B52D39971DC}"/>
                </a:ext>
              </a:extLst>
            </p:cNvPr>
            <p:cNvSpPr txBox="1"/>
            <p:nvPr/>
          </p:nvSpPr>
          <p:spPr>
            <a:xfrm>
              <a:off x="7242537" y="1380948"/>
              <a:ext cx="2551587" cy="553997"/>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Digital Scholarship and Repository  Librarian</a:t>
              </a:r>
            </a:p>
          </p:txBody>
        </p:sp>
        <p:sp>
          <p:nvSpPr>
            <p:cNvPr id="70" name="TextBox 69">
              <a:extLst>
                <a:ext uri="{FF2B5EF4-FFF2-40B4-BE49-F238E27FC236}">
                  <a16:creationId xmlns:a16="http://schemas.microsoft.com/office/drawing/2014/main" id="{AEF59C6B-68F1-054B-A616-141D53AC1CF9}"/>
                </a:ext>
              </a:extLst>
            </p:cNvPr>
            <p:cNvSpPr txBox="1"/>
            <p:nvPr/>
          </p:nvSpPr>
          <p:spPr>
            <a:xfrm>
              <a:off x="3370428" y="1361232"/>
              <a:ext cx="2540087" cy="769441"/>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Director of Digital Scholarship and Research Engagement</a:t>
              </a:r>
            </a:p>
          </p:txBody>
        </p:sp>
        <p:sp>
          <p:nvSpPr>
            <p:cNvPr id="71" name="TextBox 70">
              <a:extLst>
                <a:ext uri="{FF2B5EF4-FFF2-40B4-BE49-F238E27FC236}">
                  <a16:creationId xmlns:a16="http://schemas.microsoft.com/office/drawing/2014/main" id="{4C3A5728-22C8-3344-8EF6-2D38232944ED}"/>
                </a:ext>
              </a:extLst>
            </p:cNvPr>
            <p:cNvSpPr txBox="1"/>
            <p:nvPr/>
          </p:nvSpPr>
          <p:spPr>
            <a:xfrm>
              <a:off x="3359560" y="3022304"/>
              <a:ext cx="2906544" cy="553997"/>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Health Sciences Education &amp; Research Librarian</a:t>
              </a:r>
            </a:p>
          </p:txBody>
        </p:sp>
        <p:sp>
          <p:nvSpPr>
            <p:cNvPr id="31" name="Rectangle 30">
              <a:extLst>
                <a:ext uri="{FF2B5EF4-FFF2-40B4-BE49-F238E27FC236}">
                  <a16:creationId xmlns:a16="http://schemas.microsoft.com/office/drawing/2014/main" id="{DA1F94E9-3926-5F4F-A298-B9CD99CA4D96}"/>
                </a:ext>
              </a:extLst>
            </p:cNvPr>
            <p:cNvSpPr/>
            <p:nvPr/>
          </p:nvSpPr>
          <p:spPr>
            <a:xfrm>
              <a:off x="3358136" y="5276390"/>
              <a:ext cx="2540087" cy="134112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3" name="TextBox 32">
              <a:extLst>
                <a:ext uri="{FF2B5EF4-FFF2-40B4-BE49-F238E27FC236}">
                  <a16:creationId xmlns:a16="http://schemas.microsoft.com/office/drawing/2014/main" id="{D572CBF7-2639-ED43-92F4-6C2DB8148665}"/>
                </a:ext>
              </a:extLst>
            </p:cNvPr>
            <p:cNvSpPr txBox="1"/>
            <p:nvPr/>
          </p:nvSpPr>
          <p:spPr>
            <a:xfrm>
              <a:off x="3351026" y="5307982"/>
              <a:ext cx="2523449" cy="553997"/>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Tova Johnson, MA, MPH, MLIS</a:t>
              </a:r>
            </a:p>
          </p:txBody>
        </p:sp>
        <p:sp>
          <p:nvSpPr>
            <p:cNvPr id="35" name="TextBox 34">
              <a:extLst>
                <a:ext uri="{FF2B5EF4-FFF2-40B4-BE49-F238E27FC236}">
                  <a16:creationId xmlns:a16="http://schemas.microsoft.com/office/drawing/2014/main" id="{1162E729-0115-3D45-AD23-311959BCEAC3}"/>
                </a:ext>
              </a:extLst>
            </p:cNvPr>
            <p:cNvSpPr txBox="1"/>
            <p:nvPr/>
          </p:nvSpPr>
          <p:spPr>
            <a:xfrm>
              <a:off x="3351026" y="5873285"/>
              <a:ext cx="2515473" cy="338555"/>
            </a:xfrm>
            <a:prstGeom prst="rect">
              <a:avLst/>
            </a:prstGeom>
            <a:noFill/>
          </p:spPr>
          <p:txBody>
            <a:bodyPr wrap="square" rtlCol="0">
              <a:spAutoFit/>
            </a:bodyPr>
            <a:lstStyle/>
            <a:p>
              <a:r>
                <a:rPr lang="en-US" sz="1050" dirty="0">
                  <a:solidFill>
                    <a:schemeClr val="bg1"/>
                  </a:solidFill>
                  <a:latin typeface="Lato" panose="020F0502020204030203" pitchFamily="34" charset="77"/>
                  <a:ea typeface="Noto Serif" panose="02020600060500020200" pitchFamily="18" charset="0"/>
                  <a:cs typeface="Noto Serif" panose="02020600060500020200" pitchFamily="18" charset="0"/>
                </a:rPr>
                <a:t>Health Sciences Librarian </a:t>
              </a:r>
            </a:p>
          </p:txBody>
        </p:sp>
        <p:pic>
          <p:nvPicPr>
            <p:cNvPr id="8" name="Picture 7">
              <a:extLst>
                <a:ext uri="{FF2B5EF4-FFF2-40B4-BE49-F238E27FC236}">
                  <a16:creationId xmlns:a16="http://schemas.microsoft.com/office/drawing/2014/main" id="{A0A9D3B5-7446-754F-A098-45CDA079AC0A}"/>
                </a:ext>
              </a:extLst>
            </p:cNvPr>
            <p:cNvPicPr>
              <a:picLocks noChangeAspect="1"/>
            </p:cNvPicPr>
            <p:nvPr/>
          </p:nvPicPr>
          <p:blipFill>
            <a:blip r:embed="rId3"/>
            <a:stretch>
              <a:fillRect/>
            </a:stretch>
          </p:blipFill>
          <p:spPr>
            <a:xfrm>
              <a:off x="2046765" y="943135"/>
              <a:ext cx="1218309" cy="1340140"/>
            </a:xfrm>
            <a:prstGeom prst="rect">
              <a:avLst/>
            </a:prstGeom>
          </p:spPr>
        </p:pic>
        <p:pic>
          <p:nvPicPr>
            <p:cNvPr id="14" name="Picture 13">
              <a:extLst>
                <a:ext uri="{FF2B5EF4-FFF2-40B4-BE49-F238E27FC236}">
                  <a16:creationId xmlns:a16="http://schemas.microsoft.com/office/drawing/2014/main" id="{B5A9CA64-43FA-DD4B-B710-4C1D5CD546F5}"/>
                </a:ext>
              </a:extLst>
            </p:cNvPr>
            <p:cNvPicPr>
              <a:picLocks noChangeAspect="1"/>
            </p:cNvPicPr>
            <p:nvPr/>
          </p:nvPicPr>
          <p:blipFill>
            <a:blip r:embed="rId4"/>
            <a:stretch>
              <a:fillRect/>
            </a:stretch>
          </p:blipFill>
          <p:spPr>
            <a:xfrm>
              <a:off x="2048678" y="2392368"/>
              <a:ext cx="1219200" cy="1341120"/>
            </a:xfrm>
            <a:prstGeom prst="rect">
              <a:avLst/>
            </a:prstGeom>
          </p:spPr>
        </p:pic>
        <p:pic>
          <p:nvPicPr>
            <p:cNvPr id="17" name="Picture 16">
              <a:extLst>
                <a:ext uri="{FF2B5EF4-FFF2-40B4-BE49-F238E27FC236}">
                  <a16:creationId xmlns:a16="http://schemas.microsoft.com/office/drawing/2014/main" id="{504E989D-7989-BE4A-BAD4-AFBA2CFF4B93}"/>
                </a:ext>
              </a:extLst>
            </p:cNvPr>
            <p:cNvPicPr>
              <a:picLocks noChangeAspect="1"/>
            </p:cNvPicPr>
            <p:nvPr/>
          </p:nvPicPr>
          <p:blipFill>
            <a:blip r:embed="rId5"/>
            <a:stretch>
              <a:fillRect/>
            </a:stretch>
          </p:blipFill>
          <p:spPr>
            <a:xfrm>
              <a:off x="2046765" y="5276390"/>
              <a:ext cx="1214782" cy="1341120"/>
            </a:xfrm>
            <a:prstGeom prst="rect">
              <a:avLst/>
            </a:prstGeom>
          </p:spPr>
        </p:pic>
        <p:pic>
          <p:nvPicPr>
            <p:cNvPr id="19" name="Picture 18">
              <a:extLst>
                <a:ext uri="{FF2B5EF4-FFF2-40B4-BE49-F238E27FC236}">
                  <a16:creationId xmlns:a16="http://schemas.microsoft.com/office/drawing/2014/main" id="{00CB34A1-DB5B-D04E-A8D6-19EF0C10559D}"/>
                </a:ext>
              </a:extLst>
            </p:cNvPr>
            <p:cNvPicPr>
              <a:picLocks noChangeAspect="1"/>
            </p:cNvPicPr>
            <p:nvPr/>
          </p:nvPicPr>
          <p:blipFill>
            <a:blip r:embed="rId6"/>
            <a:stretch>
              <a:fillRect/>
            </a:stretch>
          </p:blipFill>
          <p:spPr>
            <a:xfrm>
              <a:off x="5969488" y="952686"/>
              <a:ext cx="1218189" cy="1344881"/>
            </a:xfrm>
            <a:prstGeom prst="rect">
              <a:avLst/>
            </a:prstGeom>
          </p:spPr>
        </p:pic>
        <p:pic>
          <p:nvPicPr>
            <p:cNvPr id="21" name="Picture 20">
              <a:extLst>
                <a:ext uri="{FF2B5EF4-FFF2-40B4-BE49-F238E27FC236}">
                  <a16:creationId xmlns:a16="http://schemas.microsoft.com/office/drawing/2014/main" id="{9D42B722-F392-A449-B930-3E058138ED58}"/>
                </a:ext>
              </a:extLst>
            </p:cNvPr>
            <p:cNvPicPr>
              <a:picLocks noChangeAspect="1"/>
            </p:cNvPicPr>
            <p:nvPr/>
          </p:nvPicPr>
          <p:blipFill>
            <a:blip r:embed="rId7"/>
            <a:stretch>
              <a:fillRect/>
            </a:stretch>
          </p:blipFill>
          <p:spPr>
            <a:xfrm>
              <a:off x="5972823" y="2392776"/>
              <a:ext cx="1219829" cy="1346691"/>
            </a:xfrm>
            <a:prstGeom prst="rect">
              <a:avLst/>
            </a:prstGeom>
          </p:spPr>
        </p:pic>
        <p:pic>
          <p:nvPicPr>
            <p:cNvPr id="23" name="Picture 22">
              <a:extLst>
                <a:ext uri="{FF2B5EF4-FFF2-40B4-BE49-F238E27FC236}">
                  <a16:creationId xmlns:a16="http://schemas.microsoft.com/office/drawing/2014/main" id="{113F8CC5-52EC-5E40-B1DF-F8586D696E77}"/>
                </a:ext>
              </a:extLst>
            </p:cNvPr>
            <p:cNvPicPr>
              <a:picLocks noChangeAspect="1"/>
            </p:cNvPicPr>
            <p:nvPr/>
          </p:nvPicPr>
          <p:blipFill rotWithShape="1">
            <a:blip r:embed="rId8"/>
            <a:srcRect t="-1" b="1365"/>
            <a:stretch/>
          </p:blipFill>
          <p:spPr>
            <a:xfrm>
              <a:off x="5961372" y="3847085"/>
              <a:ext cx="1220193" cy="1328712"/>
            </a:xfrm>
            <a:prstGeom prst="rect">
              <a:avLst/>
            </a:prstGeom>
          </p:spPr>
        </p:pic>
        <p:pic>
          <p:nvPicPr>
            <p:cNvPr id="25" name="Picture 24">
              <a:extLst>
                <a:ext uri="{FF2B5EF4-FFF2-40B4-BE49-F238E27FC236}">
                  <a16:creationId xmlns:a16="http://schemas.microsoft.com/office/drawing/2014/main" id="{5DC87825-88DC-6244-9853-74FCAE614360}"/>
                </a:ext>
              </a:extLst>
            </p:cNvPr>
            <p:cNvPicPr>
              <a:picLocks noChangeAspect="1"/>
            </p:cNvPicPr>
            <p:nvPr/>
          </p:nvPicPr>
          <p:blipFill>
            <a:blip r:embed="rId9"/>
            <a:stretch>
              <a:fillRect/>
            </a:stretch>
          </p:blipFill>
          <p:spPr>
            <a:xfrm>
              <a:off x="2048678" y="3837180"/>
              <a:ext cx="1212869" cy="1339007"/>
            </a:xfrm>
            <a:prstGeom prst="rect">
              <a:avLst/>
            </a:prstGeom>
          </p:spPr>
        </p:pic>
      </p:grpSp>
      <p:sp>
        <p:nvSpPr>
          <p:cNvPr id="2" name="TextBox 1">
            <a:extLst>
              <a:ext uri="{FF2B5EF4-FFF2-40B4-BE49-F238E27FC236}">
                <a16:creationId xmlns:a16="http://schemas.microsoft.com/office/drawing/2014/main" id="{EA85E93B-1BFA-2D4C-820F-99117CB7217F}"/>
              </a:ext>
            </a:extLst>
          </p:cNvPr>
          <p:cNvSpPr txBox="1"/>
          <p:nvPr/>
        </p:nvSpPr>
        <p:spPr>
          <a:xfrm>
            <a:off x="5863621" y="1059414"/>
            <a:ext cx="3043539" cy="1846659"/>
          </a:xfrm>
          <a:prstGeom prst="rect">
            <a:avLst/>
          </a:prstGeom>
          <a:noFill/>
        </p:spPr>
        <p:txBody>
          <a:bodyPr wrap="square" rtlCol="0" anchor="t">
            <a:spAutoFit/>
          </a:bodyPr>
          <a:lstStyle/>
          <a:p>
            <a:r>
              <a:rPr lang="en-US" sz="1600" dirty="0"/>
              <a:t>Every program has a primary librarian contact who coordinates Library outreach and support </a:t>
            </a:r>
            <a:r>
              <a:rPr lang="en-US" sz="1600" dirty="0" smtClean="0"/>
              <a:t>for that program’s </a:t>
            </a:r>
            <a:r>
              <a:rPr lang="en-US" sz="1600" dirty="0"/>
              <a:t>teaching, learning, research, and clinical </a:t>
            </a:r>
            <a:r>
              <a:rPr lang="en-US" sz="1600" dirty="0" smtClean="0"/>
              <a:t>care.</a:t>
            </a:r>
            <a:endParaRPr lang="en-US" sz="1600" dirty="0"/>
          </a:p>
          <a:p>
            <a:endParaRPr lang="en-US" dirty="0"/>
          </a:p>
        </p:txBody>
      </p:sp>
      <p:sp>
        <p:nvSpPr>
          <p:cNvPr id="3" name="TextBox 2">
            <a:extLst>
              <a:ext uri="{FF2B5EF4-FFF2-40B4-BE49-F238E27FC236}">
                <a16:creationId xmlns:a16="http://schemas.microsoft.com/office/drawing/2014/main" id="{BC7B8AAC-05AE-1A46-827A-D72B7AD7D7A4}"/>
              </a:ext>
            </a:extLst>
          </p:cNvPr>
          <p:cNvSpPr txBox="1"/>
          <p:nvPr/>
        </p:nvSpPr>
        <p:spPr>
          <a:xfrm>
            <a:off x="5859971" y="381453"/>
            <a:ext cx="3252634" cy="646331"/>
          </a:xfrm>
          <a:prstGeom prst="rect">
            <a:avLst/>
          </a:prstGeom>
          <a:noFill/>
        </p:spPr>
        <p:txBody>
          <a:bodyPr wrap="square" rtlCol="0">
            <a:spAutoFit/>
          </a:bodyPr>
          <a:lstStyle/>
          <a:p>
            <a:r>
              <a:rPr lang="en-US" dirty="0">
                <a:solidFill>
                  <a:srgbClr val="002776"/>
                </a:solidFill>
              </a:rPr>
              <a:t>Education, Research and Clinical Outreach Department</a:t>
            </a:r>
          </a:p>
        </p:txBody>
      </p:sp>
      <p:sp>
        <p:nvSpPr>
          <p:cNvPr id="41" name="TextBox 40">
            <a:extLst>
              <a:ext uri="{FF2B5EF4-FFF2-40B4-BE49-F238E27FC236}">
                <a16:creationId xmlns:a16="http://schemas.microsoft.com/office/drawing/2014/main" id="{D925BA3B-9C94-0746-9393-50B0B41D0375}"/>
              </a:ext>
            </a:extLst>
          </p:cNvPr>
          <p:cNvSpPr txBox="1"/>
          <p:nvPr/>
        </p:nvSpPr>
        <p:spPr>
          <a:xfrm>
            <a:off x="5877999" y="2721084"/>
            <a:ext cx="3029161" cy="2092881"/>
          </a:xfrm>
          <a:prstGeom prst="rect">
            <a:avLst/>
          </a:prstGeom>
          <a:noFill/>
        </p:spPr>
        <p:txBody>
          <a:bodyPr wrap="square" rtlCol="0" anchor="t">
            <a:spAutoFit/>
          </a:bodyPr>
          <a:lstStyle/>
          <a:p>
            <a:r>
              <a:rPr lang="en-US" sz="1600" dirty="0"/>
              <a:t>We encourage faculty, residents/fellows, staff, and students to use the Library’s </a:t>
            </a:r>
            <a:r>
              <a:rPr lang="en-US" sz="1600" dirty="0">
                <a:solidFill>
                  <a:srgbClr val="002776"/>
                </a:solidFill>
                <a:hlinkClick r:id="rId10">
                  <a:extLst>
                    <a:ext uri="{A12FA001-AC4F-418D-AE19-62706E023703}">
                      <ahyp:hlinkClr xmlns="" xmlns:ahyp="http://schemas.microsoft.com/office/drawing/2018/hyperlinkcolor" val="tx"/>
                    </a:ext>
                  </a:extLst>
                </a:hlinkClick>
              </a:rPr>
              <a:t>contact form or central email address</a:t>
            </a:r>
            <a:r>
              <a:rPr lang="en-US" sz="1600" dirty="0">
                <a:solidFill>
                  <a:srgbClr val="002776"/>
                </a:solidFill>
              </a:rPr>
              <a:t>, </a:t>
            </a:r>
            <a:r>
              <a:rPr lang="en-US" sz="1600" dirty="0">
                <a:solidFill>
                  <a:srgbClr val="585E60"/>
                </a:solidFill>
              </a:rPr>
              <a:t>so your questions and requests can be answered by the first available librarian. </a:t>
            </a:r>
          </a:p>
          <a:p>
            <a:endParaRPr lang="en-US" dirty="0"/>
          </a:p>
        </p:txBody>
      </p:sp>
    </p:spTree>
    <p:extLst>
      <p:ext uri="{BB962C8B-B14F-4D97-AF65-F5344CB8AC3E}">
        <p14:creationId xmlns:p14="http://schemas.microsoft.com/office/powerpoint/2010/main" val="1170928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OHSU Library – Contact Us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7763" y="1300393"/>
            <a:ext cx="6858000" cy="3240314"/>
          </a:xfrm>
          <a:prstGeom prst="rect">
            <a:avLst/>
          </a:prstGeom>
          <a:ln>
            <a:solidFill>
              <a:schemeClr val="accent1"/>
            </a:solidFill>
          </a:ln>
        </p:spPr>
      </p:pic>
      <p:sp>
        <p:nvSpPr>
          <p:cNvPr id="6" name="Rectangle 5"/>
          <p:cNvSpPr/>
          <p:nvPr/>
        </p:nvSpPr>
        <p:spPr>
          <a:xfrm>
            <a:off x="7034981" y="2035278"/>
            <a:ext cx="884903" cy="309716"/>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07780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117045F-BD5F-9D4F-B97E-18315B82342B}"/>
              </a:ext>
            </a:extLst>
          </p:cNvPr>
          <p:cNvSpPr txBox="1"/>
          <p:nvPr/>
        </p:nvSpPr>
        <p:spPr>
          <a:xfrm>
            <a:off x="3082568" y="878989"/>
            <a:ext cx="2974877" cy="507831"/>
          </a:xfrm>
          <a:prstGeom prst="rect">
            <a:avLst/>
          </a:prstGeom>
          <a:noFill/>
        </p:spPr>
        <p:txBody>
          <a:bodyPr wrap="square" rtlCol="0">
            <a:spAutoFit/>
          </a:bodyPr>
          <a:lstStyle/>
          <a:p>
            <a:pPr algn="ctr"/>
            <a:r>
              <a:rPr lang="en-US" sz="1350" b="1" dirty="0">
                <a:latin typeface="+mj-lt"/>
              </a:rPr>
              <a:t>Literature Discovery, Evaluation &amp; Organization</a:t>
            </a:r>
          </a:p>
        </p:txBody>
      </p:sp>
      <p:pic>
        <p:nvPicPr>
          <p:cNvPr id="8" name="Picture 7">
            <a:extLst>
              <a:ext uri="{FF2B5EF4-FFF2-40B4-BE49-F238E27FC236}">
                <a16:creationId xmlns:a16="http://schemas.microsoft.com/office/drawing/2014/main" id="{417E31EA-1956-CC4A-8450-C6FC5E4585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5837" y="3548266"/>
            <a:ext cx="557000" cy="557000"/>
          </a:xfrm>
          <a:prstGeom prst="rect">
            <a:avLst/>
          </a:prstGeom>
        </p:spPr>
      </p:pic>
      <p:pic>
        <p:nvPicPr>
          <p:cNvPr id="12" name="Picture 11">
            <a:extLst>
              <a:ext uri="{FF2B5EF4-FFF2-40B4-BE49-F238E27FC236}">
                <a16:creationId xmlns:a16="http://schemas.microsoft.com/office/drawing/2014/main" id="{9B3D27D4-2A85-0242-AD67-52DFC31C14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6350" y="3411565"/>
            <a:ext cx="781231" cy="781232"/>
          </a:xfrm>
          <a:prstGeom prst="rect">
            <a:avLst/>
          </a:prstGeom>
        </p:spPr>
      </p:pic>
      <p:sp>
        <p:nvSpPr>
          <p:cNvPr id="14" name="TextBox 13">
            <a:extLst>
              <a:ext uri="{FF2B5EF4-FFF2-40B4-BE49-F238E27FC236}">
                <a16:creationId xmlns:a16="http://schemas.microsoft.com/office/drawing/2014/main" id="{AF16ED95-23FE-3C41-A2B6-0BAD1B07372D}"/>
              </a:ext>
            </a:extLst>
          </p:cNvPr>
          <p:cNvSpPr txBox="1"/>
          <p:nvPr/>
        </p:nvSpPr>
        <p:spPr>
          <a:xfrm>
            <a:off x="5896906" y="3572850"/>
            <a:ext cx="2246701" cy="507831"/>
          </a:xfrm>
          <a:prstGeom prst="rect">
            <a:avLst/>
          </a:prstGeom>
          <a:noFill/>
        </p:spPr>
        <p:txBody>
          <a:bodyPr wrap="square" rtlCol="0">
            <a:spAutoFit/>
          </a:bodyPr>
          <a:lstStyle/>
          <a:p>
            <a:r>
              <a:rPr lang="en-US" sz="1350" b="1" dirty="0">
                <a:latin typeface="+mj-lt"/>
              </a:rPr>
              <a:t>Professional Development &amp; Impact Exploration</a:t>
            </a:r>
          </a:p>
        </p:txBody>
      </p:sp>
      <p:sp>
        <p:nvSpPr>
          <p:cNvPr id="15" name="TextBox 14">
            <a:extLst>
              <a:ext uri="{FF2B5EF4-FFF2-40B4-BE49-F238E27FC236}">
                <a16:creationId xmlns:a16="http://schemas.microsoft.com/office/drawing/2014/main" id="{AA64CF14-9886-1644-A6AE-D52FD658DABD}"/>
              </a:ext>
            </a:extLst>
          </p:cNvPr>
          <p:cNvSpPr txBox="1"/>
          <p:nvPr/>
        </p:nvSpPr>
        <p:spPr>
          <a:xfrm>
            <a:off x="1253009" y="3548266"/>
            <a:ext cx="2246701" cy="507831"/>
          </a:xfrm>
          <a:prstGeom prst="rect">
            <a:avLst/>
          </a:prstGeom>
          <a:noFill/>
        </p:spPr>
        <p:txBody>
          <a:bodyPr wrap="square" rtlCol="0">
            <a:spAutoFit/>
          </a:bodyPr>
          <a:lstStyle/>
          <a:p>
            <a:r>
              <a:rPr lang="en-US" sz="1350" b="1" dirty="0">
                <a:latin typeface="+mj-lt"/>
              </a:rPr>
              <a:t>Public Access &amp; Data Sharing Requirements</a:t>
            </a:r>
          </a:p>
        </p:txBody>
      </p:sp>
      <p:sp>
        <p:nvSpPr>
          <p:cNvPr id="22" name="TextBox 21">
            <a:extLst>
              <a:ext uri="{FF2B5EF4-FFF2-40B4-BE49-F238E27FC236}">
                <a16:creationId xmlns:a16="http://schemas.microsoft.com/office/drawing/2014/main" id="{359223C4-F2C4-4647-84FB-D688AEC57EE0}"/>
              </a:ext>
            </a:extLst>
          </p:cNvPr>
          <p:cNvSpPr txBox="1"/>
          <p:nvPr/>
        </p:nvSpPr>
        <p:spPr>
          <a:xfrm>
            <a:off x="1253008" y="4484320"/>
            <a:ext cx="2585131" cy="276999"/>
          </a:xfrm>
          <a:prstGeom prst="rect">
            <a:avLst/>
          </a:prstGeom>
          <a:noFill/>
        </p:spPr>
        <p:txBody>
          <a:bodyPr wrap="square" rtlCol="0">
            <a:spAutoFit/>
          </a:bodyPr>
          <a:lstStyle/>
          <a:p>
            <a:r>
              <a:rPr lang="en-US" sz="1200" dirty="0"/>
              <a:t>Address non-compliant publications</a:t>
            </a:r>
          </a:p>
        </p:txBody>
      </p:sp>
      <p:sp>
        <p:nvSpPr>
          <p:cNvPr id="23" name="TextBox 22">
            <a:extLst>
              <a:ext uri="{FF2B5EF4-FFF2-40B4-BE49-F238E27FC236}">
                <a16:creationId xmlns:a16="http://schemas.microsoft.com/office/drawing/2014/main" id="{10F6FC30-17C4-E043-934D-65F29BFD3C50}"/>
              </a:ext>
            </a:extLst>
          </p:cNvPr>
          <p:cNvSpPr txBox="1"/>
          <p:nvPr/>
        </p:nvSpPr>
        <p:spPr>
          <a:xfrm>
            <a:off x="5896906" y="4056097"/>
            <a:ext cx="2481572" cy="461665"/>
          </a:xfrm>
          <a:prstGeom prst="rect">
            <a:avLst/>
          </a:prstGeom>
          <a:noFill/>
        </p:spPr>
        <p:txBody>
          <a:bodyPr wrap="square" rtlCol="0">
            <a:spAutoFit/>
          </a:bodyPr>
          <a:lstStyle/>
          <a:p>
            <a:r>
              <a:rPr lang="en-US" sz="1200" dirty="0"/>
              <a:t>Biosketch and scientific communication workshops</a:t>
            </a:r>
          </a:p>
        </p:txBody>
      </p:sp>
      <p:sp>
        <p:nvSpPr>
          <p:cNvPr id="24" name="TextBox 23">
            <a:extLst>
              <a:ext uri="{FF2B5EF4-FFF2-40B4-BE49-F238E27FC236}">
                <a16:creationId xmlns:a16="http://schemas.microsoft.com/office/drawing/2014/main" id="{28B88F5C-E397-964F-9660-2251B9A23951}"/>
              </a:ext>
            </a:extLst>
          </p:cNvPr>
          <p:cNvSpPr txBox="1"/>
          <p:nvPr/>
        </p:nvSpPr>
        <p:spPr>
          <a:xfrm>
            <a:off x="1253008" y="4039377"/>
            <a:ext cx="2585132" cy="461665"/>
          </a:xfrm>
          <a:prstGeom prst="rect">
            <a:avLst/>
          </a:prstGeom>
          <a:noFill/>
        </p:spPr>
        <p:txBody>
          <a:bodyPr wrap="square" rtlCol="0">
            <a:spAutoFit/>
          </a:bodyPr>
          <a:lstStyle/>
          <a:p>
            <a:r>
              <a:rPr lang="en-US" sz="1200" dirty="0"/>
              <a:t>Understand and meet funder and journal requirements</a:t>
            </a:r>
          </a:p>
        </p:txBody>
      </p:sp>
      <p:pic>
        <p:nvPicPr>
          <p:cNvPr id="6" name="Picture 5">
            <a:extLst>
              <a:ext uri="{FF2B5EF4-FFF2-40B4-BE49-F238E27FC236}">
                <a16:creationId xmlns:a16="http://schemas.microsoft.com/office/drawing/2014/main" id="{AC294F3E-4B57-0E40-9C4A-9FC908CEF91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5666" y="2091928"/>
            <a:ext cx="737343" cy="737343"/>
          </a:xfrm>
          <a:prstGeom prst="rect">
            <a:avLst/>
          </a:prstGeom>
        </p:spPr>
      </p:pic>
      <p:pic>
        <p:nvPicPr>
          <p:cNvPr id="10" name="Picture 9">
            <a:extLst>
              <a:ext uri="{FF2B5EF4-FFF2-40B4-BE49-F238E27FC236}">
                <a16:creationId xmlns:a16="http://schemas.microsoft.com/office/drawing/2014/main" id="{058CA52F-433A-5349-B15B-01BE8A3D468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66229" y="2009861"/>
            <a:ext cx="901475" cy="901476"/>
          </a:xfrm>
          <a:prstGeom prst="rect">
            <a:avLst/>
          </a:prstGeom>
        </p:spPr>
      </p:pic>
      <p:sp>
        <p:nvSpPr>
          <p:cNvPr id="16" name="TextBox 15">
            <a:extLst>
              <a:ext uri="{FF2B5EF4-FFF2-40B4-BE49-F238E27FC236}">
                <a16:creationId xmlns:a16="http://schemas.microsoft.com/office/drawing/2014/main" id="{9498198B-E5CE-D244-981C-AC6C838F610D}"/>
              </a:ext>
            </a:extLst>
          </p:cNvPr>
          <p:cNvSpPr txBox="1"/>
          <p:nvPr/>
        </p:nvSpPr>
        <p:spPr>
          <a:xfrm>
            <a:off x="5896906" y="2104991"/>
            <a:ext cx="2246701" cy="507831"/>
          </a:xfrm>
          <a:prstGeom prst="rect">
            <a:avLst/>
          </a:prstGeom>
          <a:noFill/>
        </p:spPr>
        <p:txBody>
          <a:bodyPr wrap="square" rtlCol="0">
            <a:spAutoFit/>
          </a:bodyPr>
          <a:lstStyle/>
          <a:p>
            <a:r>
              <a:rPr lang="en-US" sz="1350" b="1" dirty="0">
                <a:latin typeface="+mj-lt"/>
              </a:rPr>
              <a:t>Data Management &amp; Scientific Computing  </a:t>
            </a:r>
          </a:p>
        </p:txBody>
      </p:sp>
      <p:sp>
        <p:nvSpPr>
          <p:cNvPr id="17" name="TextBox 16">
            <a:extLst>
              <a:ext uri="{FF2B5EF4-FFF2-40B4-BE49-F238E27FC236}">
                <a16:creationId xmlns:a16="http://schemas.microsoft.com/office/drawing/2014/main" id="{7471020F-97BB-244B-8AC4-33849569D09F}"/>
              </a:ext>
            </a:extLst>
          </p:cNvPr>
          <p:cNvSpPr txBox="1"/>
          <p:nvPr/>
        </p:nvSpPr>
        <p:spPr>
          <a:xfrm>
            <a:off x="1204280" y="2091928"/>
            <a:ext cx="2246701" cy="507831"/>
          </a:xfrm>
          <a:prstGeom prst="rect">
            <a:avLst/>
          </a:prstGeom>
          <a:noFill/>
        </p:spPr>
        <p:txBody>
          <a:bodyPr wrap="square" rtlCol="0">
            <a:spAutoFit/>
          </a:bodyPr>
          <a:lstStyle/>
          <a:p>
            <a:r>
              <a:rPr lang="en-US" sz="1350" b="1" dirty="0">
                <a:latin typeface="+mj-lt"/>
              </a:rPr>
              <a:t>Publication &amp; Scientific Communication</a:t>
            </a:r>
          </a:p>
        </p:txBody>
      </p:sp>
      <p:sp>
        <p:nvSpPr>
          <p:cNvPr id="20" name="TextBox 19">
            <a:extLst>
              <a:ext uri="{FF2B5EF4-FFF2-40B4-BE49-F238E27FC236}">
                <a16:creationId xmlns:a16="http://schemas.microsoft.com/office/drawing/2014/main" id="{7AB239F4-5365-A54C-AFD8-56A12E53CCDE}"/>
              </a:ext>
            </a:extLst>
          </p:cNvPr>
          <p:cNvSpPr txBox="1"/>
          <p:nvPr/>
        </p:nvSpPr>
        <p:spPr>
          <a:xfrm>
            <a:off x="1204280" y="2586496"/>
            <a:ext cx="2585132" cy="276999"/>
          </a:xfrm>
          <a:prstGeom prst="rect">
            <a:avLst/>
          </a:prstGeom>
          <a:noFill/>
        </p:spPr>
        <p:txBody>
          <a:bodyPr wrap="square" rtlCol="0">
            <a:spAutoFit/>
          </a:bodyPr>
          <a:lstStyle/>
          <a:p>
            <a:r>
              <a:rPr lang="en-US" sz="1200" dirty="0"/>
              <a:t>Identify journals that match your goals</a:t>
            </a:r>
          </a:p>
        </p:txBody>
      </p:sp>
      <p:sp>
        <p:nvSpPr>
          <p:cNvPr id="21" name="TextBox 20">
            <a:extLst>
              <a:ext uri="{FF2B5EF4-FFF2-40B4-BE49-F238E27FC236}">
                <a16:creationId xmlns:a16="http://schemas.microsoft.com/office/drawing/2014/main" id="{884AD4F2-125A-F745-BF0C-DEC0661B28DE}"/>
              </a:ext>
            </a:extLst>
          </p:cNvPr>
          <p:cNvSpPr txBox="1"/>
          <p:nvPr/>
        </p:nvSpPr>
        <p:spPr>
          <a:xfrm>
            <a:off x="5896906" y="2601501"/>
            <a:ext cx="2626574" cy="461665"/>
          </a:xfrm>
          <a:prstGeom prst="rect">
            <a:avLst/>
          </a:prstGeom>
          <a:noFill/>
        </p:spPr>
        <p:txBody>
          <a:bodyPr wrap="square" rtlCol="0">
            <a:spAutoFit/>
          </a:bodyPr>
          <a:lstStyle/>
          <a:p>
            <a:r>
              <a:rPr lang="en-US" sz="1200" dirty="0"/>
              <a:t>Make your data easier to use, interpret, and share</a:t>
            </a:r>
          </a:p>
        </p:txBody>
      </p:sp>
      <p:sp>
        <p:nvSpPr>
          <p:cNvPr id="19" name="TextBox 18">
            <a:extLst>
              <a:ext uri="{FF2B5EF4-FFF2-40B4-BE49-F238E27FC236}">
                <a16:creationId xmlns:a16="http://schemas.microsoft.com/office/drawing/2014/main" id="{E4ED16AC-7BE9-0D45-90FA-80189752618E}"/>
              </a:ext>
            </a:extLst>
          </p:cNvPr>
          <p:cNvSpPr txBox="1"/>
          <p:nvPr/>
        </p:nvSpPr>
        <p:spPr>
          <a:xfrm>
            <a:off x="1204278" y="2981410"/>
            <a:ext cx="3019363" cy="461665"/>
          </a:xfrm>
          <a:prstGeom prst="rect">
            <a:avLst/>
          </a:prstGeom>
          <a:noFill/>
        </p:spPr>
        <p:txBody>
          <a:bodyPr wrap="square" rtlCol="0">
            <a:spAutoFit/>
          </a:bodyPr>
          <a:lstStyle/>
          <a:p>
            <a:r>
              <a:rPr lang="en-US" sz="1200" dirty="0"/>
              <a:t>Navigate new publishing platforms and open science workflows</a:t>
            </a:r>
          </a:p>
        </p:txBody>
      </p:sp>
      <p:sp>
        <p:nvSpPr>
          <p:cNvPr id="3" name="TextBox 2">
            <a:extLst>
              <a:ext uri="{FF2B5EF4-FFF2-40B4-BE49-F238E27FC236}">
                <a16:creationId xmlns:a16="http://schemas.microsoft.com/office/drawing/2014/main" id="{A3F5808A-41C5-DE42-8375-C4298572DE43}"/>
              </a:ext>
            </a:extLst>
          </p:cNvPr>
          <p:cNvSpPr txBox="1"/>
          <p:nvPr/>
        </p:nvSpPr>
        <p:spPr>
          <a:xfrm>
            <a:off x="5909510" y="3031934"/>
            <a:ext cx="2481572" cy="461665"/>
          </a:xfrm>
          <a:prstGeom prst="rect">
            <a:avLst/>
          </a:prstGeom>
          <a:noFill/>
        </p:spPr>
        <p:txBody>
          <a:bodyPr wrap="square" rtlCol="0">
            <a:spAutoFit/>
          </a:bodyPr>
          <a:lstStyle/>
          <a:p>
            <a:r>
              <a:rPr lang="en-US" sz="1200" dirty="0"/>
              <a:t>Learn about data science tools and techniques </a:t>
            </a:r>
          </a:p>
        </p:txBody>
      </p:sp>
      <p:sp>
        <p:nvSpPr>
          <p:cNvPr id="5" name="TextBox 4">
            <a:extLst>
              <a:ext uri="{FF2B5EF4-FFF2-40B4-BE49-F238E27FC236}">
                <a16:creationId xmlns:a16="http://schemas.microsoft.com/office/drawing/2014/main" id="{7DC10613-FC3C-7147-9D2D-309A5197D796}"/>
              </a:ext>
            </a:extLst>
          </p:cNvPr>
          <p:cNvSpPr txBox="1"/>
          <p:nvPr/>
        </p:nvSpPr>
        <p:spPr>
          <a:xfrm>
            <a:off x="5896906" y="4485540"/>
            <a:ext cx="2871129" cy="461665"/>
          </a:xfrm>
          <a:prstGeom prst="rect">
            <a:avLst/>
          </a:prstGeom>
          <a:noFill/>
        </p:spPr>
        <p:txBody>
          <a:bodyPr wrap="square" rtlCol="0">
            <a:spAutoFit/>
          </a:bodyPr>
          <a:lstStyle/>
          <a:p>
            <a:r>
              <a:rPr lang="en-US" sz="1200" dirty="0"/>
              <a:t>Interpret and communicate your research impact</a:t>
            </a:r>
          </a:p>
        </p:txBody>
      </p:sp>
      <p:sp>
        <p:nvSpPr>
          <p:cNvPr id="25" name="TextBox 24">
            <a:extLst>
              <a:ext uri="{FF2B5EF4-FFF2-40B4-BE49-F238E27FC236}">
                <a16:creationId xmlns:a16="http://schemas.microsoft.com/office/drawing/2014/main" id="{56A427D8-E059-1745-917A-D37D12328C96}"/>
              </a:ext>
            </a:extLst>
          </p:cNvPr>
          <p:cNvSpPr txBox="1"/>
          <p:nvPr/>
        </p:nvSpPr>
        <p:spPr>
          <a:xfrm>
            <a:off x="3047108" y="1419772"/>
            <a:ext cx="3746500" cy="646331"/>
          </a:xfrm>
          <a:prstGeom prst="rect">
            <a:avLst/>
          </a:prstGeom>
          <a:noFill/>
        </p:spPr>
        <p:txBody>
          <a:bodyPr wrap="square" rtlCol="0">
            <a:spAutoFit/>
          </a:bodyPr>
          <a:lstStyle/>
          <a:p>
            <a:r>
              <a:rPr lang="en-US" sz="1200" dirty="0"/>
              <a:t>Expert literature searching consultations</a:t>
            </a:r>
            <a:br>
              <a:rPr lang="en-US" sz="1200" dirty="0"/>
            </a:br>
            <a:r>
              <a:rPr lang="en-US" sz="1200" dirty="0"/>
              <a:t>Citation management workshops and software </a:t>
            </a:r>
          </a:p>
          <a:p>
            <a:endParaRPr lang="en-US" sz="1200" dirty="0"/>
          </a:p>
        </p:txBody>
      </p:sp>
      <p:pic>
        <p:nvPicPr>
          <p:cNvPr id="11" name="Picture 10">
            <a:extLst>
              <a:ext uri="{FF2B5EF4-FFF2-40B4-BE49-F238E27FC236}">
                <a16:creationId xmlns:a16="http://schemas.microsoft.com/office/drawing/2014/main" id="{B8343319-CC3A-B74C-8CDC-99B316CF156D}"/>
              </a:ext>
            </a:extLst>
          </p:cNvPr>
          <p:cNvPicPr>
            <a:picLocks noChangeAspect="1"/>
          </p:cNvPicPr>
          <p:nvPr/>
        </p:nvPicPr>
        <p:blipFill>
          <a:blip r:embed="rId7"/>
          <a:stretch>
            <a:fillRect/>
          </a:stretch>
        </p:blipFill>
        <p:spPr>
          <a:xfrm>
            <a:off x="4223642" y="182273"/>
            <a:ext cx="696716" cy="696716"/>
          </a:xfrm>
          <a:prstGeom prst="rect">
            <a:avLst/>
          </a:prstGeom>
        </p:spPr>
      </p:pic>
    </p:spTree>
    <p:extLst>
      <p:ext uri="{BB962C8B-B14F-4D97-AF65-F5344CB8AC3E}">
        <p14:creationId xmlns:p14="http://schemas.microsoft.com/office/powerpoint/2010/main" val="207345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30525" r="30525"/>
          <a:stretch>
            <a:fillRect/>
          </a:stretch>
        </p:blipFill>
        <p:spPr/>
      </p:pic>
      <p:sp>
        <p:nvSpPr>
          <p:cNvPr id="3" name="Title 2"/>
          <p:cNvSpPr>
            <a:spLocks noGrp="1"/>
          </p:cNvSpPr>
          <p:nvPr>
            <p:ph type="title"/>
          </p:nvPr>
        </p:nvSpPr>
        <p:spPr/>
        <p:txBody>
          <a:bodyPr/>
          <a:lstStyle/>
          <a:p>
            <a:r>
              <a:rPr lang="en-US" dirty="0"/>
              <a:t>Point of Care Tools</a:t>
            </a:r>
          </a:p>
        </p:txBody>
      </p:sp>
      <p:sp>
        <p:nvSpPr>
          <p:cNvPr id="4" name="Content Placeholder 3"/>
          <p:cNvSpPr>
            <a:spLocks noGrp="1"/>
          </p:cNvSpPr>
          <p:nvPr>
            <p:ph idx="10"/>
          </p:nvPr>
        </p:nvSpPr>
        <p:spPr/>
        <p:txBody>
          <a:bodyPr>
            <a:normAutofit fontScale="92500" lnSpcReduction="10000"/>
          </a:bodyPr>
          <a:lstStyle/>
          <a:p>
            <a:r>
              <a:rPr lang="en-US" dirty="0" err="1"/>
              <a:t>Dynamed</a:t>
            </a:r>
            <a:r>
              <a:rPr lang="en-US" dirty="0"/>
              <a:t> Plus</a:t>
            </a:r>
          </a:p>
          <a:p>
            <a:r>
              <a:rPr lang="en-US" dirty="0" smtClean="0"/>
              <a:t>Micromedex</a:t>
            </a:r>
          </a:p>
          <a:p>
            <a:r>
              <a:rPr lang="en-US" dirty="0" err="1" smtClean="0"/>
              <a:t>UpToDate</a:t>
            </a:r>
            <a:endParaRPr lang="en-US" dirty="0"/>
          </a:p>
          <a:p>
            <a:r>
              <a:rPr lang="en-US" dirty="0" err="1" smtClean="0"/>
              <a:t>visualDx</a:t>
            </a:r>
            <a:endParaRPr lang="en-US" dirty="0"/>
          </a:p>
          <a:p>
            <a:r>
              <a:rPr lang="en-US" dirty="0"/>
              <a:t>Links to PubMed</a:t>
            </a:r>
          </a:p>
          <a:p>
            <a:r>
              <a:rPr lang="en-US" dirty="0"/>
              <a:t>Available via your mobile device  </a:t>
            </a:r>
            <a:r>
              <a:rPr lang="en-US" dirty="0">
                <a:hlinkClick r:id="rId3"/>
              </a:rPr>
              <a:t>https://libguides.ohsu.edu/mobile</a:t>
            </a:r>
            <a:endParaRPr lang="en-US" dirty="0"/>
          </a:p>
        </p:txBody>
      </p:sp>
    </p:spTree>
    <p:extLst>
      <p:ext uri="{BB962C8B-B14F-4D97-AF65-F5344CB8AC3E}">
        <p14:creationId xmlns:p14="http://schemas.microsoft.com/office/powerpoint/2010/main" val="818933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5347" r="5347"/>
          <a:stretch>
            <a:fillRect/>
          </a:stretch>
        </p:blipFill>
        <p:spPr/>
      </p:pic>
      <p:sp>
        <p:nvSpPr>
          <p:cNvPr id="3" name="Title 2"/>
          <p:cNvSpPr>
            <a:spLocks noGrp="1"/>
          </p:cNvSpPr>
          <p:nvPr>
            <p:ph type="title"/>
          </p:nvPr>
        </p:nvSpPr>
        <p:spPr>
          <a:solidFill>
            <a:schemeClr val="bg1"/>
          </a:solidFill>
          <a:ln>
            <a:solidFill>
              <a:srgbClr val="002776"/>
            </a:solidFill>
          </a:ln>
        </p:spPr>
        <p:txBody>
          <a:bodyPr>
            <a:normAutofit/>
          </a:bodyPr>
          <a:lstStyle/>
          <a:p>
            <a:r>
              <a:rPr lang="en-US" dirty="0"/>
              <a:t>Create a personal library as part of reference management for literature reviews</a:t>
            </a:r>
          </a:p>
        </p:txBody>
      </p:sp>
    </p:spTree>
    <p:extLst>
      <p:ext uri="{BB962C8B-B14F-4D97-AF65-F5344CB8AC3E}">
        <p14:creationId xmlns:p14="http://schemas.microsoft.com/office/powerpoint/2010/main" val="1575665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443" r="443"/>
          <a:stretch>
            <a:fillRect/>
          </a:stretch>
        </p:blipFill>
        <p:spPr/>
      </p:pic>
      <p:sp>
        <p:nvSpPr>
          <p:cNvPr id="3" name="Title 2"/>
          <p:cNvSpPr>
            <a:spLocks noGrp="1"/>
          </p:cNvSpPr>
          <p:nvPr>
            <p:ph type="title"/>
          </p:nvPr>
        </p:nvSpPr>
        <p:spPr>
          <a:xfrm>
            <a:off x="1994862" y="1419816"/>
            <a:ext cx="5393909" cy="2303868"/>
          </a:xfrm>
          <a:solidFill>
            <a:schemeClr val="bg1"/>
          </a:solidFill>
          <a:ln>
            <a:solidFill>
              <a:srgbClr val="002776"/>
            </a:solidFill>
          </a:ln>
        </p:spPr>
        <p:txBody>
          <a:bodyPr>
            <a:normAutofit fontScale="90000"/>
          </a:bodyPr>
          <a:lstStyle/>
          <a:p>
            <a:r>
              <a:rPr lang="en-US" dirty="0"/>
              <a:t>Track on recently published research / find journal club articles</a:t>
            </a:r>
          </a:p>
        </p:txBody>
      </p:sp>
    </p:spTree>
    <p:extLst>
      <p:ext uri="{BB962C8B-B14F-4D97-AF65-F5344CB8AC3E}">
        <p14:creationId xmlns:p14="http://schemas.microsoft.com/office/powerpoint/2010/main" val="490812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47477D-6428-1D4E-B76F-EB7F6AD53D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3999" y="3331977"/>
            <a:ext cx="1176866" cy="1176866"/>
          </a:xfrm>
          <a:prstGeom prst="rect">
            <a:avLst/>
          </a:prstGeom>
        </p:spPr>
      </p:pic>
      <p:pic>
        <p:nvPicPr>
          <p:cNvPr id="8" name="Picture 7">
            <a:extLst>
              <a:ext uri="{FF2B5EF4-FFF2-40B4-BE49-F238E27FC236}">
                <a16:creationId xmlns:a16="http://schemas.microsoft.com/office/drawing/2014/main" id="{1EE1A6D6-9D8C-814A-BA0F-B3C7F11DBE4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3998" y="2126375"/>
            <a:ext cx="1176867" cy="1176867"/>
          </a:xfrm>
          <a:prstGeom prst="rect">
            <a:avLst/>
          </a:prstGeom>
        </p:spPr>
      </p:pic>
      <p:pic>
        <p:nvPicPr>
          <p:cNvPr id="10" name="Picture 9">
            <a:extLst>
              <a:ext uri="{FF2B5EF4-FFF2-40B4-BE49-F238E27FC236}">
                <a16:creationId xmlns:a16="http://schemas.microsoft.com/office/drawing/2014/main" id="{3E9DD3D9-059D-8648-B4F5-84FE630CC6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1446" y="785190"/>
            <a:ext cx="1341969" cy="1341969"/>
          </a:xfrm>
          <a:prstGeom prst="rect">
            <a:avLst/>
          </a:prstGeom>
        </p:spPr>
      </p:pic>
      <p:sp>
        <p:nvSpPr>
          <p:cNvPr id="11" name="TextBox 10">
            <a:extLst>
              <a:ext uri="{FF2B5EF4-FFF2-40B4-BE49-F238E27FC236}">
                <a16:creationId xmlns:a16="http://schemas.microsoft.com/office/drawing/2014/main" id="{052ED899-A1EF-654F-9F67-8CC71D5BC0D3}"/>
              </a:ext>
            </a:extLst>
          </p:cNvPr>
          <p:cNvSpPr txBox="1"/>
          <p:nvPr/>
        </p:nvSpPr>
        <p:spPr>
          <a:xfrm>
            <a:off x="343998" y="215663"/>
            <a:ext cx="7062892" cy="523220"/>
          </a:xfrm>
          <a:prstGeom prst="rect">
            <a:avLst/>
          </a:prstGeom>
          <a:noFill/>
        </p:spPr>
        <p:txBody>
          <a:bodyPr wrap="square" rtlCol="0">
            <a:spAutoFit/>
          </a:bodyPr>
          <a:lstStyle/>
          <a:p>
            <a:r>
              <a:rPr lang="en-US" sz="2800" dirty="0">
                <a:solidFill>
                  <a:srgbClr val="002776"/>
                </a:solidFill>
                <a:latin typeface="+mj-lt"/>
                <a:ea typeface="Lato Regular"/>
              </a:rPr>
              <a:t>New Technology and Equipment</a:t>
            </a:r>
          </a:p>
        </p:txBody>
      </p:sp>
      <p:sp>
        <p:nvSpPr>
          <p:cNvPr id="12" name="TextBox 11">
            <a:extLst>
              <a:ext uri="{FF2B5EF4-FFF2-40B4-BE49-F238E27FC236}">
                <a16:creationId xmlns:a16="http://schemas.microsoft.com/office/drawing/2014/main" id="{4D91D900-E3D9-524F-BC64-C8C027AA15C6}"/>
              </a:ext>
            </a:extLst>
          </p:cNvPr>
          <p:cNvSpPr txBox="1"/>
          <p:nvPr/>
        </p:nvSpPr>
        <p:spPr>
          <a:xfrm>
            <a:off x="1393865" y="2269579"/>
            <a:ext cx="7062892" cy="338554"/>
          </a:xfrm>
          <a:prstGeom prst="rect">
            <a:avLst/>
          </a:prstGeom>
          <a:noFill/>
        </p:spPr>
        <p:txBody>
          <a:bodyPr wrap="square" rtlCol="0">
            <a:spAutoFit/>
          </a:bodyPr>
          <a:lstStyle/>
          <a:p>
            <a:r>
              <a:rPr lang="en-US" sz="1600" dirty="0">
                <a:solidFill>
                  <a:srgbClr val="002776"/>
                </a:solidFill>
                <a:latin typeface="+mj-lt"/>
                <a:ea typeface="Lato Regular"/>
              </a:rPr>
              <a:t>Qualitative Research Workstation</a:t>
            </a:r>
          </a:p>
        </p:txBody>
      </p:sp>
      <p:sp>
        <p:nvSpPr>
          <p:cNvPr id="13" name="TextBox 12">
            <a:extLst>
              <a:ext uri="{FF2B5EF4-FFF2-40B4-BE49-F238E27FC236}">
                <a16:creationId xmlns:a16="http://schemas.microsoft.com/office/drawing/2014/main" id="{9F48D2DF-12C4-034F-A8A7-D4469F5669C2}"/>
              </a:ext>
            </a:extLst>
          </p:cNvPr>
          <p:cNvSpPr txBox="1"/>
          <p:nvPr/>
        </p:nvSpPr>
        <p:spPr>
          <a:xfrm>
            <a:off x="1393865" y="2552159"/>
            <a:ext cx="5421802" cy="307777"/>
          </a:xfrm>
          <a:prstGeom prst="rect">
            <a:avLst/>
          </a:prstGeom>
          <a:noFill/>
        </p:spPr>
        <p:txBody>
          <a:bodyPr wrap="square" rtlCol="0">
            <a:spAutoFit/>
          </a:bodyPr>
          <a:lstStyle/>
          <a:p>
            <a:r>
              <a:rPr lang="en-US" sz="1400" dirty="0">
                <a:solidFill>
                  <a:srgbClr val="585E60"/>
                </a:solidFill>
                <a:ea typeface="Lato Regular"/>
              </a:rPr>
              <a:t>Available 24/7 on the BICC 4</a:t>
            </a:r>
            <a:r>
              <a:rPr lang="en-US" sz="1400" baseline="30000" dirty="0">
                <a:solidFill>
                  <a:srgbClr val="585E60"/>
                </a:solidFill>
                <a:ea typeface="Lato Regular"/>
              </a:rPr>
              <a:t>th</a:t>
            </a:r>
            <a:r>
              <a:rPr lang="en-US" sz="1400" dirty="0">
                <a:solidFill>
                  <a:srgbClr val="585E60"/>
                </a:solidFill>
                <a:ea typeface="Lato Regular"/>
              </a:rPr>
              <a:t> floor</a:t>
            </a:r>
          </a:p>
        </p:txBody>
      </p:sp>
      <p:sp>
        <p:nvSpPr>
          <p:cNvPr id="14" name="TextBox 13">
            <a:extLst>
              <a:ext uri="{FF2B5EF4-FFF2-40B4-BE49-F238E27FC236}">
                <a16:creationId xmlns:a16="http://schemas.microsoft.com/office/drawing/2014/main" id="{C76E7E15-2BAC-B347-957E-C2B810D52747}"/>
              </a:ext>
            </a:extLst>
          </p:cNvPr>
          <p:cNvSpPr txBox="1"/>
          <p:nvPr/>
        </p:nvSpPr>
        <p:spPr>
          <a:xfrm>
            <a:off x="1393865" y="3333000"/>
            <a:ext cx="7062892" cy="338554"/>
          </a:xfrm>
          <a:prstGeom prst="rect">
            <a:avLst/>
          </a:prstGeom>
          <a:noFill/>
        </p:spPr>
        <p:txBody>
          <a:bodyPr wrap="square" rtlCol="0">
            <a:spAutoFit/>
          </a:bodyPr>
          <a:lstStyle/>
          <a:p>
            <a:r>
              <a:rPr lang="en-US" sz="1600" dirty="0">
                <a:solidFill>
                  <a:srgbClr val="002776"/>
                </a:solidFill>
                <a:latin typeface="+mj-lt"/>
                <a:ea typeface="Lato Regular"/>
              </a:rPr>
              <a:t>Adobe Creative Suite</a:t>
            </a:r>
          </a:p>
        </p:txBody>
      </p:sp>
      <p:sp>
        <p:nvSpPr>
          <p:cNvPr id="15" name="TextBox 14">
            <a:extLst>
              <a:ext uri="{FF2B5EF4-FFF2-40B4-BE49-F238E27FC236}">
                <a16:creationId xmlns:a16="http://schemas.microsoft.com/office/drawing/2014/main" id="{C4FAB44B-EFDF-934D-8813-5CFC24A369D5}"/>
              </a:ext>
            </a:extLst>
          </p:cNvPr>
          <p:cNvSpPr txBox="1"/>
          <p:nvPr/>
        </p:nvSpPr>
        <p:spPr>
          <a:xfrm>
            <a:off x="1379600" y="3611341"/>
            <a:ext cx="5074668" cy="307777"/>
          </a:xfrm>
          <a:prstGeom prst="rect">
            <a:avLst/>
          </a:prstGeom>
          <a:noFill/>
        </p:spPr>
        <p:txBody>
          <a:bodyPr wrap="square" rtlCol="0">
            <a:spAutoFit/>
          </a:bodyPr>
          <a:lstStyle/>
          <a:p>
            <a:r>
              <a:rPr lang="en-US" sz="1400" dirty="0">
                <a:solidFill>
                  <a:srgbClr val="585E60"/>
                </a:solidFill>
                <a:ea typeface="Lato Regular"/>
              </a:rPr>
              <a:t>Available 24/7 on the BICC 4</a:t>
            </a:r>
            <a:r>
              <a:rPr lang="en-US" sz="1400" baseline="30000" dirty="0">
                <a:solidFill>
                  <a:srgbClr val="585E60"/>
                </a:solidFill>
                <a:ea typeface="Lato Regular"/>
              </a:rPr>
              <a:t>th</a:t>
            </a:r>
            <a:r>
              <a:rPr lang="en-US" sz="1400" dirty="0">
                <a:solidFill>
                  <a:srgbClr val="585E60"/>
                </a:solidFill>
                <a:ea typeface="Lato Regular"/>
              </a:rPr>
              <a:t> floor</a:t>
            </a:r>
          </a:p>
        </p:txBody>
      </p:sp>
      <p:sp>
        <p:nvSpPr>
          <p:cNvPr id="16" name="TextBox 15">
            <a:extLst>
              <a:ext uri="{FF2B5EF4-FFF2-40B4-BE49-F238E27FC236}">
                <a16:creationId xmlns:a16="http://schemas.microsoft.com/office/drawing/2014/main" id="{0E6657F5-722C-AE48-903E-356E0BB92B1A}"/>
              </a:ext>
            </a:extLst>
          </p:cNvPr>
          <p:cNvSpPr txBox="1"/>
          <p:nvPr/>
        </p:nvSpPr>
        <p:spPr>
          <a:xfrm>
            <a:off x="1393865" y="870827"/>
            <a:ext cx="7062892" cy="338554"/>
          </a:xfrm>
          <a:prstGeom prst="rect">
            <a:avLst/>
          </a:prstGeom>
          <a:noFill/>
        </p:spPr>
        <p:txBody>
          <a:bodyPr wrap="square" rtlCol="0">
            <a:spAutoFit/>
          </a:bodyPr>
          <a:lstStyle/>
          <a:p>
            <a:r>
              <a:rPr lang="en-US" sz="1600" dirty="0">
                <a:solidFill>
                  <a:srgbClr val="002776"/>
                </a:solidFill>
                <a:latin typeface="+mj-lt"/>
                <a:ea typeface="Lato Regular"/>
              </a:rPr>
              <a:t>Library of Things</a:t>
            </a:r>
          </a:p>
        </p:txBody>
      </p:sp>
      <p:sp>
        <p:nvSpPr>
          <p:cNvPr id="17" name="TextBox 16">
            <a:extLst>
              <a:ext uri="{FF2B5EF4-FFF2-40B4-BE49-F238E27FC236}">
                <a16:creationId xmlns:a16="http://schemas.microsoft.com/office/drawing/2014/main" id="{106CE50A-9736-EC46-81AD-AECBC179972B}"/>
              </a:ext>
            </a:extLst>
          </p:cNvPr>
          <p:cNvSpPr txBox="1"/>
          <p:nvPr/>
        </p:nvSpPr>
        <p:spPr>
          <a:xfrm>
            <a:off x="1379600" y="1167002"/>
            <a:ext cx="6507100" cy="307777"/>
          </a:xfrm>
          <a:prstGeom prst="rect">
            <a:avLst/>
          </a:prstGeom>
          <a:noFill/>
        </p:spPr>
        <p:txBody>
          <a:bodyPr wrap="square" rtlCol="0">
            <a:spAutoFit/>
          </a:bodyPr>
          <a:lstStyle/>
          <a:p>
            <a:r>
              <a:rPr lang="en-US" sz="1400" dirty="0">
                <a:solidFill>
                  <a:srgbClr val="585E60"/>
                </a:solidFill>
              </a:rPr>
              <a:t>Available for checkout  from the BICC during Library hours up to 7 days</a:t>
            </a:r>
          </a:p>
        </p:txBody>
      </p:sp>
      <p:sp>
        <p:nvSpPr>
          <p:cNvPr id="18" name="TextBox 17">
            <a:extLst>
              <a:ext uri="{FF2B5EF4-FFF2-40B4-BE49-F238E27FC236}">
                <a16:creationId xmlns:a16="http://schemas.microsoft.com/office/drawing/2014/main" id="{AF881F8E-ADA2-C645-9FBB-C2215B090512}"/>
              </a:ext>
            </a:extLst>
          </p:cNvPr>
          <p:cNvSpPr txBox="1"/>
          <p:nvPr/>
        </p:nvSpPr>
        <p:spPr>
          <a:xfrm>
            <a:off x="1393865" y="2843704"/>
            <a:ext cx="4870500" cy="584775"/>
          </a:xfrm>
          <a:prstGeom prst="rect">
            <a:avLst/>
          </a:prstGeom>
          <a:noFill/>
        </p:spPr>
        <p:txBody>
          <a:bodyPr wrap="none" rtlCol="0">
            <a:spAutoFit/>
          </a:bodyPr>
          <a:lstStyle/>
          <a:p>
            <a:r>
              <a:rPr lang="en-US" sz="1400" dirty="0">
                <a:solidFill>
                  <a:srgbClr val="585E60"/>
                </a:solidFill>
                <a:ea typeface="Lato Regular"/>
              </a:rPr>
              <a:t>Software includes </a:t>
            </a:r>
            <a:r>
              <a:rPr lang="en-US" sz="1400" dirty="0" err="1">
                <a:solidFill>
                  <a:srgbClr val="585E60"/>
                </a:solidFill>
                <a:ea typeface="Lato Regular"/>
              </a:rPr>
              <a:t>Nvivo</a:t>
            </a:r>
            <a:r>
              <a:rPr lang="en-US" sz="1400" dirty="0">
                <a:solidFill>
                  <a:srgbClr val="585E60"/>
                </a:solidFill>
                <a:ea typeface="Lato Regular"/>
              </a:rPr>
              <a:t>, </a:t>
            </a:r>
            <a:r>
              <a:rPr lang="en-US" sz="1400" dirty="0" err="1">
                <a:solidFill>
                  <a:srgbClr val="585E60"/>
                </a:solidFill>
                <a:ea typeface="Lato Regular"/>
              </a:rPr>
              <a:t>Atlas.ti</a:t>
            </a:r>
            <a:r>
              <a:rPr lang="en-US" sz="1400" dirty="0">
                <a:solidFill>
                  <a:srgbClr val="585E60"/>
                </a:solidFill>
                <a:ea typeface="Lato Regular"/>
              </a:rPr>
              <a:t> and Express Scribe Transcription </a:t>
            </a:r>
          </a:p>
          <a:p>
            <a:endParaRPr lang="en-US" dirty="0"/>
          </a:p>
        </p:txBody>
      </p:sp>
      <p:sp>
        <p:nvSpPr>
          <p:cNvPr id="19" name="TextBox 18">
            <a:extLst>
              <a:ext uri="{FF2B5EF4-FFF2-40B4-BE49-F238E27FC236}">
                <a16:creationId xmlns:a16="http://schemas.microsoft.com/office/drawing/2014/main" id="{C01BD2D7-7DF3-8A41-A2A8-D938B61EC774}"/>
              </a:ext>
            </a:extLst>
          </p:cNvPr>
          <p:cNvSpPr txBox="1"/>
          <p:nvPr/>
        </p:nvSpPr>
        <p:spPr>
          <a:xfrm>
            <a:off x="1379600" y="3904603"/>
            <a:ext cx="6684900" cy="800219"/>
          </a:xfrm>
          <a:prstGeom prst="rect">
            <a:avLst/>
          </a:prstGeom>
          <a:noFill/>
        </p:spPr>
        <p:txBody>
          <a:bodyPr wrap="square" rtlCol="0">
            <a:spAutoFit/>
          </a:bodyPr>
          <a:lstStyle/>
          <a:p>
            <a:r>
              <a:rPr lang="en-US" sz="1400" dirty="0">
                <a:solidFill>
                  <a:srgbClr val="585E60"/>
                </a:solidFill>
              </a:rPr>
              <a:t>Provides access to a variety of software used for graphic design, video editing and web development.</a:t>
            </a:r>
          </a:p>
          <a:p>
            <a:endParaRPr lang="en-US" dirty="0"/>
          </a:p>
        </p:txBody>
      </p:sp>
      <p:sp>
        <p:nvSpPr>
          <p:cNvPr id="22" name="TextBox 21">
            <a:extLst>
              <a:ext uri="{FF2B5EF4-FFF2-40B4-BE49-F238E27FC236}">
                <a16:creationId xmlns:a16="http://schemas.microsoft.com/office/drawing/2014/main" id="{16BA5F5E-785B-2F4B-A10F-9AD673430A1A}"/>
              </a:ext>
            </a:extLst>
          </p:cNvPr>
          <p:cNvSpPr txBox="1"/>
          <p:nvPr/>
        </p:nvSpPr>
        <p:spPr>
          <a:xfrm>
            <a:off x="1379600" y="1456175"/>
            <a:ext cx="6919802" cy="1015663"/>
          </a:xfrm>
          <a:prstGeom prst="rect">
            <a:avLst/>
          </a:prstGeom>
          <a:noFill/>
        </p:spPr>
        <p:txBody>
          <a:bodyPr wrap="square" rtlCol="0">
            <a:spAutoFit/>
          </a:bodyPr>
          <a:lstStyle/>
          <a:p>
            <a:r>
              <a:rPr lang="en-US" sz="1400" dirty="0">
                <a:solidFill>
                  <a:srgbClr val="585E60"/>
                </a:solidFill>
              </a:rPr>
              <a:t>Emerging  technologies and equipment to facilitate learning, discovery, and creativity.  Growing collection includes 3D printers, podcasting kits, GoPro cameras, board games, a green screen, and more.</a:t>
            </a:r>
          </a:p>
          <a:p>
            <a:endParaRPr lang="en-US" dirty="0"/>
          </a:p>
        </p:txBody>
      </p:sp>
      <p:sp>
        <p:nvSpPr>
          <p:cNvPr id="23" name="TextBox 22">
            <a:extLst>
              <a:ext uri="{FF2B5EF4-FFF2-40B4-BE49-F238E27FC236}">
                <a16:creationId xmlns:a16="http://schemas.microsoft.com/office/drawing/2014/main" id="{758858A2-419F-8E46-B400-547CE45F156E}"/>
              </a:ext>
            </a:extLst>
          </p:cNvPr>
          <p:cNvSpPr txBox="1"/>
          <p:nvPr/>
        </p:nvSpPr>
        <p:spPr>
          <a:xfrm>
            <a:off x="1379600" y="4581797"/>
            <a:ext cx="6093542" cy="400110"/>
          </a:xfrm>
          <a:prstGeom prst="rect">
            <a:avLst/>
          </a:prstGeom>
          <a:noFill/>
        </p:spPr>
        <p:txBody>
          <a:bodyPr wrap="square" rtlCol="0">
            <a:spAutoFit/>
          </a:bodyPr>
          <a:lstStyle/>
          <a:p>
            <a:r>
              <a:rPr lang="en-US" sz="2000" dirty="0">
                <a:solidFill>
                  <a:srgbClr val="585E60"/>
                </a:solidFill>
                <a:latin typeface="+mj-lt"/>
                <a:ea typeface="Lato Regular"/>
              </a:rPr>
              <a:t>Suggest technology you’d like to borrow and use</a:t>
            </a:r>
            <a:r>
              <a:rPr lang="en-US" sz="2000" i="1" dirty="0">
                <a:solidFill>
                  <a:srgbClr val="585E60"/>
                </a:solidFill>
                <a:latin typeface="+mj-lt"/>
                <a:ea typeface="Lato Regular"/>
              </a:rPr>
              <a:t>.</a:t>
            </a:r>
          </a:p>
        </p:txBody>
      </p:sp>
    </p:spTree>
    <p:extLst>
      <p:ext uri="{BB962C8B-B14F-4D97-AF65-F5344CB8AC3E}">
        <p14:creationId xmlns:p14="http://schemas.microsoft.com/office/powerpoint/2010/main" val="2027209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7186</TotalTime>
  <Words>1716</Words>
  <Application>Microsoft Office PowerPoint</Application>
  <PresentationFormat>On-screen Show (16:9)</PresentationFormat>
  <Paragraphs>204</Paragraphs>
  <Slides>19</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Noto Serif</vt:lpstr>
      <vt:lpstr>Lato</vt:lpstr>
      <vt:lpstr>Noto</vt:lpstr>
      <vt:lpstr>Lato Regular</vt:lpstr>
      <vt:lpstr>Lato Light</vt:lpstr>
      <vt:lpstr>OHSU Cool Blues Theme</vt:lpstr>
      <vt:lpstr>White Slide, No Logo</vt:lpstr>
      <vt:lpstr>Gray Slide with Logo</vt:lpstr>
      <vt:lpstr>Gray Slide No Logo</vt:lpstr>
      <vt:lpstr>PowerPoint Presentation</vt:lpstr>
      <vt:lpstr>PowerPoint Presentation</vt:lpstr>
      <vt:lpstr>PowerPoint Presentation</vt:lpstr>
      <vt:lpstr>OHSU Library – Contact Us</vt:lpstr>
      <vt:lpstr>PowerPoint Presentation</vt:lpstr>
      <vt:lpstr>Point of Care Tools</vt:lpstr>
      <vt:lpstr>Create a personal library as part of reference management for literature reviews</vt:lpstr>
      <vt:lpstr>Track on recently published research / find journal club articles</vt:lpstr>
      <vt:lpstr>PowerPoint Presentation</vt:lpstr>
      <vt:lpstr>Library Space Updates</vt:lpstr>
      <vt:lpstr>Improving Services for You </vt:lpstr>
      <vt:lpstr>Collections Updates for 2020</vt:lpstr>
      <vt:lpstr>Special Collections at OHSU</vt:lpstr>
      <vt:lpstr>PowerPoint Presentation</vt:lpstr>
      <vt:lpstr>PowerPoint Presentation</vt:lpstr>
      <vt:lpstr>Upcoming Events &amp; Workshops</vt:lpstr>
      <vt:lpstr>PowerPoint Presentation</vt:lpstr>
      <vt:lpstr>PowerPoint Presentation</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Laura Zeigen</cp:lastModifiedBy>
  <cp:revision>804</cp:revision>
  <cp:lastPrinted>2020-03-03T20:21:50Z</cp:lastPrinted>
  <dcterms:created xsi:type="dcterms:W3CDTF">2015-05-18T16:26:35Z</dcterms:created>
  <dcterms:modified xsi:type="dcterms:W3CDTF">2020-03-10T20:36:42Z</dcterms:modified>
</cp:coreProperties>
</file>