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21"/>
  </p:notesMasterIdLst>
  <p:handoutMasterIdLst>
    <p:handoutMasterId r:id="rId22"/>
  </p:handoutMasterIdLst>
  <p:sldIdLst>
    <p:sldId id="279" r:id="rId5"/>
    <p:sldId id="300" r:id="rId6"/>
    <p:sldId id="302" r:id="rId7"/>
    <p:sldId id="304" r:id="rId8"/>
    <p:sldId id="305" r:id="rId9"/>
    <p:sldId id="306" r:id="rId10"/>
    <p:sldId id="307" r:id="rId11"/>
    <p:sldId id="309" r:id="rId12"/>
    <p:sldId id="310" r:id="rId13"/>
    <p:sldId id="319" r:id="rId14"/>
    <p:sldId id="321" r:id="rId15"/>
    <p:sldId id="323" r:id="rId16"/>
    <p:sldId id="324" r:id="rId17"/>
    <p:sldId id="325" r:id="rId18"/>
    <p:sldId id="326" r:id="rId19"/>
    <p:sldId id="32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674" autoAdjust="0"/>
  </p:normalViewPr>
  <p:slideViewPr>
    <p:cSldViewPr snapToGrid="0" snapToObjects="1">
      <p:cViewPr>
        <p:scale>
          <a:sx n="70" d="100"/>
          <a:sy n="70" d="100"/>
        </p:scale>
        <p:origin x="720" y="52"/>
      </p:cViewPr>
      <p:guideLst>
        <p:guide orient="horz" pos="2160"/>
        <p:guide pos="288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B1E7F-164A-484A-A800-35CB1DF04712}"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4A14D68E-2C4B-EF48-99A5-4C83AAC5942E}">
      <dgm:prSet phldrT="[Text]" custT="1"/>
      <dgm:spPr/>
      <dgm:t>
        <a:bodyPr/>
        <a:lstStyle/>
        <a:p>
          <a:r>
            <a:rPr lang="en-US" sz="1800" dirty="0">
              <a:solidFill>
                <a:srgbClr val="000000"/>
              </a:solidFill>
            </a:rPr>
            <a:t>Negotiability</a:t>
          </a:r>
          <a:endParaRPr lang="en-US" sz="1800" b="0" dirty="0">
            <a:solidFill>
              <a:schemeClr val="tx1"/>
            </a:solidFill>
          </a:endParaRPr>
        </a:p>
      </dgm:t>
    </dgm:pt>
    <dgm:pt modelId="{086CBDAE-A907-FD4C-B929-169AA9C667AC}" type="parTrans" cxnId="{7E8C96D7-77F9-F645-8E3B-D1BB59E98943}">
      <dgm:prSet/>
      <dgm:spPr/>
      <dgm:t>
        <a:bodyPr/>
        <a:lstStyle/>
        <a:p>
          <a:endParaRPr lang="en-US"/>
        </a:p>
      </dgm:t>
    </dgm:pt>
    <dgm:pt modelId="{5648C6DA-BBE0-FB41-8CC4-E97415AEF0F5}" type="sibTrans" cxnId="{7E8C96D7-77F9-F645-8E3B-D1BB59E98943}">
      <dgm:prSet/>
      <dgm:spPr/>
      <dgm:t>
        <a:bodyPr/>
        <a:lstStyle/>
        <a:p>
          <a:endParaRPr lang="en-US"/>
        </a:p>
      </dgm:t>
    </dgm:pt>
    <dgm:pt modelId="{AD96141A-3827-0347-994D-506B41B78E49}">
      <dgm:prSet phldrT="[Text]" custT="1"/>
      <dgm:spPr/>
      <dgm:t>
        <a:bodyPr/>
        <a:lstStyle/>
        <a:p>
          <a:r>
            <a:rPr lang="en-US" sz="1800" dirty="0">
              <a:solidFill>
                <a:srgbClr val="000000"/>
              </a:solidFill>
            </a:rPr>
            <a:t>Legibility</a:t>
          </a:r>
        </a:p>
      </dgm:t>
    </dgm:pt>
    <dgm:pt modelId="{D7621FDE-69B2-D54B-A119-302F723F20BA}" type="parTrans" cxnId="{3F0D33BB-F4AA-F94D-AB18-ED0DD1D0064F}">
      <dgm:prSet/>
      <dgm:spPr/>
      <dgm:t>
        <a:bodyPr/>
        <a:lstStyle/>
        <a:p>
          <a:endParaRPr lang="en-US"/>
        </a:p>
      </dgm:t>
    </dgm:pt>
    <dgm:pt modelId="{5EF918D1-1B69-2448-AB2E-53DEDA1D0B27}" type="sibTrans" cxnId="{3F0D33BB-F4AA-F94D-AB18-ED0DD1D0064F}">
      <dgm:prSet/>
      <dgm:spPr/>
      <dgm:t>
        <a:bodyPr/>
        <a:lstStyle/>
        <a:p>
          <a:endParaRPr lang="en-US"/>
        </a:p>
      </dgm:t>
    </dgm:pt>
    <dgm:pt modelId="{4941CA68-98AF-6840-ACE6-5599C4AE3D2C}">
      <dgm:prSet phldrT="[Text]" custT="1"/>
      <dgm:spPr/>
      <dgm:t>
        <a:bodyPr/>
        <a:lstStyle/>
        <a:p>
          <a:r>
            <a:rPr lang="en-US" sz="2400" dirty="0">
              <a:solidFill>
                <a:srgbClr val="000000"/>
              </a:solidFill>
            </a:rPr>
            <a:t>Agency</a:t>
          </a:r>
        </a:p>
      </dgm:t>
    </dgm:pt>
    <dgm:pt modelId="{DA064D27-AF8E-784B-9E2F-0EE5C0C66D7E}" type="parTrans" cxnId="{49FBCDCF-04C9-C740-BBDF-9BEA6E7BE338}">
      <dgm:prSet/>
      <dgm:spPr/>
      <dgm:t>
        <a:bodyPr/>
        <a:lstStyle/>
        <a:p>
          <a:endParaRPr lang="en-US"/>
        </a:p>
      </dgm:t>
    </dgm:pt>
    <dgm:pt modelId="{D69D79C6-86B3-0446-B858-A45E00F36A7A}" type="sibTrans" cxnId="{49FBCDCF-04C9-C740-BBDF-9BEA6E7BE338}">
      <dgm:prSet/>
      <dgm:spPr/>
      <dgm:t>
        <a:bodyPr/>
        <a:lstStyle/>
        <a:p>
          <a:endParaRPr lang="en-US"/>
        </a:p>
      </dgm:t>
    </dgm:pt>
    <dgm:pt modelId="{89158E39-DEED-4641-B87C-19E604EC0E15}" type="pres">
      <dgm:prSet presAssocID="{CF0B1E7F-164A-484A-A800-35CB1DF04712}" presName="composite" presStyleCnt="0">
        <dgm:presLayoutVars>
          <dgm:chMax val="3"/>
          <dgm:animLvl val="lvl"/>
          <dgm:resizeHandles val="exact"/>
        </dgm:presLayoutVars>
      </dgm:prSet>
      <dgm:spPr/>
    </dgm:pt>
    <dgm:pt modelId="{73A2AACE-00D1-4B43-B0E4-85666CFAB931}" type="pres">
      <dgm:prSet presAssocID="{4A14D68E-2C4B-EF48-99A5-4C83AAC5942E}" presName="gear1" presStyleLbl="node1" presStyleIdx="0" presStyleCnt="3">
        <dgm:presLayoutVars>
          <dgm:chMax val="1"/>
          <dgm:bulletEnabled val="1"/>
        </dgm:presLayoutVars>
      </dgm:prSet>
      <dgm:spPr/>
    </dgm:pt>
    <dgm:pt modelId="{5D964ABF-2352-144E-A146-48565AF26B51}" type="pres">
      <dgm:prSet presAssocID="{4A14D68E-2C4B-EF48-99A5-4C83AAC5942E}" presName="gear1srcNode" presStyleLbl="node1" presStyleIdx="0" presStyleCnt="3"/>
      <dgm:spPr/>
    </dgm:pt>
    <dgm:pt modelId="{604CEEA0-9777-7C48-8CF1-07EEADB7F4E0}" type="pres">
      <dgm:prSet presAssocID="{4A14D68E-2C4B-EF48-99A5-4C83AAC5942E}" presName="gear1dstNode" presStyleLbl="node1" presStyleIdx="0" presStyleCnt="3"/>
      <dgm:spPr/>
    </dgm:pt>
    <dgm:pt modelId="{581CF469-A617-E747-93F8-D71F000B2538}" type="pres">
      <dgm:prSet presAssocID="{AD96141A-3827-0347-994D-506B41B78E49}" presName="gear2" presStyleLbl="node1" presStyleIdx="1" presStyleCnt="3">
        <dgm:presLayoutVars>
          <dgm:chMax val="1"/>
          <dgm:bulletEnabled val="1"/>
        </dgm:presLayoutVars>
      </dgm:prSet>
      <dgm:spPr/>
    </dgm:pt>
    <dgm:pt modelId="{966623E0-BD55-DB4D-9916-A4DDA0505FB9}" type="pres">
      <dgm:prSet presAssocID="{AD96141A-3827-0347-994D-506B41B78E49}" presName="gear2srcNode" presStyleLbl="node1" presStyleIdx="1" presStyleCnt="3"/>
      <dgm:spPr/>
    </dgm:pt>
    <dgm:pt modelId="{B1A8858A-1F10-2C4A-A854-45F23EB52A9F}" type="pres">
      <dgm:prSet presAssocID="{AD96141A-3827-0347-994D-506B41B78E49}" presName="gear2dstNode" presStyleLbl="node1" presStyleIdx="1" presStyleCnt="3"/>
      <dgm:spPr/>
    </dgm:pt>
    <dgm:pt modelId="{3B5802D7-3BF7-5C41-BBC9-975FB5E4B50A}" type="pres">
      <dgm:prSet presAssocID="{4941CA68-98AF-6840-ACE6-5599C4AE3D2C}" presName="gear3" presStyleLbl="node1" presStyleIdx="2" presStyleCnt="3"/>
      <dgm:spPr/>
    </dgm:pt>
    <dgm:pt modelId="{BC356457-BA59-AB4D-B4EF-29AC4F732E56}" type="pres">
      <dgm:prSet presAssocID="{4941CA68-98AF-6840-ACE6-5599C4AE3D2C}" presName="gear3tx" presStyleLbl="node1" presStyleIdx="2" presStyleCnt="3">
        <dgm:presLayoutVars>
          <dgm:chMax val="1"/>
          <dgm:bulletEnabled val="1"/>
        </dgm:presLayoutVars>
      </dgm:prSet>
      <dgm:spPr/>
    </dgm:pt>
    <dgm:pt modelId="{360ED732-5F13-2B49-818A-3F7AA59F67AA}" type="pres">
      <dgm:prSet presAssocID="{4941CA68-98AF-6840-ACE6-5599C4AE3D2C}" presName="gear3srcNode" presStyleLbl="node1" presStyleIdx="2" presStyleCnt="3"/>
      <dgm:spPr/>
    </dgm:pt>
    <dgm:pt modelId="{084342FF-FD47-CE45-A933-B1A7827D2653}" type="pres">
      <dgm:prSet presAssocID="{4941CA68-98AF-6840-ACE6-5599C4AE3D2C}" presName="gear3dstNode" presStyleLbl="node1" presStyleIdx="2" presStyleCnt="3"/>
      <dgm:spPr/>
    </dgm:pt>
    <dgm:pt modelId="{4687295F-970B-D142-887C-80A9C607447A}" type="pres">
      <dgm:prSet presAssocID="{5648C6DA-BBE0-FB41-8CC4-E97415AEF0F5}" presName="connector1" presStyleLbl="sibTrans2D1" presStyleIdx="0" presStyleCnt="3"/>
      <dgm:spPr/>
    </dgm:pt>
    <dgm:pt modelId="{EA9ED1C5-56DE-364B-91FB-DC4FDD41C246}" type="pres">
      <dgm:prSet presAssocID="{5EF918D1-1B69-2448-AB2E-53DEDA1D0B27}" presName="connector2" presStyleLbl="sibTrans2D1" presStyleIdx="1" presStyleCnt="3"/>
      <dgm:spPr/>
    </dgm:pt>
    <dgm:pt modelId="{83F3CB1C-CBA4-C04B-AD18-BFBEEEC8028C}" type="pres">
      <dgm:prSet presAssocID="{D69D79C6-86B3-0446-B858-A45E00F36A7A}" presName="connector3" presStyleLbl="sibTrans2D1" presStyleIdx="2" presStyleCnt="3"/>
      <dgm:spPr/>
    </dgm:pt>
  </dgm:ptLst>
  <dgm:cxnLst>
    <dgm:cxn modelId="{3092B81A-C7FA-A046-AC84-10756657EF2A}" type="presOf" srcId="{4941CA68-98AF-6840-ACE6-5599C4AE3D2C}" destId="{3B5802D7-3BF7-5C41-BBC9-975FB5E4B50A}" srcOrd="0" destOrd="0" presId="urn:microsoft.com/office/officeart/2005/8/layout/gear1"/>
    <dgm:cxn modelId="{502A642A-D9C5-C54D-8BEC-9724A3D0CDB4}" type="presOf" srcId="{AD96141A-3827-0347-994D-506B41B78E49}" destId="{966623E0-BD55-DB4D-9916-A4DDA0505FB9}" srcOrd="1" destOrd="0" presId="urn:microsoft.com/office/officeart/2005/8/layout/gear1"/>
    <dgm:cxn modelId="{31094B36-FEC2-554D-AABC-8785ED2FFDB3}" type="presOf" srcId="{D69D79C6-86B3-0446-B858-A45E00F36A7A}" destId="{83F3CB1C-CBA4-C04B-AD18-BFBEEEC8028C}" srcOrd="0" destOrd="0" presId="urn:microsoft.com/office/officeart/2005/8/layout/gear1"/>
    <dgm:cxn modelId="{E91C5A41-0308-084B-98D5-42C4B8518720}" type="presOf" srcId="{5648C6DA-BBE0-FB41-8CC4-E97415AEF0F5}" destId="{4687295F-970B-D142-887C-80A9C607447A}" srcOrd="0" destOrd="0" presId="urn:microsoft.com/office/officeart/2005/8/layout/gear1"/>
    <dgm:cxn modelId="{DDADD363-1E6A-DB43-B0E4-E543F344403F}" type="presOf" srcId="{AD96141A-3827-0347-994D-506B41B78E49}" destId="{581CF469-A617-E747-93F8-D71F000B2538}" srcOrd="0" destOrd="0" presId="urn:microsoft.com/office/officeart/2005/8/layout/gear1"/>
    <dgm:cxn modelId="{C0117845-EB26-A24D-8471-DC77D68337B4}" type="presOf" srcId="{4A14D68E-2C4B-EF48-99A5-4C83AAC5942E}" destId="{73A2AACE-00D1-4B43-B0E4-85666CFAB931}" srcOrd="0" destOrd="0" presId="urn:microsoft.com/office/officeart/2005/8/layout/gear1"/>
    <dgm:cxn modelId="{E7FD678F-CEA1-3C49-A559-A6438BA39CFE}" type="presOf" srcId="{CF0B1E7F-164A-484A-A800-35CB1DF04712}" destId="{89158E39-DEED-4641-B87C-19E604EC0E15}" srcOrd="0" destOrd="0" presId="urn:microsoft.com/office/officeart/2005/8/layout/gear1"/>
    <dgm:cxn modelId="{F5F8919E-036E-0F41-AFE7-0B551F008047}" type="presOf" srcId="{4A14D68E-2C4B-EF48-99A5-4C83AAC5942E}" destId="{5D964ABF-2352-144E-A146-48565AF26B51}" srcOrd="1" destOrd="0" presId="urn:microsoft.com/office/officeart/2005/8/layout/gear1"/>
    <dgm:cxn modelId="{A91F84A2-ADB7-5643-AE01-1BE2420DECB1}" type="presOf" srcId="{4941CA68-98AF-6840-ACE6-5599C4AE3D2C}" destId="{084342FF-FD47-CE45-A933-B1A7827D2653}" srcOrd="3" destOrd="0" presId="urn:microsoft.com/office/officeart/2005/8/layout/gear1"/>
    <dgm:cxn modelId="{30B985AB-9296-FC42-9078-738F35601E28}" type="presOf" srcId="{5EF918D1-1B69-2448-AB2E-53DEDA1D0B27}" destId="{EA9ED1C5-56DE-364B-91FB-DC4FDD41C246}" srcOrd="0" destOrd="0" presId="urn:microsoft.com/office/officeart/2005/8/layout/gear1"/>
    <dgm:cxn modelId="{3F0D33BB-F4AA-F94D-AB18-ED0DD1D0064F}" srcId="{CF0B1E7F-164A-484A-A800-35CB1DF04712}" destId="{AD96141A-3827-0347-994D-506B41B78E49}" srcOrd="1" destOrd="0" parTransId="{D7621FDE-69B2-D54B-A119-302F723F20BA}" sibTransId="{5EF918D1-1B69-2448-AB2E-53DEDA1D0B27}"/>
    <dgm:cxn modelId="{E2C7C9BF-B5BC-0242-BF37-AE1D9D63C4B6}" type="presOf" srcId="{AD96141A-3827-0347-994D-506B41B78E49}" destId="{B1A8858A-1F10-2C4A-A854-45F23EB52A9F}" srcOrd="2" destOrd="0" presId="urn:microsoft.com/office/officeart/2005/8/layout/gear1"/>
    <dgm:cxn modelId="{5127D7CA-63A9-834B-80FD-5FCCA23A2DB4}" type="presOf" srcId="{4941CA68-98AF-6840-ACE6-5599C4AE3D2C}" destId="{360ED732-5F13-2B49-818A-3F7AA59F67AA}" srcOrd="2" destOrd="0" presId="urn:microsoft.com/office/officeart/2005/8/layout/gear1"/>
    <dgm:cxn modelId="{49FBCDCF-04C9-C740-BBDF-9BEA6E7BE338}" srcId="{CF0B1E7F-164A-484A-A800-35CB1DF04712}" destId="{4941CA68-98AF-6840-ACE6-5599C4AE3D2C}" srcOrd="2" destOrd="0" parTransId="{DA064D27-AF8E-784B-9E2F-0EE5C0C66D7E}" sibTransId="{D69D79C6-86B3-0446-B858-A45E00F36A7A}"/>
    <dgm:cxn modelId="{7E8C96D7-77F9-F645-8E3B-D1BB59E98943}" srcId="{CF0B1E7F-164A-484A-A800-35CB1DF04712}" destId="{4A14D68E-2C4B-EF48-99A5-4C83AAC5942E}" srcOrd="0" destOrd="0" parTransId="{086CBDAE-A907-FD4C-B929-169AA9C667AC}" sibTransId="{5648C6DA-BBE0-FB41-8CC4-E97415AEF0F5}"/>
    <dgm:cxn modelId="{214875F5-B926-EB42-BE10-06B2EA739059}" type="presOf" srcId="{4A14D68E-2C4B-EF48-99A5-4C83AAC5942E}" destId="{604CEEA0-9777-7C48-8CF1-07EEADB7F4E0}" srcOrd="2" destOrd="0" presId="urn:microsoft.com/office/officeart/2005/8/layout/gear1"/>
    <dgm:cxn modelId="{75E157F5-349A-3547-996D-53C186CBDA5C}" type="presOf" srcId="{4941CA68-98AF-6840-ACE6-5599C4AE3D2C}" destId="{BC356457-BA59-AB4D-B4EF-29AC4F732E56}" srcOrd="1" destOrd="0" presId="urn:microsoft.com/office/officeart/2005/8/layout/gear1"/>
    <dgm:cxn modelId="{55732F49-EBB6-6D49-84F1-0A197A8DE88E}" type="presParOf" srcId="{89158E39-DEED-4641-B87C-19E604EC0E15}" destId="{73A2AACE-00D1-4B43-B0E4-85666CFAB931}" srcOrd="0" destOrd="0" presId="urn:microsoft.com/office/officeart/2005/8/layout/gear1"/>
    <dgm:cxn modelId="{BA35FAE9-14F2-FC4B-9A72-882222AB9B29}" type="presParOf" srcId="{89158E39-DEED-4641-B87C-19E604EC0E15}" destId="{5D964ABF-2352-144E-A146-48565AF26B51}" srcOrd="1" destOrd="0" presId="urn:microsoft.com/office/officeart/2005/8/layout/gear1"/>
    <dgm:cxn modelId="{0704BD6C-5760-9843-B463-648DC34ED239}" type="presParOf" srcId="{89158E39-DEED-4641-B87C-19E604EC0E15}" destId="{604CEEA0-9777-7C48-8CF1-07EEADB7F4E0}" srcOrd="2" destOrd="0" presId="urn:microsoft.com/office/officeart/2005/8/layout/gear1"/>
    <dgm:cxn modelId="{9BAA19D0-9F5B-2E49-A3E9-AD9B97FDC3AB}" type="presParOf" srcId="{89158E39-DEED-4641-B87C-19E604EC0E15}" destId="{581CF469-A617-E747-93F8-D71F000B2538}" srcOrd="3" destOrd="0" presId="urn:microsoft.com/office/officeart/2005/8/layout/gear1"/>
    <dgm:cxn modelId="{E9F7E853-EA4A-0249-A920-27B4F2E6E6E0}" type="presParOf" srcId="{89158E39-DEED-4641-B87C-19E604EC0E15}" destId="{966623E0-BD55-DB4D-9916-A4DDA0505FB9}" srcOrd="4" destOrd="0" presId="urn:microsoft.com/office/officeart/2005/8/layout/gear1"/>
    <dgm:cxn modelId="{7AD8FF60-CA1A-1248-AD6A-4ED05D8310F4}" type="presParOf" srcId="{89158E39-DEED-4641-B87C-19E604EC0E15}" destId="{B1A8858A-1F10-2C4A-A854-45F23EB52A9F}" srcOrd="5" destOrd="0" presId="urn:microsoft.com/office/officeart/2005/8/layout/gear1"/>
    <dgm:cxn modelId="{9408E04A-7DA0-1B4E-8641-A7CC44659331}" type="presParOf" srcId="{89158E39-DEED-4641-B87C-19E604EC0E15}" destId="{3B5802D7-3BF7-5C41-BBC9-975FB5E4B50A}" srcOrd="6" destOrd="0" presId="urn:microsoft.com/office/officeart/2005/8/layout/gear1"/>
    <dgm:cxn modelId="{3526CC51-1081-604C-9753-D5FC027D14FE}" type="presParOf" srcId="{89158E39-DEED-4641-B87C-19E604EC0E15}" destId="{BC356457-BA59-AB4D-B4EF-29AC4F732E56}" srcOrd="7" destOrd="0" presId="urn:microsoft.com/office/officeart/2005/8/layout/gear1"/>
    <dgm:cxn modelId="{99B25AEE-CAC6-1846-B245-F4401A6224A6}" type="presParOf" srcId="{89158E39-DEED-4641-B87C-19E604EC0E15}" destId="{360ED732-5F13-2B49-818A-3F7AA59F67AA}" srcOrd="8" destOrd="0" presId="urn:microsoft.com/office/officeart/2005/8/layout/gear1"/>
    <dgm:cxn modelId="{B0C3573D-E395-CF41-B4FC-AF99E73EB398}" type="presParOf" srcId="{89158E39-DEED-4641-B87C-19E604EC0E15}" destId="{084342FF-FD47-CE45-A933-B1A7827D2653}" srcOrd="9" destOrd="0" presId="urn:microsoft.com/office/officeart/2005/8/layout/gear1"/>
    <dgm:cxn modelId="{9A0A92CE-7148-F546-8D04-7F1DE6E87BA7}" type="presParOf" srcId="{89158E39-DEED-4641-B87C-19E604EC0E15}" destId="{4687295F-970B-D142-887C-80A9C607447A}" srcOrd="10" destOrd="0" presId="urn:microsoft.com/office/officeart/2005/8/layout/gear1"/>
    <dgm:cxn modelId="{44D93F8D-F794-3A4E-80B8-7DC466231537}" type="presParOf" srcId="{89158E39-DEED-4641-B87C-19E604EC0E15}" destId="{EA9ED1C5-56DE-364B-91FB-DC4FDD41C246}" srcOrd="11" destOrd="0" presId="urn:microsoft.com/office/officeart/2005/8/layout/gear1"/>
    <dgm:cxn modelId="{E70614B9-A3DE-4044-9B0B-878F3007630F}" type="presParOf" srcId="{89158E39-DEED-4641-B87C-19E604EC0E15}" destId="{83F3CB1C-CBA4-C04B-AD18-BFBEEEC8028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2AACE-00D1-4B43-B0E4-85666CFAB931}">
      <dsp:nvSpPr>
        <dsp:cNvPr id="0" name=""/>
        <dsp:cNvSpPr/>
      </dsp:nvSpPr>
      <dsp:spPr>
        <a:xfrm>
          <a:off x="4025053" y="2522220"/>
          <a:ext cx="3082713" cy="3082713"/>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Negotiability</a:t>
          </a:r>
          <a:endParaRPr lang="en-US" sz="1800" b="0" kern="1200" dirty="0">
            <a:solidFill>
              <a:schemeClr val="tx1"/>
            </a:solidFill>
          </a:endParaRPr>
        </a:p>
      </dsp:txBody>
      <dsp:txXfrm>
        <a:off x="4644815" y="3244331"/>
        <a:ext cx="1843189" cy="1584578"/>
      </dsp:txXfrm>
    </dsp:sp>
    <dsp:sp modelId="{581CF469-A617-E747-93F8-D71F000B2538}">
      <dsp:nvSpPr>
        <dsp:cNvPr id="0" name=""/>
        <dsp:cNvSpPr/>
      </dsp:nvSpPr>
      <dsp:spPr>
        <a:xfrm>
          <a:off x="2231474" y="1793578"/>
          <a:ext cx="2241973" cy="2241973"/>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rPr>
            <a:t>Legibility</a:t>
          </a:r>
        </a:p>
      </dsp:txBody>
      <dsp:txXfrm>
        <a:off x="2795897" y="2361413"/>
        <a:ext cx="1113127" cy="1106303"/>
      </dsp:txXfrm>
    </dsp:sp>
    <dsp:sp modelId="{3B5802D7-3BF7-5C41-BBC9-975FB5E4B50A}">
      <dsp:nvSpPr>
        <dsp:cNvPr id="0" name=""/>
        <dsp:cNvSpPr/>
      </dsp:nvSpPr>
      <dsp:spPr>
        <a:xfrm rot="20700000">
          <a:off x="3487208" y="246845"/>
          <a:ext cx="2196676" cy="2196676"/>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Agency</a:t>
          </a:r>
        </a:p>
      </dsp:txBody>
      <dsp:txXfrm rot="-20700000">
        <a:off x="3969003" y="728641"/>
        <a:ext cx="1233085" cy="1233085"/>
      </dsp:txXfrm>
    </dsp:sp>
    <dsp:sp modelId="{4687295F-970B-D142-887C-80A9C607447A}">
      <dsp:nvSpPr>
        <dsp:cNvPr id="0" name=""/>
        <dsp:cNvSpPr/>
      </dsp:nvSpPr>
      <dsp:spPr>
        <a:xfrm>
          <a:off x="3803803" y="2048008"/>
          <a:ext cx="3945873" cy="3945873"/>
        </a:xfrm>
        <a:prstGeom prst="circularArrow">
          <a:avLst>
            <a:gd name="adj1" fmla="val 4687"/>
            <a:gd name="adj2" fmla="val 299029"/>
            <a:gd name="adj3" fmla="val 2542007"/>
            <a:gd name="adj4" fmla="val 15806691"/>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9ED1C5-56DE-364B-91FB-DC4FDD41C246}">
      <dsp:nvSpPr>
        <dsp:cNvPr id="0" name=""/>
        <dsp:cNvSpPr/>
      </dsp:nvSpPr>
      <dsp:spPr>
        <a:xfrm>
          <a:off x="1834425" y="1291461"/>
          <a:ext cx="2866923" cy="2866923"/>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F3CB1C-CBA4-C04B-AD18-BFBEEEC8028C}">
      <dsp:nvSpPr>
        <dsp:cNvPr id="0" name=""/>
        <dsp:cNvSpPr/>
      </dsp:nvSpPr>
      <dsp:spPr>
        <a:xfrm>
          <a:off x="2979094" y="-240362"/>
          <a:ext cx="3091121" cy="3091121"/>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10/3/2019</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10/3/2019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C139F0-D33E-C543-8EF1-981EA1E4E42B}" type="slidenum">
              <a:rPr lang="en-JM" altLang="x-none" sz="1200"/>
              <a:pPr eaLnBrk="1" hangingPunct="1"/>
              <a:t>3</a:t>
            </a:fld>
            <a:endParaRPr lang="en-JM" altLang="x-none" sz="1200"/>
          </a:p>
        </p:txBody>
      </p:sp>
    </p:spTree>
    <p:extLst>
      <p:ext uri="{BB962C8B-B14F-4D97-AF65-F5344CB8AC3E}">
        <p14:creationId xmlns:p14="http://schemas.microsoft.com/office/powerpoint/2010/main" val="53240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805EEDA-F388-C745-927A-FEE0DA24C88C}" type="slidenum">
              <a:rPr lang="en-JM" altLang="x-none" sz="1200"/>
              <a:pPr eaLnBrk="1" hangingPunct="1"/>
              <a:t>7</a:t>
            </a:fld>
            <a:endParaRPr lang="en-JM" altLang="x-none" sz="1200"/>
          </a:p>
        </p:txBody>
      </p:sp>
    </p:spTree>
    <p:extLst>
      <p:ext uri="{BB962C8B-B14F-4D97-AF65-F5344CB8AC3E}">
        <p14:creationId xmlns:p14="http://schemas.microsoft.com/office/powerpoint/2010/main" val="21355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ea typeface="ＭＳ Ｐゴシック"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28624F7-D6AC-2046-9E3A-5155C0588A7E}" type="slidenum">
              <a:rPr lang="en-US" altLang="x-none" sz="1200"/>
              <a:pPr eaLnBrk="1" hangingPunct="1"/>
              <a:t>10</a:t>
            </a:fld>
            <a:endParaRPr lang="en-US" altLang="x-none" sz="1200"/>
          </a:p>
        </p:txBody>
      </p:sp>
    </p:spTree>
    <p:extLst>
      <p:ext uri="{BB962C8B-B14F-4D97-AF65-F5344CB8AC3E}">
        <p14:creationId xmlns:p14="http://schemas.microsoft.com/office/powerpoint/2010/main" val="201817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a:t>Click to edit master title style</a:t>
            </a:r>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28625" y="6270625"/>
            <a:ext cx="3609975"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4195763" y="6270625"/>
            <a:ext cx="752475" cy="476250"/>
          </a:xfrm>
          <a:prstGeom prst="rect">
            <a:avLst/>
          </a:prstGeom>
          <a:ln/>
        </p:spPr>
        <p:txBody>
          <a:bodyPr/>
          <a:lstStyle>
            <a:lvl1pPr>
              <a:defRPr/>
            </a:lvl1pPr>
          </a:lstStyle>
          <a:p>
            <a:fld id="{9E36A4F6-5EE1-404D-97A6-00E5C04984D1}" type="slidenum">
              <a:rPr lang="en-US" altLang="x-none"/>
              <a:pPr/>
              <a:t>‹#›</a:t>
            </a:fld>
            <a:endParaRPr lang="en-US" altLang="x-none"/>
          </a:p>
        </p:txBody>
      </p:sp>
    </p:spTree>
    <p:extLst>
      <p:ext uri="{BB962C8B-B14F-4D97-AF65-F5344CB8AC3E}">
        <p14:creationId xmlns:p14="http://schemas.microsoft.com/office/powerpoint/2010/main" val="155388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7" descr="title_a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187450" y="4473575"/>
            <a:ext cx="6856413" cy="784225"/>
          </a:xfrm>
        </p:spPr>
        <p:txBody>
          <a:bodyPr lIns="91440"/>
          <a:lstStyle>
            <a:lvl1pPr>
              <a:defRPr sz="4400"/>
            </a:lvl1pPr>
          </a:lstStyle>
          <a:p>
            <a:endParaRPr lang="en-US"/>
          </a:p>
        </p:txBody>
      </p:sp>
      <p:sp>
        <p:nvSpPr>
          <p:cNvPr id="4099" name="Rectangle 3"/>
          <p:cNvSpPr>
            <a:spLocks noGrp="1" noChangeArrowheads="1"/>
          </p:cNvSpPr>
          <p:nvPr>
            <p:ph type="subTitle" idx="1"/>
          </p:nvPr>
        </p:nvSpPr>
        <p:spPr>
          <a:xfrm>
            <a:off x="1209675" y="5148263"/>
            <a:ext cx="6856413" cy="457200"/>
          </a:xfrm>
        </p:spPr>
        <p:txBody>
          <a:bodyPr wrap="none"/>
          <a:lstStyle>
            <a:lvl1pPr marL="0" indent="0">
              <a:lnSpc>
                <a:spcPts val="3200"/>
              </a:lnSpc>
              <a:spcBef>
                <a:spcPct val="0"/>
              </a:spcBef>
              <a:buFontTx/>
              <a:buNone/>
              <a:defRPr sz="3000">
                <a:solidFill>
                  <a:schemeClr val="bg1"/>
                </a:solidFill>
              </a:defRPr>
            </a:lvl1pPr>
          </a:lstStyle>
          <a:p>
            <a:endParaRPr lang="en-US"/>
          </a:p>
        </p:txBody>
      </p:sp>
    </p:spTree>
    <p:extLst>
      <p:ext uri="{BB962C8B-B14F-4D97-AF65-F5344CB8AC3E}">
        <p14:creationId xmlns:p14="http://schemas.microsoft.com/office/powerpoint/2010/main" val="2047987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3" name="Oval 22"/>
          <p:cNvSpPr>
            <a:spLocks/>
          </p:cNvSpPr>
          <p:nvPr userDrawn="1"/>
        </p:nvSpPr>
        <p:spPr>
          <a:xfrm>
            <a:off x="685800" y="1828800"/>
            <a:ext cx="1828800" cy="1828800"/>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a:p>
        </p:txBody>
      </p:sp>
      <p:sp>
        <p:nvSpPr>
          <p:cNvPr id="24" name="Oval 23"/>
          <p:cNvSpPr>
            <a:spLocks/>
          </p:cNvSpPr>
          <p:nvPr userDrawn="1"/>
        </p:nvSpPr>
        <p:spPr>
          <a:xfrm>
            <a:off x="2743200" y="1828800"/>
            <a:ext cx="1828800" cy="1828800"/>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a:solidFill>
                <a:srgbClr val="7030A0"/>
              </a:solidFill>
            </a:endParaRPr>
          </a:p>
        </p:txBody>
      </p:sp>
      <p:sp>
        <p:nvSpPr>
          <p:cNvPr id="25" name="Oval 24"/>
          <p:cNvSpPr>
            <a:spLocks/>
          </p:cNvSpPr>
          <p:nvPr userDrawn="1"/>
        </p:nvSpPr>
        <p:spPr>
          <a:xfrm>
            <a:off x="4800600" y="1881188"/>
            <a:ext cx="1828800" cy="1828800"/>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a:p>
        </p:txBody>
      </p:sp>
      <p:sp>
        <p:nvSpPr>
          <p:cNvPr id="26" name="Oval 25"/>
          <p:cNvSpPr>
            <a:spLocks/>
          </p:cNvSpPr>
          <p:nvPr userDrawn="1"/>
        </p:nvSpPr>
        <p:spPr>
          <a:xfrm>
            <a:off x="6781800" y="1871663"/>
            <a:ext cx="1828800" cy="1828800"/>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endParaRPr lang="en-JM" dirty="0"/>
          </a:p>
        </p:txBody>
      </p:sp>
      <p:sp>
        <p:nvSpPr>
          <p:cNvPr id="7" name="Content Placeholder 37"/>
          <p:cNvSpPr>
            <a:spLocks noGrp="1"/>
          </p:cNvSpPr>
          <p:nvPr>
            <p:ph sz="quarter" idx="18"/>
          </p:nvPr>
        </p:nvSpPr>
        <p:spPr>
          <a:xfrm>
            <a:off x="2933700" y="3860800"/>
            <a:ext cx="1524000" cy="406400"/>
          </a:xfrm>
        </p:spPr>
        <p:txBody>
          <a:bodyPr>
            <a:noAutofit/>
          </a:bodyPr>
          <a:lstStyle>
            <a:lvl1pPr algn="ctr">
              <a:buNone/>
              <a:defRPr sz="1500">
                <a:solidFill>
                  <a:schemeClr val="tx1">
                    <a:lumMod val="85000"/>
                    <a:lumOff val="15000"/>
                  </a:schemeClr>
                </a:solidFill>
                <a:latin typeface="Open Sans" pitchFamily="34" charset="0"/>
                <a:ea typeface="Open Sans" pitchFamily="34" charset="0"/>
                <a:cs typeface="Open Sans" pitchFamily="34" charset="0"/>
              </a:defRPr>
            </a:lvl1pPr>
            <a:lvl2pPr>
              <a:defRPr sz="1600"/>
            </a:lvl2pPr>
            <a:lvl3pPr>
              <a:defRPr sz="1600"/>
            </a:lvl3pPr>
            <a:lvl4pPr>
              <a:defRPr sz="1600"/>
            </a:lvl4pPr>
            <a:lvl5pPr algn="ctr">
              <a:buNone/>
              <a:defRPr sz="1600"/>
            </a:lvl5pPr>
          </a:lstStyle>
          <a:p>
            <a:pPr lvl="0"/>
            <a:endParaRPr lang="en-JM" dirty="0"/>
          </a:p>
        </p:txBody>
      </p:sp>
      <p:sp>
        <p:nvSpPr>
          <p:cNvPr id="8" name="Content Placeholder 37"/>
          <p:cNvSpPr>
            <a:spLocks noGrp="1"/>
          </p:cNvSpPr>
          <p:nvPr>
            <p:ph sz="quarter" idx="19"/>
          </p:nvPr>
        </p:nvSpPr>
        <p:spPr>
          <a:xfrm>
            <a:off x="4951476" y="3860800"/>
            <a:ext cx="1524000" cy="406400"/>
          </a:xfrm>
        </p:spPr>
        <p:txBody>
          <a:bodyPr>
            <a:noAutofit/>
          </a:bodyPr>
          <a:lstStyle>
            <a:lvl1pPr algn="ctr">
              <a:buNone/>
              <a:defRPr sz="1500">
                <a:solidFill>
                  <a:schemeClr val="tx1">
                    <a:lumMod val="85000"/>
                    <a:lumOff val="15000"/>
                  </a:schemeClr>
                </a:solidFill>
                <a:latin typeface="Open Sans" pitchFamily="34" charset="0"/>
                <a:ea typeface="Open Sans" pitchFamily="34" charset="0"/>
                <a:cs typeface="Open Sans" pitchFamily="34" charset="0"/>
              </a:defRPr>
            </a:lvl1pPr>
            <a:lvl2pPr>
              <a:defRPr sz="1600"/>
            </a:lvl2pPr>
            <a:lvl3pPr>
              <a:defRPr sz="1600"/>
            </a:lvl3pPr>
            <a:lvl4pPr>
              <a:defRPr sz="1600"/>
            </a:lvl4pPr>
            <a:lvl5pPr algn="ctr">
              <a:buNone/>
              <a:defRPr sz="1600"/>
            </a:lvl5pPr>
          </a:lstStyle>
          <a:p>
            <a:pPr lvl="0"/>
            <a:endParaRPr lang="en-JM" dirty="0"/>
          </a:p>
        </p:txBody>
      </p:sp>
      <p:sp>
        <p:nvSpPr>
          <p:cNvPr id="9" name="Content Placeholder 37"/>
          <p:cNvSpPr>
            <a:spLocks noGrp="1"/>
          </p:cNvSpPr>
          <p:nvPr>
            <p:ph sz="quarter" idx="20"/>
          </p:nvPr>
        </p:nvSpPr>
        <p:spPr>
          <a:xfrm>
            <a:off x="6934200" y="3860800"/>
            <a:ext cx="1524000" cy="406400"/>
          </a:xfrm>
        </p:spPr>
        <p:txBody>
          <a:bodyPr>
            <a:noAutofit/>
          </a:bodyPr>
          <a:lstStyle>
            <a:lvl1pPr algn="ctr">
              <a:buNone/>
              <a:defRPr sz="1500">
                <a:solidFill>
                  <a:schemeClr val="tx1">
                    <a:lumMod val="85000"/>
                    <a:lumOff val="15000"/>
                  </a:schemeClr>
                </a:solidFill>
                <a:latin typeface="Open Sans" pitchFamily="34" charset="0"/>
                <a:ea typeface="Open Sans" pitchFamily="34" charset="0"/>
                <a:cs typeface="Open Sans" pitchFamily="34" charset="0"/>
              </a:defRPr>
            </a:lvl1pPr>
            <a:lvl2pPr>
              <a:defRPr sz="1600"/>
            </a:lvl2pPr>
            <a:lvl3pPr>
              <a:defRPr sz="1600"/>
            </a:lvl3pPr>
            <a:lvl4pPr>
              <a:defRPr sz="1600"/>
            </a:lvl4pPr>
            <a:lvl5pPr algn="ctr">
              <a:buNone/>
              <a:defRPr sz="1600"/>
            </a:lvl5pPr>
          </a:lstStyle>
          <a:p>
            <a:pPr lvl="0"/>
            <a:endParaRPr lang="en-JM" dirty="0"/>
          </a:p>
        </p:txBody>
      </p:sp>
      <p:sp>
        <p:nvSpPr>
          <p:cNvPr id="10" name="Content Placeholder 37"/>
          <p:cNvSpPr>
            <a:spLocks noGrp="1"/>
          </p:cNvSpPr>
          <p:nvPr>
            <p:ph sz="quarter" idx="21"/>
          </p:nvPr>
        </p:nvSpPr>
        <p:spPr>
          <a:xfrm>
            <a:off x="838200" y="3860800"/>
            <a:ext cx="1524000" cy="406400"/>
          </a:xfrm>
        </p:spPr>
        <p:txBody>
          <a:bodyPr>
            <a:noAutofit/>
          </a:bodyPr>
          <a:lstStyle>
            <a:lvl1pPr algn="ctr">
              <a:buNone/>
              <a:defRPr sz="1500">
                <a:solidFill>
                  <a:schemeClr val="tx1">
                    <a:lumMod val="85000"/>
                    <a:lumOff val="15000"/>
                  </a:schemeClr>
                </a:solidFill>
                <a:latin typeface="Open Sans" pitchFamily="34" charset="0"/>
                <a:ea typeface="Open Sans" pitchFamily="34" charset="0"/>
                <a:cs typeface="Open Sans" pitchFamily="34" charset="0"/>
              </a:defRPr>
            </a:lvl1pPr>
            <a:lvl2pPr>
              <a:defRPr sz="1600"/>
            </a:lvl2pPr>
            <a:lvl3pPr>
              <a:defRPr sz="1600"/>
            </a:lvl3pPr>
            <a:lvl4pPr>
              <a:defRPr sz="1600"/>
            </a:lvl4pPr>
            <a:lvl5pPr algn="ctr">
              <a:buNone/>
              <a:defRPr sz="1600"/>
            </a:lvl5pPr>
          </a:lstStyle>
          <a:p>
            <a:pPr lvl="0"/>
            <a:endParaRPr lang="en-JM" dirty="0"/>
          </a:p>
        </p:txBody>
      </p:sp>
      <p:sp>
        <p:nvSpPr>
          <p:cNvPr id="11" name="Picture Placeholder 28"/>
          <p:cNvSpPr>
            <a:spLocks noGrp="1"/>
          </p:cNvSpPr>
          <p:nvPr>
            <p:ph type="pic" sz="quarter" idx="50"/>
          </p:nvPr>
        </p:nvSpPr>
        <p:spPr>
          <a:xfrm>
            <a:off x="800100" y="1943100"/>
            <a:ext cx="1600200" cy="16002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Arial" pitchFamily="34" charset="0"/>
              </a:defRPr>
            </a:lvl1pPr>
          </a:lstStyle>
          <a:p>
            <a:pPr lvl="0"/>
            <a:endParaRPr lang="en-JM" noProof="0" dirty="0"/>
          </a:p>
        </p:txBody>
      </p:sp>
      <p:sp>
        <p:nvSpPr>
          <p:cNvPr id="12" name="Picture Placeholder 28"/>
          <p:cNvSpPr>
            <a:spLocks noGrp="1"/>
          </p:cNvSpPr>
          <p:nvPr>
            <p:ph type="pic" sz="quarter" idx="51"/>
          </p:nvPr>
        </p:nvSpPr>
        <p:spPr>
          <a:xfrm>
            <a:off x="2857500" y="1943100"/>
            <a:ext cx="1600200" cy="16002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Arial" pitchFamily="34" charset="0"/>
              </a:defRPr>
            </a:lvl1pPr>
          </a:lstStyle>
          <a:p>
            <a:pPr lvl="0"/>
            <a:endParaRPr lang="en-JM" noProof="0" dirty="0"/>
          </a:p>
        </p:txBody>
      </p:sp>
      <p:sp>
        <p:nvSpPr>
          <p:cNvPr id="13" name="Picture Placeholder 28"/>
          <p:cNvSpPr>
            <a:spLocks noGrp="1"/>
          </p:cNvSpPr>
          <p:nvPr>
            <p:ph type="pic" sz="quarter" idx="52"/>
          </p:nvPr>
        </p:nvSpPr>
        <p:spPr>
          <a:xfrm>
            <a:off x="4914900" y="1995932"/>
            <a:ext cx="1600200" cy="16002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Arial" pitchFamily="34" charset="0"/>
              </a:defRPr>
            </a:lvl1pPr>
          </a:lstStyle>
          <a:p>
            <a:pPr lvl="0"/>
            <a:endParaRPr lang="en-JM" noProof="0" dirty="0"/>
          </a:p>
        </p:txBody>
      </p:sp>
      <p:sp>
        <p:nvSpPr>
          <p:cNvPr id="14" name="Picture Placeholder 28"/>
          <p:cNvSpPr>
            <a:spLocks noGrp="1"/>
          </p:cNvSpPr>
          <p:nvPr>
            <p:ph type="pic" sz="quarter" idx="53"/>
          </p:nvPr>
        </p:nvSpPr>
        <p:spPr>
          <a:xfrm>
            <a:off x="6896100" y="1985772"/>
            <a:ext cx="1600200" cy="16002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Arial" pitchFamily="34" charset="0"/>
              </a:defRPr>
            </a:lvl1pPr>
          </a:lstStyle>
          <a:p>
            <a:pPr lvl="0"/>
            <a:endParaRPr lang="en-JM" noProof="0" dirty="0"/>
          </a:p>
        </p:txBody>
      </p:sp>
      <p:sp>
        <p:nvSpPr>
          <p:cNvPr id="15" name="Text Placeholder 3"/>
          <p:cNvSpPr>
            <a:spLocks noGrp="1"/>
          </p:cNvSpPr>
          <p:nvPr>
            <p:ph type="body" sz="quarter" idx="57"/>
          </p:nvPr>
        </p:nvSpPr>
        <p:spPr>
          <a:xfrm>
            <a:off x="2705100" y="4419600"/>
            <a:ext cx="1905000" cy="406400"/>
          </a:xfrm>
        </p:spPr>
        <p:txBody>
          <a:bodyPr>
            <a:noAutofit/>
          </a:bodyPr>
          <a:lstStyle>
            <a:lvl1pPr marL="0" indent="0" algn="ctr">
              <a:buFontTx/>
              <a:buNone/>
              <a:defRPr sz="1400">
                <a:solidFill>
                  <a:srgbClr val="00B0F0"/>
                </a:solidFill>
                <a:latin typeface="Open Sans Extrabold" pitchFamily="34" charset="0"/>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6" name="Text Placeholder 3"/>
          <p:cNvSpPr>
            <a:spLocks noGrp="1"/>
          </p:cNvSpPr>
          <p:nvPr>
            <p:ph type="body" sz="quarter" idx="58"/>
          </p:nvPr>
        </p:nvSpPr>
        <p:spPr>
          <a:xfrm>
            <a:off x="4722876" y="4419600"/>
            <a:ext cx="1905000" cy="406400"/>
          </a:xfrm>
        </p:spPr>
        <p:txBody>
          <a:bodyPr>
            <a:noAutofit/>
          </a:bodyPr>
          <a:lstStyle>
            <a:lvl1pPr marL="0" indent="0" algn="ctr">
              <a:buFontTx/>
              <a:buNone/>
              <a:defRPr sz="1400">
                <a:solidFill>
                  <a:srgbClr val="00B0F0"/>
                </a:solidFill>
                <a:latin typeface="Open Sans Extrabold" pitchFamily="34" charset="0"/>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7" name="Text Placeholder 3"/>
          <p:cNvSpPr>
            <a:spLocks noGrp="1"/>
          </p:cNvSpPr>
          <p:nvPr>
            <p:ph type="body" sz="quarter" idx="59"/>
          </p:nvPr>
        </p:nvSpPr>
        <p:spPr>
          <a:xfrm>
            <a:off x="6705600" y="4419600"/>
            <a:ext cx="1905000" cy="406400"/>
          </a:xfrm>
        </p:spPr>
        <p:txBody>
          <a:bodyPr>
            <a:noAutofit/>
          </a:bodyPr>
          <a:lstStyle>
            <a:lvl1pPr marL="0" indent="0" algn="ctr">
              <a:buFontTx/>
              <a:buNone/>
              <a:defRPr sz="1400">
                <a:solidFill>
                  <a:srgbClr val="00B0F0"/>
                </a:solidFill>
                <a:latin typeface="Open Sans Extrabold" pitchFamily="34" charset="0"/>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8" name="Text Placeholder 3"/>
          <p:cNvSpPr>
            <a:spLocks noGrp="1"/>
          </p:cNvSpPr>
          <p:nvPr>
            <p:ph type="body" sz="quarter" idx="60"/>
          </p:nvPr>
        </p:nvSpPr>
        <p:spPr>
          <a:xfrm>
            <a:off x="609600" y="4419600"/>
            <a:ext cx="1905000" cy="406400"/>
          </a:xfrm>
        </p:spPr>
        <p:txBody>
          <a:bodyPr>
            <a:noAutofit/>
          </a:bodyPr>
          <a:lstStyle>
            <a:lvl1pPr marL="0" indent="0" algn="ctr">
              <a:buFontTx/>
              <a:buNone/>
              <a:defRPr sz="1400">
                <a:solidFill>
                  <a:srgbClr val="00B0F0"/>
                </a:solidFill>
                <a:latin typeface="Open Sans Extrabold" pitchFamily="34" charset="0"/>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9" name="Text Placeholder 7"/>
          <p:cNvSpPr>
            <a:spLocks noGrp="1"/>
          </p:cNvSpPr>
          <p:nvPr>
            <p:ph type="body" sz="quarter" idx="61"/>
          </p:nvPr>
        </p:nvSpPr>
        <p:spPr>
          <a:xfrm>
            <a:off x="2857500" y="4724400"/>
            <a:ext cx="1676400" cy="711200"/>
          </a:xfrm>
        </p:spPr>
        <p:txBody>
          <a:bodyPr>
            <a:noAutofit/>
          </a:bodyPr>
          <a:lstStyle>
            <a:lvl1pPr marL="0" indent="0" algn="ctr">
              <a:buFontTx/>
              <a:buNone/>
              <a:defRPr sz="1400">
                <a:solidFill>
                  <a:schemeClr val="tx1">
                    <a:lumMod val="85000"/>
                    <a:lumOff val="15000"/>
                  </a:schemeClr>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4875276" y="4724400"/>
            <a:ext cx="1676400" cy="711200"/>
          </a:xfrm>
        </p:spPr>
        <p:txBody>
          <a:bodyPr>
            <a:noAutofit/>
          </a:bodyPr>
          <a:lstStyle>
            <a:lvl1pPr marL="0" indent="0" algn="ctr">
              <a:buFontTx/>
              <a:buNone/>
              <a:defRPr sz="1400">
                <a:solidFill>
                  <a:schemeClr val="tx1">
                    <a:lumMod val="85000"/>
                    <a:lumOff val="15000"/>
                  </a:schemeClr>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6858000" y="4724400"/>
            <a:ext cx="1676400" cy="711200"/>
          </a:xfrm>
        </p:spPr>
        <p:txBody>
          <a:bodyPr>
            <a:noAutofit/>
          </a:bodyPr>
          <a:lstStyle>
            <a:lvl1pPr marL="0" indent="0" algn="ctr">
              <a:buFontTx/>
              <a:buNone/>
              <a:defRPr sz="1400">
                <a:solidFill>
                  <a:schemeClr val="tx1">
                    <a:lumMod val="85000"/>
                    <a:lumOff val="15000"/>
                  </a:schemeClr>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762000" y="4724400"/>
            <a:ext cx="1676400" cy="711200"/>
          </a:xfrm>
        </p:spPr>
        <p:txBody>
          <a:bodyPr>
            <a:noAutofit/>
          </a:bodyPr>
          <a:lstStyle>
            <a:lvl1pPr marL="0" indent="0" algn="ctr">
              <a:buFontTx/>
              <a:buNone/>
              <a:defRPr sz="1400">
                <a:solidFill>
                  <a:schemeClr val="tx1">
                    <a:lumMod val="85000"/>
                    <a:lumOff val="15000"/>
                  </a:schemeClr>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7" name="Date Placeholder 3"/>
          <p:cNvSpPr>
            <a:spLocks noGrp="1"/>
          </p:cNvSpPr>
          <p:nvPr>
            <p:ph type="dt" sz="half" idx="65"/>
          </p:nvPr>
        </p:nvSpPr>
        <p:spPr>
          <a:xfrm>
            <a:off x="6705600" y="1778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9DB595A-3534-2F43-ABD6-D167AFAA898F}" type="datetime1">
              <a:rPr lang="en-JM" altLang="x-none"/>
              <a:pPr/>
              <a:t>3/10/2019</a:t>
            </a:fld>
            <a:endParaRPr lang="en-JM" altLang="x-none"/>
          </a:p>
        </p:txBody>
      </p:sp>
      <p:sp>
        <p:nvSpPr>
          <p:cNvPr id="28" name="Footer Placeholder 4"/>
          <p:cNvSpPr>
            <a:spLocks noGrp="1"/>
          </p:cNvSpPr>
          <p:nvPr>
            <p:ph type="ftr" sz="quarter" idx="66"/>
          </p:nvPr>
        </p:nvSpPr>
        <p:spPr>
          <a:xfrm>
            <a:off x="3124200" y="6315075"/>
            <a:ext cx="2895600" cy="365125"/>
          </a:xfrm>
          <a:prstGeom prst="rect">
            <a:avLst/>
          </a:prstGeom>
        </p:spPr>
        <p:txBody>
          <a:bodyPr/>
          <a:lstStyle>
            <a:lvl1pPr>
              <a:defRPr smtClean="0"/>
            </a:lvl1pPr>
          </a:lstStyle>
          <a:p>
            <a:pPr>
              <a:defRPr/>
            </a:pPr>
            <a:r>
              <a:rPr lang="en-JM"/>
              <a:t>WWW.DESIGNERSPARADISE.COM</a:t>
            </a:r>
          </a:p>
        </p:txBody>
      </p:sp>
      <p:sp>
        <p:nvSpPr>
          <p:cNvPr id="29" name="Slide Number Placeholder 5"/>
          <p:cNvSpPr>
            <a:spLocks noGrp="1"/>
          </p:cNvSpPr>
          <p:nvPr>
            <p:ph type="sldNum" sz="quarter" idx="67"/>
          </p:nvPr>
        </p:nvSpPr>
        <p:spPr>
          <a:xfrm>
            <a:off x="8534400" y="6281738"/>
            <a:ext cx="457200" cy="431800"/>
          </a:xfrm>
          <a:prstGeom prst="rect">
            <a:avLst/>
          </a:prstGeom>
        </p:spPr>
        <p:txBody>
          <a:bodyPr/>
          <a:lstStyle>
            <a:lvl1pPr>
              <a:defRPr sz="1800"/>
            </a:lvl1pPr>
          </a:lstStyle>
          <a:p>
            <a:fld id="{242042C0-EE3B-6D48-BDA1-9E29823706E1}" type="slidenum">
              <a:rPr lang="en-JM" altLang="x-none"/>
              <a:pPr/>
              <a:t>‹#›</a:t>
            </a:fld>
            <a:endParaRPr lang="en-JM" altLang="x-none"/>
          </a:p>
        </p:txBody>
      </p:sp>
    </p:spTree>
    <p:extLst>
      <p:ext uri="{BB962C8B-B14F-4D97-AF65-F5344CB8AC3E}">
        <p14:creationId xmlns:p14="http://schemas.microsoft.com/office/powerpoint/2010/main" val="107761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xfrm>
            <a:off x="428625" y="6270625"/>
            <a:ext cx="3609975"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xfrm>
            <a:off x="4195763" y="6270625"/>
            <a:ext cx="752475" cy="476250"/>
          </a:xfrm>
          <a:prstGeom prst="rect">
            <a:avLst/>
          </a:prstGeom>
          <a:ln/>
        </p:spPr>
        <p:txBody>
          <a:bodyPr/>
          <a:lstStyle>
            <a:lvl1pPr>
              <a:defRPr/>
            </a:lvl1pPr>
          </a:lstStyle>
          <a:p>
            <a:fld id="{D1C90D52-7F57-D144-BCFE-0DC87A3703D4}" type="slidenum">
              <a:rPr lang="en-US" altLang="x-none"/>
              <a:pPr/>
              <a:t>‹#›</a:t>
            </a:fld>
            <a:endParaRPr lang="en-US" altLang="x-none"/>
          </a:p>
        </p:txBody>
      </p:sp>
    </p:spTree>
    <p:extLst>
      <p:ext uri="{BB962C8B-B14F-4D97-AF65-F5344CB8AC3E}">
        <p14:creationId xmlns:p14="http://schemas.microsoft.com/office/powerpoint/2010/main" val="1358870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Oval 9"/>
          <p:cNvSpPr>
            <a:spLocks/>
          </p:cNvSpPr>
          <p:nvPr userDrawn="1"/>
        </p:nvSpPr>
        <p:spPr>
          <a:xfrm>
            <a:off x="1143000" y="2063750"/>
            <a:ext cx="2835275" cy="2833688"/>
          </a:xfrm>
          <a:prstGeom prst="ellipse">
            <a:avLst/>
          </a:prstGeom>
          <a:noFill/>
          <a:ln w="28575"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a:p>
        </p:txBody>
      </p:sp>
      <p:sp>
        <p:nvSpPr>
          <p:cNvPr id="2" name="Title 1"/>
          <p:cNvSpPr>
            <a:spLocks noGrp="1"/>
          </p:cNvSpPr>
          <p:nvPr>
            <p:ph type="title"/>
          </p:nvPr>
        </p:nvSpPr>
        <p:spPr/>
        <p:txBody>
          <a:bodyPr/>
          <a:lstStyle/>
          <a:p>
            <a:r>
              <a:rPr lang="en-US"/>
              <a:t>Click to edit Master title style</a:t>
            </a:r>
            <a:endParaRPr lang="en-JM"/>
          </a:p>
        </p:txBody>
      </p:sp>
      <p:sp>
        <p:nvSpPr>
          <p:cNvPr id="8" name="Text Placeholder 3"/>
          <p:cNvSpPr>
            <a:spLocks noGrp="1"/>
          </p:cNvSpPr>
          <p:nvPr>
            <p:ph type="body" sz="quarter" idx="60"/>
          </p:nvPr>
        </p:nvSpPr>
        <p:spPr>
          <a:xfrm>
            <a:off x="4395501" y="2006600"/>
            <a:ext cx="2919699" cy="406400"/>
          </a:xfrm>
        </p:spPr>
        <p:txBody>
          <a:bodyPr anchor="ctr">
            <a:noAutofit/>
          </a:bodyPr>
          <a:lstStyle>
            <a:lvl1pPr marL="0" indent="0" algn="l">
              <a:buFontTx/>
              <a:buNone/>
              <a:defRPr sz="2200">
                <a:solidFill>
                  <a:schemeClr val="tx1">
                    <a:lumMod val="85000"/>
                    <a:lumOff val="15000"/>
                  </a:schemeClr>
                </a:solidFill>
                <a:latin typeface="Open Sans" pitchFamily="34" charset="0"/>
                <a:ea typeface="Open Sans" pitchFamily="34" charset="0"/>
                <a:cs typeface="Open Sans"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9" name="Text Placeholder 7"/>
          <p:cNvSpPr>
            <a:spLocks noGrp="1"/>
          </p:cNvSpPr>
          <p:nvPr>
            <p:ph type="body" sz="quarter" idx="64"/>
          </p:nvPr>
        </p:nvSpPr>
        <p:spPr>
          <a:xfrm>
            <a:off x="4386782" y="4638748"/>
            <a:ext cx="4419603" cy="1117600"/>
          </a:xfrm>
        </p:spPr>
        <p:txBody>
          <a:bodyPr>
            <a:noAutofit/>
          </a:bodyPr>
          <a:lstStyle>
            <a:lvl1pPr marL="0" indent="0" algn="l">
              <a:buFontTx/>
              <a:buNone/>
              <a:defRPr sz="1300">
                <a:solidFill>
                  <a:schemeClr val="tx1">
                    <a:lumMod val="65000"/>
                    <a:lumOff val="35000"/>
                  </a:schemeClr>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1" name="Text Placeholder 3"/>
          <p:cNvSpPr>
            <a:spLocks noGrp="1"/>
          </p:cNvSpPr>
          <p:nvPr>
            <p:ph type="body" sz="quarter" idx="70"/>
          </p:nvPr>
        </p:nvSpPr>
        <p:spPr>
          <a:xfrm>
            <a:off x="4395500" y="2444469"/>
            <a:ext cx="2336540" cy="406400"/>
          </a:xfrm>
        </p:spPr>
        <p:txBody>
          <a:bodyPr>
            <a:noAutofit/>
          </a:bodyPr>
          <a:lstStyle>
            <a:lvl1pPr marL="0" indent="0" algn="l">
              <a:buFontTx/>
              <a:buNone/>
              <a:defRPr sz="1300">
                <a:solidFill>
                  <a:schemeClr val="tx1">
                    <a:lumMod val="85000"/>
                    <a:lumOff val="15000"/>
                  </a:schemeClr>
                </a:solidFill>
                <a:latin typeface="+mj-lt"/>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419600" y="3063948"/>
            <a:ext cx="2667000" cy="1371600"/>
          </a:xfrm>
        </p:spPr>
        <p:txBody>
          <a:bodyPr>
            <a:noAutofit/>
          </a:bodyPr>
          <a:lstStyle>
            <a:lvl1pPr marL="0" indent="0" algn="l">
              <a:buFontTx/>
              <a:buNone/>
              <a:defRPr sz="1300">
                <a:solidFill>
                  <a:schemeClr val="tx1">
                    <a:lumMod val="65000"/>
                    <a:lumOff val="35000"/>
                  </a:schemeClr>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1280160" y="2200656"/>
            <a:ext cx="2560320" cy="256032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Arial" pitchFamily="34" charset="0"/>
              </a:defRPr>
            </a:lvl1pPr>
          </a:lstStyle>
          <a:p>
            <a:pPr lvl="0"/>
            <a:endParaRPr lang="en-JM" noProof="0" dirty="0"/>
          </a:p>
        </p:txBody>
      </p:sp>
      <p:sp>
        <p:nvSpPr>
          <p:cNvPr id="14" name="Date Placeholder 3"/>
          <p:cNvSpPr>
            <a:spLocks noGrp="1"/>
          </p:cNvSpPr>
          <p:nvPr>
            <p:ph type="dt" sz="half" idx="72"/>
          </p:nvPr>
        </p:nvSpPr>
        <p:spPr>
          <a:xfrm>
            <a:off x="6705600" y="1778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8A99D0A-A31C-AD45-AE2A-5B083D1DE0F8}" type="datetime1">
              <a:rPr lang="en-JM" altLang="x-none"/>
              <a:pPr/>
              <a:t>3/10/2019</a:t>
            </a:fld>
            <a:endParaRPr lang="en-JM" altLang="x-none"/>
          </a:p>
        </p:txBody>
      </p:sp>
      <p:sp>
        <p:nvSpPr>
          <p:cNvPr id="15" name="Footer Placeholder 4"/>
          <p:cNvSpPr>
            <a:spLocks noGrp="1"/>
          </p:cNvSpPr>
          <p:nvPr>
            <p:ph type="ftr" sz="quarter" idx="73"/>
          </p:nvPr>
        </p:nvSpPr>
        <p:spPr>
          <a:xfrm>
            <a:off x="3124200" y="6332538"/>
            <a:ext cx="2895600" cy="365125"/>
          </a:xfrm>
          <a:prstGeom prst="rect">
            <a:avLst/>
          </a:prstGeom>
        </p:spPr>
        <p:txBody>
          <a:bodyPr/>
          <a:lstStyle>
            <a:lvl1pPr>
              <a:defRPr smtClean="0"/>
            </a:lvl1pPr>
          </a:lstStyle>
          <a:p>
            <a:pPr>
              <a:defRPr/>
            </a:pPr>
            <a:r>
              <a:rPr lang="en-JM"/>
              <a:t>WWW.DESIGNERSPARADISE.COM</a:t>
            </a:r>
          </a:p>
        </p:txBody>
      </p:sp>
      <p:sp>
        <p:nvSpPr>
          <p:cNvPr id="16" name="Slide Number Placeholder 5"/>
          <p:cNvSpPr>
            <a:spLocks noGrp="1"/>
          </p:cNvSpPr>
          <p:nvPr>
            <p:ph type="sldNum" sz="quarter" idx="74"/>
          </p:nvPr>
        </p:nvSpPr>
        <p:spPr>
          <a:xfrm>
            <a:off x="4195763" y="6270625"/>
            <a:ext cx="752475" cy="476250"/>
          </a:xfrm>
          <a:prstGeom prst="rect">
            <a:avLst/>
          </a:prstGeom>
        </p:spPr>
        <p:txBody>
          <a:bodyPr/>
          <a:lstStyle>
            <a:lvl1pPr>
              <a:defRPr/>
            </a:lvl1pPr>
          </a:lstStyle>
          <a:p>
            <a:fld id="{80709B13-B6FC-C143-AF3A-DCF6A1632D46}" type="slidenum">
              <a:rPr lang="en-JM" altLang="x-none"/>
              <a:pPr/>
              <a:t>‹#›</a:t>
            </a:fld>
            <a:endParaRPr lang="en-JM" altLang="x-none"/>
          </a:p>
        </p:txBody>
      </p:sp>
    </p:spTree>
    <p:extLst>
      <p:ext uri="{BB962C8B-B14F-4D97-AF65-F5344CB8AC3E}">
        <p14:creationId xmlns:p14="http://schemas.microsoft.com/office/powerpoint/2010/main" val="208641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28625" y="6270625"/>
            <a:ext cx="3609975" cy="476250"/>
          </a:xfrm>
          <a:prstGeom prst="rect">
            <a:avLst/>
          </a:prstGeom>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4195763" y="6270625"/>
            <a:ext cx="752475" cy="476250"/>
          </a:xfrm>
          <a:prstGeom prst="rect">
            <a:avLst/>
          </a:prstGeom>
          <a:ln/>
        </p:spPr>
        <p:txBody>
          <a:bodyPr/>
          <a:lstStyle>
            <a:lvl1pPr>
              <a:defRPr/>
            </a:lvl1pPr>
          </a:lstStyle>
          <a:p>
            <a:fld id="{58F763B1-790D-B24A-A900-DA7F097B8AD8}" type="slidenum">
              <a:rPr lang="en-US" altLang="x-none"/>
              <a:pPr/>
              <a:t>‹#›</a:t>
            </a:fld>
            <a:endParaRPr lang="en-US" altLang="x-none"/>
          </a:p>
        </p:txBody>
      </p:sp>
    </p:spTree>
    <p:extLst>
      <p:ext uri="{BB962C8B-B14F-4D97-AF65-F5344CB8AC3E}">
        <p14:creationId xmlns:p14="http://schemas.microsoft.com/office/powerpoint/2010/main" val="23369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a:t>Click to edit master title style</a:t>
            </a:r>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a:t>— Click to add attribution</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a:t>Click to edit title style</a:t>
            </a:r>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a:t>Click to edit master text style</a:t>
            </a:r>
          </a:p>
        </p:txBody>
      </p:sp>
      <p:pic>
        <p:nvPicPr>
          <p:cNvPr id="4" name="Picture 3" descr="OHSU-RGB-1CGRAY-POS.eps"/>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0" r:id="rId10"/>
    <p:sldLayoutId id="2147483691" r:id="rId11"/>
    <p:sldLayoutId id="2147483692" r:id="rId12"/>
    <p:sldLayoutId id="2147483693" r:id="rId13"/>
    <p:sldLayoutId id="2147483694" r:id="rId14"/>
    <p:sldLayoutId id="2147483695" r:id="rId15"/>
  </p:sldLayoutIdLst>
  <p:hf sldNum="0"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facebook.com/OHSUBioinformatics" TargetMode="External"/><Relationship Id="rId2" Type="http://schemas.openxmlformats.org/officeDocument/2006/relationships/hyperlink" Target="https://r-bootcamp.netlify.com/" TargetMode="External"/><Relationship Id="rId1" Type="http://schemas.openxmlformats.org/officeDocument/2006/relationships/slideLayout" Target="../slideLayouts/slideLayout10.xml"/><Relationship Id="rId5" Type="http://schemas.openxmlformats.org/officeDocument/2006/relationships/hyperlink" Target="http://ohsu.edu/bioinformatics" TargetMode="External"/><Relationship Id="rId4" Type="http://schemas.openxmlformats.org/officeDocument/2006/relationships/hyperlink" Target="http://www.twitter.com/OHSUBC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1187128" y="4671801"/>
            <a:ext cx="7132864" cy="738664"/>
          </a:xfrm>
          <a:prstGeom prst="rect">
            <a:avLst/>
          </a:prstGeom>
          <a:noFill/>
        </p:spPr>
        <p:txBody>
          <a:bodyPr wrap="square" rtlCol="0">
            <a:spAutoFit/>
          </a:bodyPr>
          <a:lstStyle/>
          <a:p>
            <a:r>
              <a:rPr lang="en-US" sz="2100" dirty="0">
                <a:solidFill>
                  <a:schemeClr val="bg1"/>
                </a:solidFill>
                <a:latin typeface="Lato Regular"/>
                <a:cs typeface="Lato Regular"/>
              </a:rPr>
              <a:t>Data Science, Analytics, Bioinformatics and Computational Biomedicine</a:t>
            </a:r>
          </a:p>
        </p:txBody>
      </p:sp>
      <p:sp>
        <p:nvSpPr>
          <p:cNvPr id="4" name="TextBox 3"/>
          <p:cNvSpPr txBox="1"/>
          <p:nvPr/>
        </p:nvSpPr>
        <p:spPr>
          <a:xfrm>
            <a:off x="1187128" y="4190903"/>
            <a:ext cx="6024163" cy="584775"/>
          </a:xfrm>
          <a:prstGeom prst="rect">
            <a:avLst/>
          </a:prstGeom>
          <a:noFill/>
        </p:spPr>
        <p:txBody>
          <a:bodyPr wrap="square" rtlCol="0">
            <a:spAutoFit/>
          </a:bodyPr>
          <a:lstStyle/>
          <a:p>
            <a:r>
              <a:rPr lang="en-US" sz="3200" b="1" dirty="0">
                <a:solidFill>
                  <a:schemeClr val="bg1"/>
                </a:solidFill>
                <a:latin typeface="Lato Regular"/>
                <a:cs typeface="Lato Regular"/>
              </a:rPr>
              <a:t>Data Driven Biology + Medicine</a:t>
            </a:r>
          </a:p>
        </p:txBody>
      </p:sp>
      <p:cxnSp>
        <p:nvCxnSpPr>
          <p:cNvPr id="6" name="Straight Connector 5" title="Straight line"/>
          <p:cNvCxnSpPr/>
          <p:nvPr/>
        </p:nvCxnSpPr>
        <p:spPr>
          <a:xfrm>
            <a:off x="725731" y="5762880"/>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OHSU master brand logo." title="OHSU master bran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170" y="2416074"/>
            <a:ext cx="603495" cy="1034025"/>
          </a:xfrm>
          <a:prstGeom prst="rect">
            <a:avLst/>
          </a:prstGeom>
        </p:spPr>
      </p:pic>
      <p:sp>
        <p:nvSpPr>
          <p:cNvPr id="3" name="TextBox 2"/>
          <p:cNvSpPr txBox="1"/>
          <p:nvPr/>
        </p:nvSpPr>
        <p:spPr>
          <a:xfrm>
            <a:off x="1057060" y="5928909"/>
            <a:ext cx="6154231" cy="369332"/>
          </a:xfrm>
          <a:prstGeom prst="rect">
            <a:avLst/>
          </a:prstGeom>
          <a:noFill/>
        </p:spPr>
        <p:txBody>
          <a:bodyPr wrap="square" rtlCol="0">
            <a:spAutoFit/>
          </a:bodyPr>
          <a:lstStyle/>
          <a:p>
            <a:r>
              <a:rPr lang="en-US" sz="900" kern="0" spc="80" dirty="0">
                <a:solidFill>
                  <a:schemeClr val="bg1"/>
                </a:solidFill>
                <a:latin typeface="Lato Regular" panose="020F0502020204030203" pitchFamily="34" charset="0"/>
                <a:cs typeface="Lato Light"/>
              </a:rPr>
              <a:t>DATE:  October  5</a:t>
            </a:r>
            <a:r>
              <a:rPr lang="en-US" sz="900" kern="0" spc="80" baseline="30000" dirty="0">
                <a:solidFill>
                  <a:schemeClr val="bg1"/>
                </a:solidFill>
                <a:latin typeface="Lato Regular" panose="020F0502020204030203" pitchFamily="34" charset="0"/>
                <a:cs typeface="Lato Light"/>
              </a:rPr>
              <a:t>th</a:t>
            </a:r>
            <a:r>
              <a:rPr lang="en-US" sz="900" kern="0" spc="80" dirty="0">
                <a:solidFill>
                  <a:schemeClr val="bg1"/>
                </a:solidFill>
                <a:latin typeface="Lato Regular" panose="020F0502020204030203" pitchFamily="34" charset="0"/>
                <a:cs typeface="Lato Light"/>
              </a:rPr>
              <a:t>, 2019</a:t>
            </a:r>
          </a:p>
          <a:p>
            <a:r>
              <a:rPr lang="en-US" sz="900" kern="0" spc="80" dirty="0">
                <a:solidFill>
                  <a:schemeClr val="bg1"/>
                </a:solidFill>
                <a:latin typeface="Lato Regular" panose="020F0502020204030203" pitchFamily="34" charset="0"/>
                <a:cs typeface="Lato Light"/>
              </a:rPr>
              <a:t>PRESENTED BY: DR. TED LADERAS</a:t>
            </a:r>
          </a:p>
        </p:txBody>
      </p:sp>
      <p:pic>
        <p:nvPicPr>
          <p:cNvPr id="8" name="Picture 7" descr="twitterico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10200" y="589136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924720" y="5928909"/>
            <a:ext cx="824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err="1">
                <a:solidFill>
                  <a:srgbClr val="FFFFFF"/>
                </a:solidFill>
                <a:latin typeface="+mj-lt"/>
                <a:ea typeface="ＭＳ Ｐゴシック" charset="0"/>
              </a:rPr>
              <a:t>tladeras</a:t>
            </a:r>
            <a:endParaRPr lang="en-US" sz="1400" b="1" dirty="0">
              <a:solidFill>
                <a:srgbClr val="FFFFFF"/>
              </a:solidFill>
              <a:latin typeface="+mj-lt"/>
              <a:ea typeface="ＭＳ Ｐゴシック" charset="0"/>
            </a:endParaRPr>
          </a:p>
        </p:txBody>
      </p:sp>
      <p:pic>
        <p:nvPicPr>
          <p:cNvPr id="11" name="Picture 3" descr="email.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10200" y="632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5791200" y="6309909"/>
            <a:ext cx="1737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400" dirty="0">
                <a:solidFill>
                  <a:srgbClr val="FFFFFF"/>
                </a:solidFill>
                <a:latin typeface="+mj-lt"/>
              </a:rPr>
              <a:t>laderast@ohsu.edu</a:t>
            </a:r>
          </a:p>
        </p:txBody>
      </p:sp>
    </p:spTree>
    <p:extLst>
      <p:ext uri="{BB962C8B-B14F-4D97-AF65-F5344CB8AC3E}">
        <p14:creationId xmlns:p14="http://schemas.microsoft.com/office/powerpoint/2010/main" val="314481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99013" y="424856"/>
            <a:ext cx="7604983" cy="828210"/>
          </a:xfrm>
        </p:spPr>
        <p:txBody>
          <a:bodyPr>
            <a:normAutofit fontScale="90000"/>
          </a:bodyPr>
          <a:lstStyle/>
          <a:p>
            <a:r>
              <a:rPr lang="en-US" altLang="x-none" dirty="0">
                <a:ea typeface="ＭＳ Ｐゴシック" charset="-128"/>
              </a:rPr>
              <a:t>Where we need to focus: </a:t>
            </a:r>
            <a:br>
              <a:rPr lang="en-US" altLang="x-none" dirty="0">
                <a:ea typeface="ＭＳ Ｐゴシック" charset="-128"/>
              </a:rPr>
            </a:br>
            <a:r>
              <a:rPr lang="en-US" altLang="x-none" dirty="0">
                <a:ea typeface="ＭＳ Ｐゴシック" charset="-128"/>
              </a:rPr>
              <a:t>Human-Data Interaction</a:t>
            </a:r>
          </a:p>
        </p:txBody>
      </p:sp>
      <p:graphicFrame>
        <p:nvGraphicFramePr>
          <p:cNvPr id="4" name="Diagram 3"/>
          <p:cNvGraphicFramePr/>
          <p:nvPr>
            <p:extLst>
              <p:ext uri="{D42A27DB-BD31-4B8C-83A1-F6EECF244321}">
                <p14:modId xmlns:p14="http://schemas.microsoft.com/office/powerpoint/2010/main" val="1200996370"/>
              </p:ext>
            </p:extLst>
          </p:nvPr>
        </p:nvGraphicFramePr>
        <p:xfrm>
          <a:off x="-8467" y="1253066"/>
          <a:ext cx="8610600" cy="560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704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
          <p:cNvSpPr>
            <a:spLocks noGrp="1" noChangeArrowheads="1"/>
          </p:cNvSpPr>
          <p:nvPr>
            <p:ph type="title"/>
          </p:nvPr>
        </p:nvSpPr>
        <p:spPr>
          <a:xfrm>
            <a:off x="788130" y="616095"/>
            <a:ext cx="7604983" cy="828210"/>
          </a:xfrm>
        </p:spPr>
        <p:txBody>
          <a:bodyPr>
            <a:normAutofit fontScale="90000"/>
          </a:bodyPr>
          <a:lstStyle/>
          <a:p>
            <a:pPr eaLnBrk="1" hangingPunct="1"/>
            <a:r>
              <a:rPr lang="en-US" altLang="x-none" dirty="0">
                <a:ea typeface="ＭＳ Ｐゴシック" charset="-128"/>
              </a:rPr>
              <a:t>Active Areas of Study </a:t>
            </a:r>
            <a:br>
              <a:rPr lang="en-US" altLang="x-none" dirty="0">
                <a:ea typeface="ＭＳ Ｐゴシック" charset="-128"/>
              </a:rPr>
            </a:br>
            <a:r>
              <a:rPr lang="en-US" altLang="x-none" dirty="0">
                <a:ea typeface="ＭＳ Ｐゴシック" charset="-128"/>
              </a:rPr>
              <a:t>@ OHSU BCB</a:t>
            </a:r>
          </a:p>
        </p:txBody>
      </p:sp>
      <p:sp>
        <p:nvSpPr>
          <p:cNvPr id="39938" name="Rectangle 11"/>
          <p:cNvSpPr>
            <a:spLocks noGrp="1" noChangeArrowheads="1"/>
          </p:cNvSpPr>
          <p:nvPr>
            <p:ph type="body" idx="1"/>
          </p:nvPr>
        </p:nvSpPr>
        <p:spPr>
          <a:xfrm>
            <a:off x="294409" y="1974272"/>
            <a:ext cx="4121727" cy="4297363"/>
          </a:xfrm>
        </p:spPr>
        <p:txBody>
          <a:bodyPr>
            <a:normAutofit fontScale="70000" lnSpcReduction="20000"/>
          </a:bodyPr>
          <a:lstStyle/>
          <a:p>
            <a:pPr eaLnBrk="1" hangingPunct="1"/>
            <a:r>
              <a:rPr lang="en-US" altLang="x-none" sz="2400" dirty="0">
                <a:latin typeface="+mj-lt"/>
                <a:ea typeface="ＭＳ Ｐゴシック" charset="-128"/>
              </a:rPr>
              <a:t>Analytics and Data Science</a:t>
            </a:r>
          </a:p>
          <a:p>
            <a:pPr eaLnBrk="1" hangingPunct="1"/>
            <a:endParaRPr lang="en-US" altLang="x-none" sz="2400" dirty="0">
              <a:latin typeface="+mj-lt"/>
              <a:ea typeface="ＭＳ Ｐゴシック" charset="-128"/>
            </a:endParaRPr>
          </a:p>
          <a:p>
            <a:pPr eaLnBrk="1" hangingPunct="1"/>
            <a:r>
              <a:rPr lang="en-US" altLang="x-none" dirty="0">
                <a:latin typeface="+mj-lt"/>
                <a:ea typeface="ＭＳ Ｐゴシック" charset="-128"/>
              </a:rPr>
              <a:t>Machine Learning</a:t>
            </a:r>
          </a:p>
          <a:p>
            <a:pPr eaLnBrk="1" hangingPunct="1"/>
            <a:endParaRPr lang="en-US" altLang="x-none" sz="2400" dirty="0">
              <a:latin typeface="+mj-lt"/>
              <a:ea typeface="ＭＳ Ｐゴシック" charset="-128"/>
            </a:endParaRPr>
          </a:p>
          <a:p>
            <a:pPr eaLnBrk="1" hangingPunct="1"/>
            <a:r>
              <a:rPr lang="en-US" altLang="x-none" sz="2400" dirty="0">
                <a:latin typeface="+mj-lt"/>
                <a:ea typeface="ＭＳ Ｐゴシック" charset="-128"/>
              </a:rPr>
              <a:t>Statistical Genetics</a:t>
            </a:r>
          </a:p>
          <a:p>
            <a:pPr eaLnBrk="1" hangingPunct="1"/>
            <a:endParaRPr lang="en-US" altLang="x-none" sz="2400" dirty="0">
              <a:latin typeface="+mj-lt"/>
              <a:ea typeface="ＭＳ Ｐゴシック" charset="-128"/>
            </a:endParaRPr>
          </a:p>
          <a:p>
            <a:pPr eaLnBrk="1" hangingPunct="1"/>
            <a:r>
              <a:rPr lang="en-US" altLang="x-none" sz="2400" dirty="0">
                <a:latin typeface="+mj-lt"/>
                <a:ea typeface="ＭＳ Ｐゴシック" charset="-128"/>
              </a:rPr>
              <a:t>Text Mining and Information Retrieval</a:t>
            </a:r>
          </a:p>
          <a:p>
            <a:pPr eaLnBrk="1" hangingPunct="1"/>
            <a:endParaRPr lang="en-US" altLang="x-none" sz="2400" dirty="0">
              <a:latin typeface="+mj-lt"/>
              <a:ea typeface="ＭＳ Ｐゴシック" charset="-128"/>
            </a:endParaRPr>
          </a:p>
          <a:p>
            <a:pPr eaLnBrk="1" hangingPunct="1"/>
            <a:r>
              <a:rPr lang="en-US" altLang="x-none" sz="2400" dirty="0">
                <a:latin typeface="+mj-lt"/>
                <a:ea typeface="ＭＳ Ｐゴシック" charset="-128"/>
              </a:rPr>
              <a:t> Imaging</a:t>
            </a:r>
          </a:p>
          <a:p>
            <a:pPr eaLnBrk="1" hangingPunct="1"/>
            <a:endParaRPr lang="en-US" altLang="x-none" sz="2400" dirty="0">
              <a:latin typeface="+mj-lt"/>
              <a:ea typeface="ＭＳ Ｐゴシック" charset="-128"/>
            </a:endParaRPr>
          </a:p>
          <a:p>
            <a:r>
              <a:rPr lang="en-US" altLang="x-none" dirty="0">
                <a:latin typeface="+mj-lt"/>
                <a:ea typeface="ＭＳ Ｐゴシック" charset="-128"/>
              </a:rPr>
              <a:t>Systems Biology </a:t>
            </a:r>
          </a:p>
          <a:p>
            <a:pPr eaLnBrk="1" hangingPunct="1"/>
            <a:endParaRPr lang="en-US" altLang="x-none" sz="2400" dirty="0">
              <a:latin typeface="+mj-lt"/>
              <a:ea typeface="ＭＳ Ｐゴシック" charset="-128"/>
            </a:endParaRPr>
          </a:p>
          <a:p>
            <a:pPr eaLnBrk="1" hangingPunct="1"/>
            <a:r>
              <a:rPr lang="en-US" altLang="x-none" sz="2400" dirty="0">
                <a:latin typeface="+mj-lt"/>
                <a:ea typeface="ＭＳ Ｐゴシック" charset="-128"/>
              </a:rPr>
              <a:t>Computational Neuroscience</a:t>
            </a:r>
          </a:p>
          <a:p>
            <a:pPr eaLnBrk="1" hangingPunct="1"/>
            <a:endParaRPr lang="en-US" altLang="x-none" dirty="0">
              <a:latin typeface="+mj-lt"/>
              <a:ea typeface="ＭＳ Ｐゴシック" charset="-128"/>
            </a:endParaRPr>
          </a:p>
          <a:p>
            <a:pPr eaLnBrk="1" hangingPunct="1"/>
            <a:r>
              <a:rPr lang="en-US" altLang="x-none" sz="2400" dirty="0">
                <a:latin typeface="+mj-lt"/>
                <a:ea typeface="ＭＳ Ｐゴシック" charset="-128"/>
              </a:rPr>
              <a:t>Computational Biomedicine</a:t>
            </a:r>
          </a:p>
        </p:txBody>
      </p:sp>
      <p:pic>
        <p:nvPicPr>
          <p:cNvPr id="1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07162"/>
            <a:ext cx="10779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4-11-06 at 6.45.58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0621" y="1662138"/>
            <a:ext cx="4475018" cy="2987161"/>
          </a:xfrm>
          <a:prstGeom prst="rect">
            <a:avLst/>
          </a:prstGeom>
        </p:spPr>
      </p:pic>
    </p:spTree>
    <p:extLst>
      <p:ext uri="{BB962C8B-B14F-4D97-AF65-F5344CB8AC3E}">
        <p14:creationId xmlns:p14="http://schemas.microsoft.com/office/powerpoint/2010/main" val="168121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x-none">
                <a:ea typeface="ＭＳ Ｐゴシック" charset="-128"/>
              </a:rPr>
              <a:t>1</a:t>
            </a:r>
            <a:r>
              <a:rPr lang="en-US" altLang="x-none" baseline="30000">
                <a:ea typeface="ＭＳ Ｐゴシック" charset="-128"/>
              </a:rPr>
              <a:t>st</a:t>
            </a:r>
            <a:r>
              <a:rPr lang="en-US" altLang="x-none">
                <a:ea typeface="ＭＳ Ｐゴシック" charset="-128"/>
              </a:rPr>
              <a:t>  Year Framework</a:t>
            </a:r>
          </a:p>
        </p:txBody>
      </p:sp>
      <p:sp>
        <p:nvSpPr>
          <p:cNvPr id="51202" name="Content Placeholder 2"/>
          <p:cNvSpPr>
            <a:spLocks noGrp="1"/>
          </p:cNvSpPr>
          <p:nvPr>
            <p:ph idx="1"/>
          </p:nvPr>
        </p:nvSpPr>
        <p:spPr/>
        <p:txBody>
          <a:bodyPr/>
          <a:lstStyle/>
          <a:p>
            <a:r>
              <a:rPr lang="en-US" altLang="x-none" dirty="0">
                <a:ea typeface="ＭＳ Ｐゴシック" charset="-128"/>
              </a:rPr>
              <a:t>Yr1 Summer: R Bootcamp, Research Rotations</a:t>
            </a:r>
          </a:p>
          <a:p>
            <a:r>
              <a:rPr lang="en-US" altLang="x-none" dirty="0">
                <a:ea typeface="ＭＳ Ｐゴシック" charset="-128"/>
              </a:rPr>
              <a:t>Yr1 Fall, Winter, Spring: Core Coursework, Research Rotations</a:t>
            </a:r>
          </a:p>
          <a:p>
            <a:r>
              <a:rPr lang="en-US" altLang="x-none" dirty="0">
                <a:ea typeface="ＭＳ Ｐゴシック" charset="-128"/>
              </a:rPr>
              <a:t>Yr1 Spring: BCB Research Methods (Mentored Research), Planning for Summer Internships</a:t>
            </a:r>
          </a:p>
        </p:txBody>
      </p:sp>
    </p:spTree>
    <p:extLst>
      <p:ext uri="{BB962C8B-B14F-4D97-AF65-F5344CB8AC3E}">
        <p14:creationId xmlns:p14="http://schemas.microsoft.com/office/powerpoint/2010/main" val="109368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48416" y="323751"/>
            <a:ext cx="7604983" cy="828210"/>
          </a:xfrm>
        </p:spPr>
        <p:txBody>
          <a:bodyPr>
            <a:normAutofit/>
          </a:bodyPr>
          <a:lstStyle/>
          <a:p>
            <a:pPr eaLnBrk="1" hangingPunct="1"/>
            <a:r>
              <a:rPr lang="en-US" altLang="x-none">
                <a:ea typeface="ＭＳ Ｐゴシック" charset="-128"/>
              </a:rPr>
              <a:t>Future Job Prospects</a:t>
            </a:r>
            <a:endParaRPr lang="en-US" altLang="x-none" dirty="0">
              <a:ea typeface="ＭＳ Ｐゴシック" charset="-128"/>
            </a:endParaRPr>
          </a:p>
        </p:txBody>
      </p:sp>
      <p:sp>
        <p:nvSpPr>
          <p:cNvPr id="41986" name="Content Placeholder 2"/>
          <p:cNvSpPr>
            <a:spLocks noGrp="1"/>
          </p:cNvSpPr>
          <p:nvPr>
            <p:ph idx="1"/>
          </p:nvPr>
        </p:nvSpPr>
        <p:spPr>
          <a:xfrm>
            <a:off x="428625" y="1752600"/>
            <a:ext cx="8229600" cy="4800600"/>
          </a:xfrm>
        </p:spPr>
        <p:txBody>
          <a:bodyPr/>
          <a:lstStyle/>
          <a:p>
            <a:pPr eaLnBrk="1" hangingPunct="1"/>
            <a:endParaRPr lang="en-US" altLang="x-none" sz="2400">
              <a:ea typeface="ＭＳ Ｐゴシック" charset="-128"/>
            </a:endParaRPr>
          </a:p>
          <a:p>
            <a:pPr eaLnBrk="1" hangingPunct="1"/>
            <a:endParaRPr lang="en-US" altLang="x-none" sz="2400">
              <a:ea typeface="ＭＳ Ｐゴシック" charset="-128"/>
            </a:endParaRPr>
          </a:p>
          <a:p>
            <a:pPr eaLnBrk="1" hangingPunct="1"/>
            <a:endParaRPr lang="en-US" altLang="x-none" sz="2400">
              <a:ea typeface="ＭＳ Ｐゴシック" charset="-128"/>
            </a:endParaRPr>
          </a:p>
          <a:p>
            <a:pPr eaLnBrk="1" hangingPunct="1"/>
            <a:r>
              <a:rPr lang="en-US" altLang="x-none" sz="2400">
                <a:ea typeface="ＭＳ Ｐゴシック" charset="-128"/>
              </a:rPr>
              <a:t>Masters Degree</a:t>
            </a:r>
          </a:p>
          <a:p>
            <a:pPr lvl="1" eaLnBrk="1" hangingPunct="1"/>
            <a:r>
              <a:rPr lang="en-US" altLang="x-none" sz="2000"/>
              <a:t>Staff Bioinformaticist (Academic and Industry)</a:t>
            </a:r>
          </a:p>
          <a:p>
            <a:pPr lvl="1" eaLnBrk="1" hangingPunct="1"/>
            <a:r>
              <a:rPr lang="en-US" altLang="x-none" sz="2000"/>
              <a:t>Analyst (Academic and Industry)</a:t>
            </a:r>
          </a:p>
          <a:p>
            <a:pPr eaLnBrk="1" hangingPunct="1"/>
            <a:r>
              <a:rPr lang="en-US" altLang="x-none" sz="2400">
                <a:ea typeface="ＭＳ Ｐゴシック" charset="-128"/>
              </a:rPr>
              <a:t>PhD </a:t>
            </a:r>
          </a:p>
          <a:p>
            <a:pPr lvl="1" eaLnBrk="1" hangingPunct="1"/>
            <a:r>
              <a:rPr lang="en-US" altLang="x-none" sz="2000"/>
              <a:t>Postdoctoral Fellowships (Academic and Industry)</a:t>
            </a:r>
          </a:p>
          <a:p>
            <a:pPr lvl="1" eaLnBrk="1" hangingPunct="1"/>
            <a:r>
              <a:rPr lang="en-US" altLang="x-none" sz="2000"/>
              <a:t>Faculty Positions (Academic)</a:t>
            </a:r>
          </a:p>
          <a:p>
            <a:pPr lvl="1" eaLnBrk="1" hangingPunct="1"/>
            <a:r>
              <a:rPr lang="en-US" altLang="x-none" sz="2000"/>
              <a:t>Senior Analyst (Academic and Industry)</a:t>
            </a:r>
          </a:p>
          <a:p>
            <a:pPr lvl="1" eaLnBrk="1" hangingPunct="1"/>
            <a:r>
              <a:rPr lang="en-US" altLang="x-none" sz="2000"/>
              <a:t>Staff Scientist (Academic and Industry)</a:t>
            </a:r>
          </a:p>
          <a:p>
            <a:pPr lvl="1" eaLnBrk="1" hangingPunct="1"/>
            <a:r>
              <a:rPr lang="en-US" altLang="x-none" sz="2000"/>
              <a:t>Group Leader (Industry) </a:t>
            </a:r>
          </a:p>
          <a:p>
            <a:pPr lvl="1" eaLnBrk="1" hangingPunct="1">
              <a:buFontTx/>
              <a:buNone/>
            </a:pPr>
            <a:endParaRPr lang="en-US" altLang="x-none" sz="1200"/>
          </a:p>
        </p:txBody>
      </p:sp>
      <p:pic>
        <p:nvPicPr>
          <p:cNvPr id="4198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1169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864384446"/>
              </p:ext>
            </p:extLst>
          </p:nvPr>
        </p:nvGraphicFramePr>
        <p:xfrm>
          <a:off x="685800" y="1555173"/>
          <a:ext cx="7467599" cy="1193800"/>
        </p:xfrm>
        <a:graphic>
          <a:graphicData uri="http://schemas.openxmlformats.org/drawingml/2006/table">
            <a:tbl>
              <a:tblPr firstRow="1" bandRow="1">
                <a:tableStyleId>{ED083AE6-46FA-4A59-8FB0-9F97EB10719F}</a:tableStyleId>
              </a:tblPr>
              <a:tblGrid>
                <a:gridCol w="1616697">
                  <a:extLst>
                    <a:ext uri="{9D8B030D-6E8A-4147-A177-3AD203B41FA5}">
                      <a16:colId xmlns:a16="http://schemas.microsoft.com/office/drawing/2014/main" val="20000"/>
                    </a:ext>
                  </a:extLst>
                </a:gridCol>
                <a:gridCol w="2001624">
                  <a:extLst>
                    <a:ext uri="{9D8B030D-6E8A-4147-A177-3AD203B41FA5}">
                      <a16:colId xmlns:a16="http://schemas.microsoft.com/office/drawing/2014/main" val="20001"/>
                    </a:ext>
                  </a:extLst>
                </a:gridCol>
                <a:gridCol w="1924639">
                  <a:extLst>
                    <a:ext uri="{9D8B030D-6E8A-4147-A177-3AD203B41FA5}">
                      <a16:colId xmlns:a16="http://schemas.microsoft.com/office/drawing/2014/main" val="20002"/>
                    </a:ext>
                  </a:extLst>
                </a:gridCol>
                <a:gridCol w="1924639">
                  <a:extLst>
                    <a:ext uri="{9D8B030D-6E8A-4147-A177-3AD203B41FA5}">
                      <a16:colId xmlns:a16="http://schemas.microsoft.com/office/drawing/2014/main" val="20003"/>
                    </a:ext>
                  </a:extLst>
                </a:gridCol>
              </a:tblGrid>
              <a:tr h="370840">
                <a:tc>
                  <a:txBody>
                    <a:bodyPr/>
                    <a:lstStyle/>
                    <a:p>
                      <a:r>
                        <a:rPr lang="en-US" sz="1800" dirty="0"/>
                        <a:t>Industry</a:t>
                      </a:r>
                    </a:p>
                  </a:txBody>
                  <a:tcPr/>
                </a:tc>
                <a:tc>
                  <a:txBody>
                    <a:bodyPr/>
                    <a:lstStyle/>
                    <a:p>
                      <a:r>
                        <a:rPr lang="en-US" sz="1800" dirty="0"/>
                        <a:t>Academia</a:t>
                      </a:r>
                    </a:p>
                  </a:txBody>
                  <a:tcPr/>
                </a:tc>
                <a:tc>
                  <a:txBody>
                    <a:bodyPr/>
                    <a:lstStyle/>
                    <a:p>
                      <a:r>
                        <a:rPr lang="en-US" sz="1800" dirty="0"/>
                        <a:t>Government</a:t>
                      </a:r>
                    </a:p>
                  </a:txBody>
                  <a:tcPr/>
                </a:tc>
                <a:tc>
                  <a:txBody>
                    <a:bodyPr/>
                    <a:lstStyle/>
                    <a:p>
                      <a:r>
                        <a:rPr lang="en-US" sz="1800" dirty="0"/>
                        <a:t>Private Firms</a:t>
                      </a:r>
                    </a:p>
                  </a:txBody>
                  <a:tcPr/>
                </a:tc>
                <a:extLst>
                  <a:ext uri="{0D108BD9-81ED-4DB2-BD59-A6C34878D82A}">
                    <a16:rowId xmlns:a16="http://schemas.microsoft.com/office/drawing/2014/main" val="10000"/>
                  </a:ext>
                </a:extLst>
              </a:tr>
              <a:tr h="822960">
                <a:tc>
                  <a:txBody>
                    <a:bodyPr/>
                    <a:lstStyle/>
                    <a:p>
                      <a:r>
                        <a:rPr lang="en-US" sz="1600" dirty="0"/>
                        <a:t>Biotech</a:t>
                      </a:r>
                    </a:p>
                    <a:p>
                      <a:r>
                        <a:rPr lang="en-US" sz="1600" dirty="0"/>
                        <a:t>Pharmaceutical</a:t>
                      </a:r>
                    </a:p>
                  </a:txBody>
                  <a:tcPr/>
                </a:tc>
                <a:tc>
                  <a:txBody>
                    <a:bodyPr/>
                    <a:lstStyle/>
                    <a:p>
                      <a:r>
                        <a:rPr lang="en-US" sz="1600" dirty="0"/>
                        <a:t>Universities</a:t>
                      </a:r>
                    </a:p>
                    <a:p>
                      <a:r>
                        <a:rPr lang="en-US" sz="1600" dirty="0"/>
                        <a:t>Academic Hospitals</a:t>
                      </a:r>
                    </a:p>
                    <a:p>
                      <a:r>
                        <a:rPr lang="en-US" sz="1600" dirty="0"/>
                        <a:t>Research</a:t>
                      </a:r>
                      <a:r>
                        <a:rPr lang="en-US" sz="1600" baseline="0" dirty="0"/>
                        <a:t> Centers</a:t>
                      </a:r>
                      <a:endParaRPr lang="en-US" sz="1600" dirty="0"/>
                    </a:p>
                  </a:txBody>
                  <a:tcPr/>
                </a:tc>
                <a:tc>
                  <a:txBody>
                    <a:bodyPr/>
                    <a:lstStyle/>
                    <a:p>
                      <a:r>
                        <a:rPr lang="en-US" sz="1600" dirty="0"/>
                        <a:t>National Institute of Health</a:t>
                      </a:r>
                    </a:p>
                    <a:p>
                      <a:r>
                        <a:rPr lang="en-US" sz="1600" dirty="0"/>
                        <a:t>VA Medical Center</a:t>
                      </a:r>
                    </a:p>
                  </a:txBody>
                  <a:tcPr/>
                </a:tc>
                <a:tc>
                  <a:txBody>
                    <a:bodyPr/>
                    <a:lstStyle/>
                    <a:p>
                      <a:r>
                        <a:rPr lang="en-US" sz="1600" dirty="0"/>
                        <a:t>Many Opportunities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1595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x-none">
                <a:ea typeface="ＭＳ Ｐゴシック" charset="-128"/>
              </a:rPr>
              <a:t>Salaries</a:t>
            </a:r>
          </a:p>
        </p:txBody>
      </p:sp>
      <p:sp>
        <p:nvSpPr>
          <p:cNvPr id="43010" name="Content Placeholder 2"/>
          <p:cNvSpPr>
            <a:spLocks noGrp="1"/>
          </p:cNvSpPr>
          <p:nvPr>
            <p:ph idx="1"/>
          </p:nvPr>
        </p:nvSpPr>
        <p:spPr>
          <a:xfrm>
            <a:off x="457200" y="1600200"/>
            <a:ext cx="8229600" cy="4297363"/>
          </a:xfrm>
        </p:spPr>
        <p:txBody>
          <a:bodyPr>
            <a:normAutofit/>
          </a:bodyPr>
          <a:lstStyle/>
          <a:p>
            <a:r>
              <a:rPr lang="en-US" altLang="x-none" dirty="0">
                <a:ea typeface="ＭＳ Ｐゴシック" charset="-128"/>
              </a:rPr>
              <a:t>Salaries vary by position, the candidates</a:t>
            </a:r>
            <a:r>
              <a:rPr lang="en-US" altLang="en-US" dirty="0">
                <a:ea typeface="ＭＳ Ｐゴシック" charset="-128"/>
              </a:rPr>
              <a:t>’</a:t>
            </a:r>
            <a:r>
              <a:rPr lang="en-US" altLang="x-none" dirty="0">
                <a:ea typeface="ＭＳ Ｐゴシック" charset="-128"/>
              </a:rPr>
              <a:t> background +sector</a:t>
            </a:r>
          </a:p>
          <a:p>
            <a:r>
              <a:rPr lang="en-US" altLang="x-none" dirty="0">
                <a:ea typeface="ＭＳ Ｐゴシック" charset="-128"/>
              </a:rPr>
              <a:t>Examples (survey from Glassdoor)</a:t>
            </a:r>
          </a:p>
          <a:p>
            <a:pPr lvl="1"/>
            <a:r>
              <a:rPr lang="en-US" altLang="x-none" sz="2400" dirty="0"/>
              <a:t>Bioinformatics Engineer @ J Craig Venter Institute $84,799 ($74k-$105k)</a:t>
            </a:r>
          </a:p>
          <a:p>
            <a:pPr lvl="1"/>
            <a:r>
              <a:rPr lang="en-US" altLang="x-none" sz="2400" dirty="0"/>
              <a:t>Bioinformatics Associate @ Genentech$96,710 ($94k-$101k)</a:t>
            </a:r>
          </a:p>
          <a:p>
            <a:pPr lvl="1"/>
            <a:r>
              <a:rPr lang="en-US" altLang="x-none" sz="2400" dirty="0"/>
              <a:t>Bioinformatics Scientist @ Illumina $93,776( $91k-$98k)</a:t>
            </a:r>
          </a:p>
          <a:p>
            <a:pPr lvl="1"/>
            <a:r>
              <a:rPr lang="en-US" altLang="x-none" sz="2400" dirty="0"/>
              <a:t>Bioinformatics Scientist III @ Applied Biosystems $111,19 ($89k-$125k)</a:t>
            </a:r>
          </a:p>
        </p:txBody>
      </p:sp>
      <p:pic>
        <p:nvPicPr>
          <p:cNvPr id="4301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11699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12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x-none">
                <a:ea typeface="ＭＳ Ｐゴシック" charset="-128"/>
              </a:rPr>
              <a:t>Career Advice</a:t>
            </a:r>
          </a:p>
        </p:txBody>
      </p:sp>
      <p:sp>
        <p:nvSpPr>
          <p:cNvPr id="44034" name="Content Placeholder 2"/>
          <p:cNvSpPr>
            <a:spLocks noGrp="1"/>
          </p:cNvSpPr>
          <p:nvPr>
            <p:ph idx="1"/>
          </p:nvPr>
        </p:nvSpPr>
        <p:spPr>
          <a:xfrm>
            <a:off x="533400" y="1676400"/>
            <a:ext cx="8458200" cy="4297363"/>
          </a:xfrm>
        </p:spPr>
        <p:txBody>
          <a:bodyPr>
            <a:normAutofit fontScale="92500"/>
          </a:bodyPr>
          <a:lstStyle/>
          <a:p>
            <a:pPr marL="231775" indent="-231775">
              <a:spcAft>
                <a:spcPts val="600"/>
              </a:spcAft>
            </a:pPr>
            <a:r>
              <a:rPr lang="en-US" altLang="x-none" dirty="0">
                <a:ea typeface="ＭＳ Ｐゴシック" charset="-128"/>
              </a:rPr>
              <a:t>Be a lifelong learner</a:t>
            </a:r>
          </a:p>
          <a:p>
            <a:pPr marL="231775" indent="-231775">
              <a:spcAft>
                <a:spcPts val="600"/>
              </a:spcAft>
            </a:pPr>
            <a:r>
              <a:rPr lang="en-US" altLang="x-none" sz="2400" dirty="0">
                <a:ea typeface="ＭＳ Ｐゴシック" charset="-128"/>
              </a:rPr>
              <a:t>Find your own safe group to support each other’s learning</a:t>
            </a:r>
          </a:p>
          <a:p>
            <a:pPr marL="231775" indent="-231775">
              <a:spcAft>
                <a:spcPts val="600"/>
              </a:spcAft>
            </a:pPr>
            <a:r>
              <a:rPr lang="en-US" altLang="x-none" sz="2400" dirty="0">
                <a:ea typeface="ＭＳ Ｐゴシック" charset="-128"/>
              </a:rPr>
              <a:t>View your coursework as valuable – skills you can use and master</a:t>
            </a:r>
          </a:p>
          <a:p>
            <a:pPr marL="231775" indent="-231775">
              <a:spcAft>
                <a:spcPts val="600"/>
              </a:spcAft>
            </a:pPr>
            <a:r>
              <a:rPr lang="en-US" altLang="x-none" sz="2400" dirty="0">
                <a:ea typeface="ＭＳ Ｐゴシック" charset="-128"/>
              </a:rPr>
              <a:t>Don</a:t>
            </a:r>
            <a:r>
              <a:rPr lang="en-US" altLang="en-US" sz="2400" dirty="0">
                <a:ea typeface="ＭＳ Ｐゴシック" charset="-128"/>
              </a:rPr>
              <a:t>’</a:t>
            </a:r>
            <a:r>
              <a:rPr lang="en-US" altLang="x-none" sz="2400" dirty="0">
                <a:ea typeface="ＭＳ Ｐゴシック" charset="-128"/>
              </a:rPr>
              <a:t>t be afraid to ask questions</a:t>
            </a:r>
          </a:p>
          <a:p>
            <a:pPr marL="231775" indent="-231775">
              <a:spcAft>
                <a:spcPts val="600"/>
              </a:spcAft>
            </a:pPr>
            <a:r>
              <a:rPr lang="en-US" altLang="x-none" sz="2400" dirty="0">
                <a:ea typeface="ＭＳ Ｐゴシック" charset="-128"/>
              </a:rPr>
              <a:t>Don</a:t>
            </a:r>
            <a:r>
              <a:rPr lang="en-US" altLang="en-US" sz="2400" dirty="0">
                <a:ea typeface="ＭＳ Ｐゴシック" charset="-128"/>
              </a:rPr>
              <a:t>’</a:t>
            </a:r>
            <a:r>
              <a:rPr lang="en-US" altLang="x-none" sz="2400" dirty="0">
                <a:ea typeface="ＭＳ Ｐゴシック" charset="-128"/>
              </a:rPr>
              <a:t>t be afraid of change (foxes versus hedgehogs)</a:t>
            </a:r>
          </a:p>
          <a:p>
            <a:pPr marL="231775" indent="-231775">
              <a:spcAft>
                <a:spcPts val="600"/>
              </a:spcAft>
            </a:pPr>
            <a:r>
              <a:rPr lang="en-US" altLang="x-none" sz="2400" dirty="0">
                <a:ea typeface="ＭＳ Ｐゴシック" charset="-128"/>
              </a:rPr>
              <a:t>Seek out research and volunteer opportunities – it will help you clarify what you are drawn to for possible career areas</a:t>
            </a:r>
          </a:p>
          <a:p>
            <a:pPr marL="231775" indent="-231775">
              <a:spcAft>
                <a:spcPts val="600"/>
              </a:spcAft>
            </a:pPr>
            <a:r>
              <a:rPr lang="en-US" altLang="x-none" sz="2400" b="1" dirty="0">
                <a:ea typeface="ＭＳ Ｐゴシック" charset="-128"/>
              </a:rPr>
              <a:t>Best path is one that you are good </a:t>
            </a:r>
            <a:r>
              <a:rPr lang="en-US" altLang="x-none" b="1" dirty="0">
                <a:ea typeface="ＭＳ Ｐゴシック" charset="-128"/>
              </a:rPr>
              <a:t>a</a:t>
            </a:r>
            <a:r>
              <a:rPr lang="en-US" altLang="x-none" sz="2400" b="1" dirty="0">
                <a:ea typeface="ＭＳ Ｐゴシック" charset="-128"/>
              </a:rPr>
              <a:t>t, that you are passionate about, and that is sustainable</a:t>
            </a:r>
          </a:p>
          <a:p>
            <a:pPr marL="231775" indent="-231775">
              <a:spcAft>
                <a:spcPts val="600"/>
              </a:spcAft>
            </a:pPr>
            <a:endParaRPr lang="en-US" altLang="x-none" sz="2400" dirty="0">
              <a:ea typeface="ＭＳ Ｐゴシック" charset="-128"/>
            </a:endParaRPr>
          </a:p>
        </p:txBody>
      </p:sp>
      <p:pic>
        <p:nvPicPr>
          <p:cNvPr id="44035" name="Picture 11" descr="BCB.JPG"/>
          <p:cNvPicPr>
            <a:picLocks noChangeAspect="1" noChangeArrowheads="1"/>
          </p:cNvPicPr>
          <p:nvPr/>
        </p:nvPicPr>
        <p:blipFill>
          <a:blip r:embed="rId2">
            <a:extLst>
              <a:ext uri="{28A0092B-C50C-407E-A947-70E740481C1C}">
                <a14:useLocalDpi xmlns:a14="http://schemas.microsoft.com/office/drawing/2010/main" val="0"/>
              </a:ext>
            </a:extLst>
          </a:blip>
          <a:srcRect l="5495" t="9448" r="5495" b="12598"/>
          <a:stretch>
            <a:fillRect/>
          </a:stretch>
        </p:blipFill>
        <p:spPr bwMode="auto">
          <a:xfrm>
            <a:off x="0" y="6386513"/>
            <a:ext cx="1543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68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x-none" dirty="0">
                <a:ea typeface="ＭＳ Ｐゴシック" charset="-128"/>
              </a:rPr>
              <a:t>Get Active!</a:t>
            </a:r>
          </a:p>
        </p:txBody>
      </p:sp>
      <p:sp>
        <p:nvSpPr>
          <p:cNvPr id="46082" name="Content Placeholder 2"/>
          <p:cNvSpPr>
            <a:spLocks noGrp="1"/>
          </p:cNvSpPr>
          <p:nvPr>
            <p:ph idx="1"/>
          </p:nvPr>
        </p:nvSpPr>
        <p:spPr>
          <a:xfrm>
            <a:off x="152400" y="1828800"/>
            <a:ext cx="8839200" cy="4297363"/>
          </a:xfrm>
        </p:spPr>
        <p:txBody>
          <a:bodyPr/>
          <a:lstStyle/>
          <a:p>
            <a:r>
              <a:rPr lang="en-US" dirty="0">
                <a:latin typeface="Arial" charset="0"/>
              </a:rPr>
              <a:t>BCB focused DMICE seminars </a:t>
            </a:r>
          </a:p>
          <a:p>
            <a:pPr lvl="1"/>
            <a:r>
              <a:rPr lang="en-US" dirty="0">
                <a:latin typeface="Arial" charset="0"/>
              </a:rPr>
              <a:t>YouTube</a:t>
            </a:r>
          </a:p>
          <a:p>
            <a:r>
              <a:rPr lang="en-US" dirty="0">
                <a:latin typeface="Arial" charset="0"/>
              </a:rPr>
              <a:t>BCB Facebook &amp; twitter feeds</a:t>
            </a:r>
          </a:p>
          <a:p>
            <a:r>
              <a:rPr lang="en-US" dirty="0">
                <a:latin typeface="Arial" charset="0"/>
              </a:rPr>
              <a:t>Take the R-Bootcamp! (free!)</a:t>
            </a:r>
          </a:p>
          <a:p>
            <a:pPr lvl="1"/>
            <a:r>
              <a:rPr lang="en-US" dirty="0">
                <a:latin typeface="Arial" charset="0"/>
                <a:hlinkClick r:id="rId2"/>
              </a:rPr>
              <a:t>https://r-bootcamp.netlify.com</a:t>
            </a:r>
            <a:r>
              <a:rPr lang="en-US" dirty="0">
                <a:latin typeface="Arial" charset="0"/>
              </a:rPr>
              <a:t> </a:t>
            </a:r>
          </a:p>
          <a:p>
            <a:pPr lvl="1"/>
            <a:endParaRPr lang="en-US" altLang="x-none" dirty="0"/>
          </a:p>
          <a:p>
            <a:pPr lvl="1">
              <a:buFontTx/>
              <a:buNone/>
            </a:pPr>
            <a:r>
              <a:rPr lang="en-US" altLang="x-none" dirty="0"/>
              <a:t>Facebook:  </a:t>
            </a:r>
            <a:r>
              <a:rPr lang="en-US" altLang="x-none" dirty="0">
                <a:hlinkClick r:id="rId3"/>
              </a:rPr>
              <a:t>www.facebook.com/OHSUBioinformatics</a:t>
            </a:r>
            <a:endParaRPr lang="en-US" altLang="x-none" dirty="0"/>
          </a:p>
          <a:p>
            <a:pPr lvl="1">
              <a:buFontTx/>
              <a:buNone/>
            </a:pPr>
            <a:r>
              <a:rPr lang="en-US" altLang="x-none" dirty="0"/>
              <a:t>Twitter: </a:t>
            </a:r>
            <a:r>
              <a:rPr lang="en-US" altLang="x-none" dirty="0">
                <a:hlinkClick r:id="rId4"/>
              </a:rPr>
              <a:t>www.twitter.com/OHSUBCB</a:t>
            </a:r>
            <a:endParaRPr lang="en-US" altLang="x-none" dirty="0"/>
          </a:p>
          <a:p>
            <a:pPr lvl="1">
              <a:buFontTx/>
              <a:buNone/>
            </a:pPr>
            <a:r>
              <a:rPr lang="en-US" altLang="x-none" dirty="0"/>
              <a:t>Website:  </a:t>
            </a:r>
            <a:r>
              <a:rPr lang="en-US" altLang="x-none" dirty="0">
                <a:hlinkClick r:id="rId5"/>
              </a:rPr>
              <a:t>http://ohsu.edu/bioinformatics</a:t>
            </a:r>
            <a:endParaRPr lang="en-US" altLang="x-none" dirty="0"/>
          </a:p>
          <a:p>
            <a:pPr lvl="1">
              <a:buFontTx/>
              <a:buNone/>
            </a:pPr>
            <a:endParaRPr lang="en-US" altLang="x-none" dirty="0"/>
          </a:p>
          <a:p>
            <a:pPr lvl="1">
              <a:buFontTx/>
              <a:buNone/>
            </a:pPr>
            <a:endParaRPr lang="en-US" altLang="x-none" dirty="0"/>
          </a:p>
          <a:p>
            <a:pPr lvl="1">
              <a:buFontTx/>
              <a:buNone/>
            </a:pPr>
            <a:endParaRPr lang="en-US" altLang="x-none" dirty="0"/>
          </a:p>
        </p:txBody>
      </p:sp>
    </p:spTree>
    <p:extLst>
      <p:ext uri="{BB962C8B-B14F-4D97-AF65-F5344CB8AC3E}">
        <p14:creationId xmlns:p14="http://schemas.microsoft.com/office/powerpoint/2010/main" val="156536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x-none" dirty="0">
                <a:ea typeface="ＭＳ Ｐゴシック" charset="-128"/>
              </a:rPr>
              <a:t>Ted Laderas, PhD</a:t>
            </a:r>
          </a:p>
        </p:txBody>
      </p:sp>
      <p:sp>
        <p:nvSpPr>
          <p:cNvPr id="5123" name="Content Placeholder 2"/>
          <p:cNvSpPr>
            <a:spLocks noGrp="1"/>
          </p:cNvSpPr>
          <p:nvPr>
            <p:ph idx="1"/>
          </p:nvPr>
        </p:nvSpPr>
        <p:spPr>
          <a:xfrm>
            <a:off x="228600" y="1828800"/>
            <a:ext cx="4572000" cy="2286000"/>
          </a:xfrm>
        </p:spPr>
        <p:txBody>
          <a:bodyPr/>
          <a:lstStyle/>
          <a:p>
            <a:pPr>
              <a:defRPr/>
            </a:pPr>
            <a:r>
              <a:rPr lang="en-US" sz="2000" dirty="0">
                <a:latin typeface="+mj-lt"/>
              </a:rPr>
              <a:t>Assistant </a:t>
            </a:r>
            <a:r>
              <a:rPr lang="en-US" sz="2000" dirty="0">
                <a:latin typeface="+mj-lt"/>
                <a:ea typeface="+mn-ea"/>
              </a:rPr>
              <a:t>Professor, Division of Bioinformatics and Computational Biomedicine</a:t>
            </a:r>
          </a:p>
          <a:p>
            <a:pPr>
              <a:defRPr/>
            </a:pPr>
            <a:r>
              <a:rPr lang="en-US" sz="2000" dirty="0">
                <a:latin typeface="+mj-lt"/>
              </a:rPr>
              <a:t>Certified Instructor, </a:t>
            </a:r>
            <a:r>
              <a:rPr lang="en-US" sz="2000" dirty="0" err="1">
                <a:latin typeface="+mj-lt"/>
              </a:rPr>
              <a:t>Rstudio</a:t>
            </a:r>
            <a:endParaRPr lang="en-US" sz="2000" dirty="0">
              <a:latin typeface="+mj-lt"/>
            </a:endParaRPr>
          </a:p>
          <a:p>
            <a:pPr>
              <a:defRPr/>
            </a:pPr>
            <a:r>
              <a:rPr lang="en-US" sz="2000" dirty="0">
                <a:latin typeface="+mj-lt"/>
              </a:rPr>
              <a:t>Co-fo</a:t>
            </a:r>
            <a:r>
              <a:rPr lang="en-US" sz="2000" dirty="0">
                <a:latin typeface="+mj-lt"/>
                <a:ea typeface="+mn-ea"/>
              </a:rPr>
              <a:t>under, Cascadia-R conference</a:t>
            </a:r>
          </a:p>
          <a:p>
            <a:pPr>
              <a:defRPr/>
            </a:pPr>
            <a:endParaRPr lang="en-US" sz="2000" dirty="0">
              <a:latin typeface="+mj-lt"/>
              <a:ea typeface="+mn-ea"/>
            </a:endParaRPr>
          </a:p>
          <a:p>
            <a:pPr marL="0" indent="0">
              <a:buFontTx/>
              <a:buNone/>
              <a:defRPr/>
            </a:pPr>
            <a:endParaRPr lang="en-US" dirty="0">
              <a:ea typeface="+mn-ea"/>
            </a:endParaRPr>
          </a:p>
          <a:p>
            <a:pPr>
              <a:defRPr/>
            </a:pPr>
            <a:endParaRPr lang="en-US" dirty="0">
              <a:ea typeface="+mn-ea"/>
            </a:endParaRPr>
          </a:p>
        </p:txBody>
      </p:sp>
      <p:pic>
        <p:nvPicPr>
          <p:cNvPr id="18435" name="Picture 11" descr="BCB.JPG"/>
          <p:cNvPicPr>
            <a:picLocks noChangeAspect="1" noChangeArrowheads="1"/>
          </p:cNvPicPr>
          <p:nvPr/>
        </p:nvPicPr>
        <p:blipFill>
          <a:blip r:embed="rId2">
            <a:extLst>
              <a:ext uri="{28A0092B-C50C-407E-A947-70E740481C1C}">
                <a14:useLocalDpi xmlns:a14="http://schemas.microsoft.com/office/drawing/2010/main" val="0"/>
              </a:ext>
            </a:extLst>
          </a:blip>
          <a:srcRect l="5495" t="9448" r="5495" b="12598"/>
          <a:stretch>
            <a:fillRect/>
          </a:stretch>
        </p:blipFill>
        <p:spPr bwMode="auto">
          <a:xfrm>
            <a:off x="-7938" y="6365875"/>
            <a:ext cx="1543051"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a:spLocks noChangeArrowheads="1"/>
          </p:cNvSpPr>
          <p:nvPr/>
        </p:nvSpPr>
        <p:spPr bwMode="auto">
          <a:xfrm>
            <a:off x="304800" y="4525737"/>
            <a:ext cx="7848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Wingdings" charset="2"/>
              <a:buChar char="ü"/>
            </a:pPr>
            <a:r>
              <a:rPr lang="en-US" altLang="x-none" sz="1800" dirty="0">
                <a:latin typeface="+mj-lt"/>
              </a:rPr>
              <a:t>Active Learning in Education</a:t>
            </a:r>
          </a:p>
          <a:p>
            <a:pPr eaLnBrk="1" hangingPunct="1">
              <a:buFont typeface="Wingdings" charset="2"/>
              <a:buChar char="ü"/>
            </a:pPr>
            <a:r>
              <a:rPr lang="en-US" altLang="x-none" sz="1800" dirty="0">
                <a:latin typeface="+mj-lt"/>
              </a:rPr>
              <a:t>Open Science and Reproducibility</a:t>
            </a:r>
          </a:p>
          <a:p>
            <a:pPr eaLnBrk="1" hangingPunct="1">
              <a:buFont typeface="Wingdings" charset="2"/>
              <a:buChar char="ü"/>
            </a:pPr>
            <a:r>
              <a:rPr lang="en-US" altLang="x-none" sz="1800" dirty="0">
                <a:latin typeface="+mj-lt"/>
              </a:rPr>
              <a:t>Interactive Visualization</a:t>
            </a:r>
          </a:p>
          <a:p>
            <a:pPr eaLnBrk="1" hangingPunct="1">
              <a:buFont typeface="Wingdings" charset="2"/>
              <a:buChar char="ü"/>
            </a:pPr>
            <a:r>
              <a:rPr lang="en-US" altLang="x-none" sz="1800" dirty="0">
                <a:latin typeface="+mj-lt"/>
              </a:rPr>
              <a:t>Single Cell Informatics </a:t>
            </a:r>
          </a:p>
          <a:p>
            <a:pPr eaLnBrk="1" hangingPunct="1">
              <a:buFont typeface="Wingdings" charset="2"/>
              <a:buChar char="ü"/>
            </a:pPr>
            <a:r>
              <a:rPr lang="en-US" altLang="x-none" sz="1800" dirty="0">
                <a:latin typeface="+mj-lt"/>
              </a:rPr>
              <a:t>Systems approaches to understanding precision medicine</a:t>
            </a:r>
          </a:p>
        </p:txBody>
      </p:sp>
      <p:pic>
        <p:nvPicPr>
          <p:cNvPr id="3" name="Picture 2">
            <a:extLst>
              <a:ext uri="{FF2B5EF4-FFF2-40B4-BE49-F238E27FC236}">
                <a16:creationId xmlns:a16="http://schemas.microsoft.com/office/drawing/2014/main" id="{C430D434-0CF7-4F50-BDBC-93FBE99B040B}"/>
              </a:ext>
            </a:extLst>
          </p:cNvPr>
          <p:cNvPicPr>
            <a:picLocks noChangeAspect="1"/>
          </p:cNvPicPr>
          <p:nvPr/>
        </p:nvPicPr>
        <p:blipFill>
          <a:blip r:embed="rId3"/>
          <a:stretch>
            <a:fillRect/>
          </a:stretch>
        </p:blipFill>
        <p:spPr>
          <a:xfrm>
            <a:off x="6348984" y="1506002"/>
            <a:ext cx="1880616" cy="2632862"/>
          </a:xfrm>
          <a:prstGeom prst="rect">
            <a:avLst/>
          </a:prstGeom>
        </p:spPr>
      </p:pic>
    </p:spTree>
    <p:extLst>
      <p:ext uri="{BB962C8B-B14F-4D97-AF65-F5344CB8AC3E}">
        <p14:creationId xmlns:p14="http://schemas.microsoft.com/office/powerpoint/2010/main" val="147500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a:bodyPr>
          <a:lstStyle/>
          <a:p>
            <a:r>
              <a:rPr lang="en-JM" altLang="x-none" dirty="0">
                <a:solidFill>
                  <a:schemeClr val="accent3"/>
                </a:solidFill>
                <a:ea typeface="ＭＳ Ｐゴシック" charset="-128"/>
              </a:rPr>
              <a:t>The </a:t>
            </a:r>
            <a:r>
              <a:rPr lang="en-JM" altLang="x-none" dirty="0">
                <a:solidFill>
                  <a:schemeClr val="accent3"/>
                </a:solidFill>
                <a:ea typeface="Open Sans Light" charset="0"/>
              </a:rPr>
              <a:t>Fourth </a:t>
            </a:r>
            <a:r>
              <a:rPr lang="en-JM" altLang="x-none" dirty="0">
                <a:solidFill>
                  <a:schemeClr val="accent3"/>
                </a:solidFill>
                <a:ea typeface="ＭＳ Ｐゴシック" charset="-128"/>
              </a:rPr>
              <a:t>Paradigm*</a:t>
            </a:r>
          </a:p>
        </p:txBody>
      </p:sp>
      <p:sp>
        <p:nvSpPr>
          <p:cNvPr id="3" name="Content Placeholder 2"/>
          <p:cNvSpPr>
            <a:spLocks noGrp="1"/>
          </p:cNvSpPr>
          <p:nvPr>
            <p:ph sz="quarter" idx="18"/>
          </p:nvPr>
        </p:nvSpPr>
        <p:spPr>
          <a:xfrm>
            <a:off x="2857500" y="4038600"/>
            <a:ext cx="1677988" cy="406400"/>
          </a:xfrm>
        </p:spPr>
        <p:txBody>
          <a:bodyPr/>
          <a:lstStyle/>
          <a:p>
            <a:pPr>
              <a:defRPr/>
            </a:pPr>
            <a:r>
              <a:rPr lang="en-JM" sz="1600" dirty="0"/>
              <a:t>Second</a:t>
            </a:r>
          </a:p>
        </p:txBody>
      </p:sp>
      <p:sp>
        <p:nvSpPr>
          <p:cNvPr id="4" name="Content Placeholder 3"/>
          <p:cNvSpPr>
            <a:spLocks noGrp="1"/>
          </p:cNvSpPr>
          <p:nvPr>
            <p:ph sz="quarter" idx="19"/>
          </p:nvPr>
        </p:nvSpPr>
        <p:spPr>
          <a:xfrm>
            <a:off x="4875213" y="4038600"/>
            <a:ext cx="1677987" cy="406400"/>
          </a:xfrm>
        </p:spPr>
        <p:txBody>
          <a:bodyPr/>
          <a:lstStyle/>
          <a:p>
            <a:pPr>
              <a:defRPr/>
            </a:pPr>
            <a:r>
              <a:rPr lang="en-JM" sz="1600" dirty="0"/>
              <a:t>Third</a:t>
            </a:r>
          </a:p>
        </p:txBody>
      </p:sp>
      <p:sp>
        <p:nvSpPr>
          <p:cNvPr id="5" name="Content Placeholder 4"/>
          <p:cNvSpPr>
            <a:spLocks noGrp="1"/>
          </p:cNvSpPr>
          <p:nvPr>
            <p:ph sz="quarter" idx="20"/>
          </p:nvPr>
        </p:nvSpPr>
        <p:spPr>
          <a:xfrm>
            <a:off x="6858000" y="4038600"/>
            <a:ext cx="1677988" cy="406400"/>
          </a:xfrm>
        </p:spPr>
        <p:txBody>
          <a:bodyPr/>
          <a:lstStyle/>
          <a:p>
            <a:pPr>
              <a:defRPr/>
            </a:pPr>
            <a:r>
              <a:rPr lang="en-JM" sz="1600" dirty="0"/>
              <a:t>Fourth</a:t>
            </a:r>
          </a:p>
        </p:txBody>
      </p:sp>
      <p:sp>
        <p:nvSpPr>
          <p:cNvPr id="6" name="Content Placeholder 5"/>
          <p:cNvSpPr>
            <a:spLocks noGrp="1"/>
          </p:cNvSpPr>
          <p:nvPr>
            <p:ph sz="quarter" idx="21"/>
          </p:nvPr>
        </p:nvSpPr>
        <p:spPr>
          <a:xfrm>
            <a:off x="762000" y="4038600"/>
            <a:ext cx="1677988" cy="406400"/>
          </a:xfrm>
        </p:spPr>
        <p:txBody>
          <a:bodyPr/>
          <a:lstStyle/>
          <a:p>
            <a:pPr>
              <a:defRPr/>
            </a:pPr>
            <a:r>
              <a:rPr lang="en-JM" sz="1600" dirty="0"/>
              <a:t>First</a:t>
            </a:r>
          </a:p>
        </p:txBody>
      </p:sp>
      <p:sp>
        <p:nvSpPr>
          <p:cNvPr id="20486" name="Text Placeholder 10"/>
          <p:cNvSpPr>
            <a:spLocks noGrp="1"/>
          </p:cNvSpPr>
          <p:nvPr>
            <p:ph type="body" sz="quarter" idx="57"/>
          </p:nvPr>
        </p:nvSpPr>
        <p:spPr>
          <a:xfrm>
            <a:off x="2781300" y="4495800"/>
            <a:ext cx="1981200" cy="406400"/>
          </a:xfrm>
        </p:spPr>
        <p:txBody>
          <a:bodyPr/>
          <a:lstStyle/>
          <a:p>
            <a:r>
              <a:rPr lang="en-JM" altLang="x-none" b="1">
                <a:latin typeface="Open Sans Extrabold" charset="0"/>
                <a:ea typeface="ＭＳ Ｐゴシック" charset="-128"/>
              </a:rPr>
              <a:t>THEORETICAL</a:t>
            </a:r>
          </a:p>
          <a:p>
            <a:endParaRPr lang="en-JM" altLang="x-none">
              <a:latin typeface="Open Sans Extrabold" charset="0"/>
              <a:ea typeface="ＭＳ Ｐゴシック" charset="-128"/>
            </a:endParaRPr>
          </a:p>
        </p:txBody>
      </p:sp>
      <p:sp>
        <p:nvSpPr>
          <p:cNvPr id="20487" name="Text Placeholder 11"/>
          <p:cNvSpPr>
            <a:spLocks noGrp="1"/>
          </p:cNvSpPr>
          <p:nvPr>
            <p:ph type="body" sz="quarter" idx="58"/>
          </p:nvPr>
        </p:nvSpPr>
        <p:spPr>
          <a:xfrm>
            <a:off x="4799013" y="4495800"/>
            <a:ext cx="1981200" cy="406400"/>
          </a:xfrm>
        </p:spPr>
        <p:txBody>
          <a:bodyPr/>
          <a:lstStyle/>
          <a:p>
            <a:r>
              <a:rPr lang="en-JM" altLang="x-none" b="1">
                <a:latin typeface="Open Sans Extrabold" charset="0"/>
                <a:ea typeface="ＭＳ Ｐゴシック" charset="-128"/>
              </a:rPr>
              <a:t>COMPUTATIONAL</a:t>
            </a:r>
          </a:p>
          <a:p>
            <a:endParaRPr lang="en-JM" altLang="x-none">
              <a:latin typeface="Open Sans Extrabold" charset="0"/>
              <a:ea typeface="ＭＳ Ｐゴシック" charset="-128"/>
            </a:endParaRPr>
          </a:p>
        </p:txBody>
      </p:sp>
      <p:sp>
        <p:nvSpPr>
          <p:cNvPr id="20488" name="Text Placeholder 12"/>
          <p:cNvSpPr>
            <a:spLocks noGrp="1"/>
          </p:cNvSpPr>
          <p:nvPr>
            <p:ph type="body" sz="quarter" idx="59"/>
          </p:nvPr>
        </p:nvSpPr>
        <p:spPr>
          <a:xfrm>
            <a:off x="6781800" y="4495800"/>
            <a:ext cx="1981200" cy="406400"/>
          </a:xfrm>
        </p:spPr>
        <p:txBody>
          <a:bodyPr/>
          <a:lstStyle/>
          <a:p>
            <a:r>
              <a:rPr lang="en-JM" altLang="x-none" b="1">
                <a:latin typeface="Open Sans Extrabold" charset="0"/>
                <a:ea typeface="ＭＳ Ｐゴシック" charset="-128"/>
              </a:rPr>
              <a:t>EXPLORATION</a:t>
            </a:r>
          </a:p>
          <a:p>
            <a:endParaRPr lang="en-JM" altLang="x-none">
              <a:latin typeface="Open Sans Extrabold" charset="0"/>
              <a:ea typeface="ＭＳ Ｐゴシック" charset="-128"/>
            </a:endParaRPr>
          </a:p>
        </p:txBody>
      </p:sp>
      <p:sp>
        <p:nvSpPr>
          <p:cNvPr id="20489" name="Text Placeholder 13"/>
          <p:cNvSpPr>
            <a:spLocks noGrp="1"/>
          </p:cNvSpPr>
          <p:nvPr>
            <p:ph type="body" sz="quarter" idx="60"/>
          </p:nvPr>
        </p:nvSpPr>
        <p:spPr>
          <a:xfrm>
            <a:off x="685800" y="4495800"/>
            <a:ext cx="1981200" cy="406400"/>
          </a:xfrm>
        </p:spPr>
        <p:txBody>
          <a:bodyPr/>
          <a:lstStyle/>
          <a:p>
            <a:r>
              <a:rPr lang="en-JM" altLang="x-none" b="1">
                <a:latin typeface="Open Sans Extrabold" charset="0"/>
                <a:ea typeface="ＭＳ Ｐゴシック" charset="-128"/>
              </a:rPr>
              <a:t>DESCRIPTIVE</a:t>
            </a:r>
          </a:p>
          <a:p>
            <a:endParaRPr lang="en-JM" altLang="x-none">
              <a:latin typeface="Open Sans Extrabold" charset="0"/>
              <a:ea typeface="ＭＳ Ｐゴシック" charset="-128"/>
            </a:endParaRPr>
          </a:p>
        </p:txBody>
      </p:sp>
      <p:pic>
        <p:nvPicPr>
          <p:cNvPr id="29" name="Picture Placeholder 28" descr="Screen Shot 2013-11-14 at 1.00.03 AM.png"/>
          <p:cNvPicPr>
            <a:picLocks noGrp="1" noChangeAspect="1"/>
          </p:cNvPicPr>
          <p:nvPr>
            <p:ph type="pic" sz="quarter" idx="50"/>
          </p:nvPr>
        </p:nvPicPr>
        <p:blipFill>
          <a:blip r:embed="rId3" cstate="print">
            <a:extLst>
              <a:ext uri="{28A0092B-C50C-407E-A947-70E740481C1C}">
                <a14:useLocalDpi xmlns:a14="http://schemas.microsoft.com/office/drawing/2010/main" val="0"/>
              </a:ext>
            </a:extLst>
          </a:blip>
          <a:srcRect t="14438" b="14438"/>
          <a:stretch>
            <a:fillRect/>
          </a:stretch>
        </p:blipFill>
        <p:spPr/>
      </p:pic>
      <p:pic>
        <p:nvPicPr>
          <p:cNvPr id="26" name="Picture Placeholder 25" descr="theory.jpg"/>
          <p:cNvPicPr>
            <a:picLocks noGrp="1" noChangeAspect="1"/>
          </p:cNvPicPr>
          <p:nvPr>
            <p:ph type="pic" sz="quarter" idx="51"/>
          </p:nvPr>
        </p:nvPicPr>
        <p:blipFill>
          <a:blip r:embed="rId4">
            <a:extLst>
              <a:ext uri="{28A0092B-C50C-407E-A947-70E740481C1C}">
                <a14:useLocalDpi xmlns:a14="http://schemas.microsoft.com/office/drawing/2010/main" val="0"/>
              </a:ext>
            </a:extLst>
          </a:blip>
          <a:srcRect l="29143" r="29143"/>
          <a:stretch>
            <a:fillRect/>
          </a:stretch>
        </p:blipFill>
        <p:spPr/>
      </p:pic>
      <p:pic>
        <p:nvPicPr>
          <p:cNvPr id="27" name="Picture Placeholder 26" descr="computer-20science.jpg"/>
          <p:cNvPicPr>
            <a:picLocks noGrp="1" noChangeAspect="1"/>
          </p:cNvPicPr>
          <p:nvPr>
            <p:ph type="pic" sz="quarter" idx="52"/>
          </p:nvPr>
        </p:nvPicPr>
        <p:blipFill>
          <a:blip r:embed="rId5">
            <a:extLst>
              <a:ext uri="{28A0092B-C50C-407E-A947-70E740481C1C}">
                <a14:useLocalDpi xmlns:a14="http://schemas.microsoft.com/office/drawing/2010/main" val="0"/>
              </a:ext>
            </a:extLst>
          </a:blip>
          <a:srcRect l="14712" r="14712"/>
          <a:stretch>
            <a:fillRect/>
          </a:stretch>
        </p:blipFill>
        <p:spPr/>
      </p:pic>
      <p:sp>
        <p:nvSpPr>
          <p:cNvPr id="20493" name="TextBox 24"/>
          <p:cNvSpPr txBox="1">
            <a:spLocks noChangeArrowheads="1"/>
          </p:cNvSpPr>
          <p:nvPr/>
        </p:nvSpPr>
        <p:spPr bwMode="auto">
          <a:xfrm>
            <a:off x="381000" y="5715000"/>
            <a:ext cx="212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t>*Jim Gray, Microsoft</a:t>
            </a:r>
          </a:p>
        </p:txBody>
      </p:sp>
      <p:pic>
        <p:nvPicPr>
          <p:cNvPr id="31" name="Picture Placeholder 30" descr="circos-einvis.png"/>
          <p:cNvPicPr>
            <a:picLocks noGrp="1" noChangeAspect="1"/>
          </p:cNvPicPr>
          <p:nvPr>
            <p:ph type="pic" sz="quarter" idx="53"/>
          </p:nvPr>
        </p:nvPicPr>
        <p:blipFill rotWithShape="1">
          <a:blip r:embed="rId6">
            <a:extLst>
              <a:ext uri="{28A0092B-C50C-407E-A947-70E740481C1C}">
                <a14:useLocalDpi xmlns:a14="http://schemas.microsoft.com/office/drawing/2010/main" val="0"/>
              </a:ext>
            </a:extLst>
          </a:blip>
          <a:srcRect l="-2381" t="27873" r="2381" b="-473"/>
          <a:stretch/>
        </p:blipFill>
        <p:spPr>
          <a:xfrm>
            <a:off x="6896100" y="1985963"/>
            <a:ext cx="1600200" cy="1600200"/>
          </a:xfrm>
        </p:spPr>
      </p:pic>
      <p:pic>
        <p:nvPicPr>
          <p:cNvPr id="20495" name="Picture 11" descr="BCB.JPG"/>
          <p:cNvPicPr>
            <a:picLocks noChangeAspect="1" noChangeArrowheads="1"/>
          </p:cNvPicPr>
          <p:nvPr/>
        </p:nvPicPr>
        <p:blipFill>
          <a:blip r:embed="rId7">
            <a:extLst>
              <a:ext uri="{28A0092B-C50C-407E-A947-70E740481C1C}">
                <a14:useLocalDpi xmlns:a14="http://schemas.microsoft.com/office/drawing/2010/main" val="0"/>
              </a:ext>
            </a:extLst>
          </a:blip>
          <a:srcRect l="5495" t="9448" r="5495" b="12598"/>
          <a:stretch>
            <a:fillRect/>
          </a:stretch>
        </p:blipFill>
        <p:spPr bwMode="auto">
          <a:xfrm>
            <a:off x="0" y="6386513"/>
            <a:ext cx="1543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49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x-none">
                <a:ea typeface="ＭＳ Ｐゴシック" charset="-128"/>
              </a:rPr>
              <a:t>Quantifying YOUR Data</a:t>
            </a:r>
          </a:p>
        </p:txBody>
      </p:sp>
      <p:pic>
        <p:nvPicPr>
          <p:cNvPr id="22530" name="Picture 2" descr="Screen Shot 2015-05-29 at 12.15.1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1" descr="BCB.JPG"/>
          <p:cNvPicPr>
            <a:picLocks noChangeAspect="1" noChangeArrowheads="1"/>
          </p:cNvPicPr>
          <p:nvPr/>
        </p:nvPicPr>
        <p:blipFill>
          <a:blip r:embed="rId3">
            <a:extLst>
              <a:ext uri="{28A0092B-C50C-407E-A947-70E740481C1C}">
                <a14:useLocalDpi xmlns:a14="http://schemas.microsoft.com/office/drawing/2010/main" val="0"/>
              </a:ext>
            </a:extLst>
          </a:blip>
          <a:srcRect l="5495" t="9448" r="5495" b="12598"/>
          <a:stretch>
            <a:fillRect/>
          </a:stretch>
        </p:blipFill>
        <p:spPr bwMode="auto">
          <a:xfrm>
            <a:off x="0" y="6386513"/>
            <a:ext cx="1543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2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1391" y="256309"/>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lumMod val="85000"/>
                    <a:lumOff val="15000"/>
                  </a:schemeClr>
                </a:solidFill>
                <a:latin typeface="Open Sans Extrabold" pitchFamily="34" charset="0"/>
                <a:ea typeface="Open Sans Extrabold" pitchFamily="34" charset="0"/>
                <a:cs typeface="Open Sans Extrabold" pitchFamily="34" charset="0"/>
              </a:defRPr>
            </a:lvl1pPr>
          </a:lstStyle>
          <a:p>
            <a:pPr>
              <a:defRPr/>
            </a:pPr>
            <a:r>
              <a:rPr lang="en-JM" sz="3200" b="1" dirty="0">
                <a:solidFill>
                  <a:schemeClr val="accent3"/>
                </a:solidFill>
                <a:latin typeface="+mj-lt"/>
              </a:rPr>
              <a:t>Data “Ecosystem”</a:t>
            </a:r>
            <a:endParaRPr lang="en-JM" sz="3200" b="1" dirty="0">
              <a:solidFill>
                <a:schemeClr val="accent3"/>
              </a:solidFill>
              <a:latin typeface="+mj-lt"/>
              <a:ea typeface="Open Sans Light" pitchFamily="34" charset="0"/>
              <a:cs typeface="Open Sans Light" pitchFamily="34" charset="0"/>
            </a:endParaRPr>
          </a:p>
        </p:txBody>
      </p:sp>
      <p:pic>
        <p:nvPicPr>
          <p:cNvPr id="23554" name="Picture 1" descr="Screen Shot 2013-11-14 at 1.37.12 AM.png"/>
          <p:cNvPicPr>
            <a:picLocks noChangeAspect="1"/>
          </p:cNvPicPr>
          <p:nvPr/>
        </p:nvPicPr>
        <p:blipFill>
          <a:blip r:embed="rId2">
            <a:extLst>
              <a:ext uri="{28A0092B-C50C-407E-A947-70E740481C1C}">
                <a14:useLocalDpi xmlns:a14="http://schemas.microsoft.com/office/drawing/2010/main" val="0"/>
              </a:ext>
            </a:extLst>
          </a:blip>
          <a:srcRect l="2808" r="2808"/>
          <a:stretch>
            <a:fillRect/>
          </a:stretch>
        </p:blipFill>
        <p:spPr bwMode="auto">
          <a:xfrm>
            <a:off x="762000" y="1905000"/>
            <a:ext cx="81280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7"/>
          <p:cNvSpPr txBox="1">
            <a:spLocks/>
          </p:cNvSpPr>
          <p:nvPr/>
        </p:nvSpPr>
        <p:spPr bwMode="auto">
          <a:xfrm>
            <a:off x="7086600" y="1676400"/>
            <a:ext cx="2057400" cy="3048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20000"/>
              </a:spcBef>
              <a:buFont typeface="Arial" charset="0"/>
              <a:buNone/>
            </a:pPr>
            <a:r>
              <a:rPr lang="en-JM" altLang="x-none" sz="1200">
                <a:solidFill>
                  <a:srgbClr val="FFFFFF"/>
                </a:solidFill>
                <a:latin typeface="Open Sans" charset="0"/>
              </a:rPr>
              <a:t>Image: Eric Schadt</a:t>
            </a:r>
          </a:p>
        </p:txBody>
      </p:sp>
      <p:pic>
        <p:nvPicPr>
          <p:cNvPr id="23556" name="Picture 11" descr="BCB.JPG"/>
          <p:cNvPicPr>
            <a:picLocks noChangeAspect="1" noChangeArrowheads="1"/>
          </p:cNvPicPr>
          <p:nvPr/>
        </p:nvPicPr>
        <p:blipFill>
          <a:blip r:embed="rId3">
            <a:extLst>
              <a:ext uri="{28A0092B-C50C-407E-A947-70E740481C1C}">
                <a14:useLocalDpi xmlns:a14="http://schemas.microsoft.com/office/drawing/2010/main" val="0"/>
              </a:ext>
            </a:extLst>
          </a:blip>
          <a:srcRect l="5495" t="9448" r="5495" b="12598"/>
          <a:stretch>
            <a:fillRect/>
          </a:stretch>
        </p:blipFill>
        <p:spPr bwMode="auto">
          <a:xfrm>
            <a:off x="0" y="6386513"/>
            <a:ext cx="1543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12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60"/>
          </p:nvPr>
        </p:nvSpPr>
        <p:spPr>
          <a:xfrm>
            <a:off x="4395788" y="2006600"/>
            <a:ext cx="2919412" cy="406400"/>
          </a:xfrm>
        </p:spPr>
        <p:txBody>
          <a:bodyPr/>
          <a:lstStyle/>
          <a:p>
            <a:pPr>
              <a:defRPr/>
            </a:pPr>
            <a:r>
              <a:rPr lang="en-JM" dirty="0">
                <a:solidFill>
                  <a:srgbClr val="00B0F0"/>
                </a:solidFill>
                <a:latin typeface="Open Sans Extrabold"/>
                <a:cs typeface="Open Sans Extrabold"/>
              </a:rPr>
              <a:t>Autumn</a:t>
            </a:r>
            <a:r>
              <a:rPr lang="en-JM" dirty="0">
                <a:solidFill>
                  <a:srgbClr val="7030A0"/>
                </a:solidFill>
              </a:rPr>
              <a:t> </a:t>
            </a:r>
            <a:r>
              <a:rPr lang="en-JM" dirty="0">
                <a:solidFill>
                  <a:schemeClr val="tx1">
                    <a:lumMod val="75000"/>
                    <a:lumOff val="25000"/>
                  </a:schemeClr>
                </a:solidFill>
                <a:latin typeface="Open Sans Light"/>
                <a:cs typeface="Open Sans Light"/>
              </a:rPr>
              <a:t>Boyton</a:t>
            </a:r>
          </a:p>
        </p:txBody>
      </p:sp>
      <p:sp>
        <p:nvSpPr>
          <p:cNvPr id="7" name="Text Placeholder 6"/>
          <p:cNvSpPr>
            <a:spLocks noGrp="1"/>
          </p:cNvSpPr>
          <p:nvPr>
            <p:ph type="body" sz="quarter" idx="70"/>
          </p:nvPr>
        </p:nvSpPr>
        <p:spPr>
          <a:xfrm>
            <a:off x="4395788" y="2444750"/>
            <a:ext cx="3529012" cy="298450"/>
          </a:xfrm>
        </p:spPr>
        <p:txBody>
          <a:bodyPr/>
          <a:lstStyle/>
          <a:p>
            <a:r>
              <a:rPr lang="en-JM" altLang="x-none">
                <a:solidFill>
                  <a:srgbClr val="404040"/>
                </a:solidFill>
                <a:latin typeface="Open Sans" charset="0"/>
                <a:ea typeface="ＭＳ Ｐゴシック" charset="-128"/>
              </a:rPr>
              <a:t>D</a:t>
            </a:r>
            <a:r>
              <a:rPr lang="en-JM" altLang="x-none" baseline="-25000">
                <a:solidFill>
                  <a:srgbClr val="404040"/>
                </a:solidFill>
                <a:latin typeface="Open Sans" charset="0"/>
                <a:ea typeface="ＭＳ Ｐゴシック" charset="-128"/>
              </a:rPr>
              <a:t>x</a:t>
            </a:r>
            <a:r>
              <a:rPr lang="en-JM" altLang="x-none">
                <a:solidFill>
                  <a:srgbClr val="404040"/>
                </a:solidFill>
                <a:latin typeface="Open Sans" charset="0"/>
                <a:ea typeface="ＭＳ Ｐゴシック" charset="-128"/>
              </a:rPr>
              <a:t>: Bilateral Wilms</a:t>
            </a:r>
            <a:r>
              <a:rPr lang="en-JM" altLang="en-US">
                <a:solidFill>
                  <a:srgbClr val="404040"/>
                </a:solidFill>
                <a:latin typeface="Open Sans" charset="0"/>
                <a:ea typeface="ＭＳ Ｐゴシック" charset="-128"/>
              </a:rPr>
              <a:t>’</a:t>
            </a:r>
            <a:r>
              <a:rPr lang="en-JM" altLang="x-none">
                <a:solidFill>
                  <a:srgbClr val="404040"/>
                </a:solidFill>
                <a:latin typeface="Open Sans" charset="0"/>
                <a:ea typeface="ＭＳ Ｐゴシック" charset="-128"/>
              </a:rPr>
              <a:t> tumors in kidneys &amp; abdomen at age 3</a:t>
            </a:r>
          </a:p>
        </p:txBody>
      </p:sp>
      <p:sp>
        <p:nvSpPr>
          <p:cNvPr id="8" name="Text Placeholder 7"/>
          <p:cNvSpPr>
            <a:spLocks noGrp="1"/>
          </p:cNvSpPr>
          <p:nvPr>
            <p:ph type="body" sz="quarter" idx="71"/>
          </p:nvPr>
        </p:nvSpPr>
        <p:spPr>
          <a:xfrm>
            <a:off x="4419600" y="3063875"/>
            <a:ext cx="4038600" cy="1177925"/>
          </a:xfrm>
        </p:spPr>
        <p:txBody>
          <a:bodyPr/>
          <a:lstStyle/>
          <a:p>
            <a:pPr marL="171450" indent="-171450">
              <a:spcBef>
                <a:spcPts val="0"/>
              </a:spcBef>
              <a:buFont typeface="Courier New" pitchFamily="49" charset="0"/>
              <a:buChar char="o"/>
              <a:defRPr/>
            </a:pPr>
            <a:r>
              <a:rPr lang="en-JM" dirty="0">
                <a:solidFill>
                  <a:schemeClr val="tx1">
                    <a:lumMod val="75000"/>
                    <a:lumOff val="25000"/>
                  </a:schemeClr>
                </a:solidFill>
                <a:ea typeface="Tahoma" pitchFamily="34" charset="0"/>
                <a:cs typeface="Tahoma" pitchFamily="34" charset="0"/>
              </a:rPr>
              <a:t>Will the patient respond to standard of care? </a:t>
            </a:r>
          </a:p>
          <a:p>
            <a:pPr marL="171450" indent="-171450">
              <a:spcBef>
                <a:spcPts val="0"/>
              </a:spcBef>
              <a:buFont typeface="Courier New" pitchFamily="49" charset="0"/>
              <a:buChar char="o"/>
              <a:defRPr/>
            </a:pPr>
            <a:r>
              <a:rPr lang="en-JM" dirty="0">
                <a:solidFill>
                  <a:schemeClr val="tx1">
                    <a:lumMod val="75000"/>
                    <a:lumOff val="25000"/>
                  </a:schemeClr>
                </a:solidFill>
                <a:ea typeface="Tahoma" pitchFamily="34" charset="0"/>
                <a:cs typeface="Tahoma" pitchFamily="34" charset="0"/>
              </a:rPr>
              <a:t>For this patient, what treatment plan is best ?</a:t>
            </a:r>
          </a:p>
          <a:p>
            <a:pPr marL="171450" indent="-171450">
              <a:spcBef>
                <a:spcPts val="0"/>
              </a:spcBef>
              <a:buFont typeface="Courier New" pitchFamily="49" charset="0"/>
              <a:buChar char="o"/>
              <a:defRPr/>
            </a:pPr>
            <a:r>
              <a:rPr lang="en-JM" dirty="0">
                <a:solidFill>
                  <a:schemeClr val="tx1">
                    <a:lumMod val="75000"/>
                    <a:lumOff val="25000"/>
                  </a:schemeClr>
                </a:solidFill>
                <a:ea typeface="Tahoma" pitchFamily="34" charset="0"/>
                <a:cs typeface="Tahoma" pitchFamily="34" charset="0"/>
              </a:rPr>
              <a:t>If the patient relapses, what is the best choice regarding second line of therapies (for this patient)? </a:t>
            </a:r>
          </a:p>
          <a:p>
            <a:pPr marL="171450" indent="-171450">
              <a:spcBef>
                <a:spcPts val="0"/>
              </a:spcBef>
              <a:buFont typeface="Courier New" pitchFamily="49" charset="0"/>
              <a:buChar char="o"/>
              <a:defRPr/>
            </a:pPr>
            <a:endParaRPr lang="en-JM" dirty="0"/>
          </a:p>
          <a:p>
            <a:pPr>
              <a:defRPr/>
            </a:pPr>
            <a:endParaRPr lang="en-JM" dirty="0"/>
          </a:p>
        </p:txBody>
      </p:sp>
      <p:sp>
        <p:nvSpPr>
          <p:cNvPr id="50180" name="Text Placeholder 6"/>
          <p:cNvSpPr txBox="1">
            <a:spLocks/>
          </p:cNvSpPr>
          <p:nvPr/>
        </p:nvSpPr>
        <p:spPr bwMode="auto">
          <a:xfrm>
            <a:off x="4837113" y="4452938"/>
            <a:ext cx="35448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 typeface="Arial" charset="0"/>
              <a:buNone/>
            </a:pPr>
            <a:r>
              <a:rPr lang="en-JM" altLang="x-none" sz="2000">
                <a:solidFill>
                  <a:srgbClr val="0070C0"/>
                </a:solidFill>
              </a:rPr>
              <a:t>Our Clock Starts at Diagnosis</a:t>
            </a:r>
          </a:p>
        </p:txBody>
      </p:sp>
      <p:pic>
        <p:nvPicPr>
          <p:cNvPr id="5018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656579">
            <a:off x="3551237" y="1822451"/>
            <a:ext cx="739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Placeholder 14" descr="ab.pdf"/>
          <p:cNvPicPr>
            <a:picLocks noGrp="1" noChangeAspect="1"/>
          </p:cNvPicPr>
          <p:nvPr>
            <p:ph type="pic" sz="quarter" idx="50"/>
          </p:nvPr>
        </p:nvPicPr>
        <p:blipFill>
          <a:blip r:embed="rId3">
            <a:extLst>
              <a:ext uri="{28A0092B-C50C-407E-A947-70E740481C1C}">
                <a14:useLocalDpi xmlns:a14="http://schemas.microsoft.com/office/drawing/2010/main" val="0"/>
              </a:ext>
            </a:extLst>
          </a:blip>
          <a:srcRect t="4255" b="4255"/>
          <a:stretch>
            <a:fillRect/>
          </a:stretch>
        </p:blipFill>
        <p:spPr/>
      </p:pic>
      <p:pic>
        <p:nvPicPr>
          <p:cNvPr id="50183" name="Picture 16" descr="clo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343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itle 2"/>
          <p:cNvSpPr>
            <a:spLocks noGrp="1"/>
          </p:cNvSpPr>
          <p:nvPr>
            <p:ph type="title"/>
          </p:nvPr>
        </p:nvSpPr>
        <p:spPr/>
        <p:txBody>
          <a:bodyPr/>
          <a:lstStyle/>
          <a:p>
            <a:r>
              <a:rPr lang="en-US" altLang="x-none" dirty="0">
                <a:ea typeface="ＭＳ Ｐゴシック" charset="-128"/>
              </a:rPr>
              <a:t>Our Motivation </a:t>
            </a:r>
          </a:p>
        </p:txBody>
      </p:sp>
      <p:sp>
        <p:nvSpPr>
          <p:cNvPr id="50185" name="TextBox 5"/>
          <p:cNvSpPr txBox="1">
            <a:spLocks noChangeArrowheads="1"/>
          </p:cNvSpPr>
          <p:nvPr/>
        </p:nvSpPr>
        <p:spPr bwMode="auto">
          <a:xfrm>
            <a:off x="457200" y="6324600"/>
            <a:ext cx="2830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t>Image: OneDay @ OHSU</a:t>
            </a:r>
          </a:p>
        </p:txBody>
      </p:sp>
    </p:spTree>
    <p:extLst>
      <p:ext uri="{BB962C8B-B14F-4D97-AF65-F5344CB8AC3E}">
        <p14:creationId xmlns:p14="http://schemas.microsoft.com/office/powerpoint/2010/main" val="193962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186488"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p:cNvSpPr>
            <a:spLocks noGrp="1"/>
          </p:cNvSpPr>
          <p:nvPr>
            <p:ph type="title"/>
          </p:nvPr>
        </p:nvSpPr>
        <p:spPr/>
        <p:txBody>
          <a:bodyPr/>
          <a:lstStyle/>
          <a:p>
            <a:r>
              <a:rPr lang="en-US" altLang="x-none">
                <a:ea typeface="ＭＳ Ｐゴシック" charset="-128"/>
              </a:rPr>
              <a:t>Precision Medicine at OHSU </a:t>
            </a:r>
          </a:p>
        </p:txBody>
      </p:sp>
      <p:pic>
        <p:nvPicPr>
          <p:cNvPr id="24579" name="Picture 11" descr="BCB.JPG"/>
          <p:cNvPicPr>
            <a:picLocks noChangeAspect="1" noChangeArrowheads="1"/>
          </p:cNvPicPr>
          <p:nvPr/>
        </p:nvPicPr>
        <p:blipFill>
          <a:blip r:embed="rId4">
            <a:extLst>
              <a:ext uri="{28A0092B-C50C-407E-A947-70E740481C1C}">
                <a14:useLocalDpi xmlns:a14="http://schemas.microsoft.com/office/drawing/2010/main" val="0"/>
              </a:ext>
            </a:extLst>
          </a:blip>
          <a:srcRect l="5495" t="9448" r="5495" b="12598"/>
          <a:stretch>
            <a:fillRect/>
          </a:stretch>
        </p:blipFill>
        <p:spPr bwMode="auto">
          <a:xfrm>
            <a:off x="0" y="6386513"/>
            <a:ext cx="1543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0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9"/>
          <p:cNvSpPr>
            <a:spLocks noGrp="1"/>
          </p:cNvSpPr>
          <p:nvPr>
            <p:ph type="title"/>
          </p:nvPr>
        </p:nvSpPr>
        <p:spPr>
          <a:xfrm>
            <a:off x="381000" y="-107156"/>
            <a:ext cx="8229600" cy="1143000"/>
          </a:xfrm>
        </p:spPr>
        <p:txBody>
          <a:bodyPr>
            <a:normAutofit fontScale="90000"/>
          </a:bodyPr>
          <a:lstStyle/>
          <a:p>
            <a:br>
              <a:rPr lang="en-US" altLang="x-none" sz="3600" dirty="0">
                <a:ea typeface="ＭＳ Ｐゴシック" charset="-128"/>
              </a:rPr>
            </a:br>
            <a:r>
              <a:rPr lang="en-US" altLang="en-US" sz="3600" dirty="0">
                <a:ea typeface="ＭＳ Ｐゴシック" charset="-128"/>
              </a:rPr>
              <a:t>“</a:t>
            </a:r>
            <a:r>
              <a:rPr lang="en-US" altLang="x-none" sz="3600" dirty="0">
                <a:ea typeface="ＭＳ Ｐゴシック" charset="-128"/>
              </a:rPr>
              <a:t>We are each, in effect, </a:t>
            </a:r>
            <a:br>
              <a:rPr lang="en-US" altLang="x-none" sz="3600" dirty="0">
                <a:ea typeface="ＭＳ Ｐゴシック" charset="-128"/>
              </a:rPr>
            </a:br>
            <a:r>
              <a:rPr lang="en-US" altLang="x-none" sz="3600" dirty="0">
                <a:solidFill>
                  <a:srgbClr val="009AD0"/>
                </a:solidFill>
                <a:ea typeface="ＭＳ Ｐゴシック" charset="-128"/>
              </a:rPr>
              <a:t>one-person</a:t>
            </a:r>
            <a:r>
              <a:rPr lang="en-US" altLang="x-none" sz="3600" dirty="0">
                <a:ea typeface="ＭＳ Ｐゴシック" charset="-128"/>
              </a:rPr>
              <a:t> clinical trials</a:t>
            </a:r>
            <a:r>
              <a:rPr lang="en-US" altLang="en-US" sz="3600" dirty="0">
                <a:ea typeface="ＭＳ Ｐゴシック" charset="-128"/>
              </a:rPr>
              <a:t>”</a:t>
            </a:r>
            <a:endParaRPr lang="en-US" altLang="x-none" sz="3600" dirty="0">
              <a:ea typeface="ＭＳ Ｐゴシック" charset="-128"/>
            </a:endParaRPr>
          </a:p>
        </p:txBody>
      </p:sp>
      <p:pic>
        <p:nvPicPr>
          <p:cNvPr id="26626" name="Picture 1" descr="la-laurie-becklund-cropp-jpg-201502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828800"/>
            <a:ext cx="2436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Screen Shot 2015-06-24 at 5.50.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51117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p:cNvSpPr txBox="1">
            <a:spLocks noChangeArrowheads="1"/>
          </p:cNvSpPr>
          <p:nvPr/>
        </p:nvSpPr>
        <p:spPr bwMode="auto">
          <a:xfrm>
            <a:off x="5629275" y="3429000"/>
            <a:ext cx="350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a:t>
            </a:r>
            <a:r>
              <a:rPr lang="en-US" altLang="x-none" sz="1800"/>
              <a:t>Yet the knowledge generated from those trials will die with us because there is no comprehensive database of metastatic breast cancer patients….</a:t>
            </a:r>
            <a:r>
              <a:rPr lang="en-US" altLang="x-none" b="1"/>
              <a:t> In the Big Data-era, this void is criminal.</a:t>
            </a:r>
            <a:r>
              <a:rPr lang="en-US" altLang="en-US" b="1"/>
              <a:t>”</a:t>
            </a:r>
            <a:endParaRPr lang="en-US" altLang="x-none" b="1"/>
          </a:p>
        </p:txBody>
      </p:sp>
      <p:pic>
        <p:nvPicPr>
          <p:cNvPr id="26629" name="Picture 11" descr="BCB.JPG"/>
          <p:cNvPicPr>
            <a:picLocks noChangeAspect="1" noChangeArrowheads="1"/>
          </p:cNvPicPr>
          <p:nvPr/>
        </p:nvPicPr>
        <p:blipFill>
          <a:blip r:embed="rId4">
            <a:extLst>
              <a:ext uri="{28A0092B-C50C-407E-A947-70E740481C1C}">
                <a14:useLocalDpi xmlns:a14="http://schemas.microsoft.com/office/drawing/2010/main" val="0"/>
              </a:ext>
            </a:extLst>
          </a:blip>
          <a:srcRect l="5495" t="9448" r="5495" b="12598"/>
          <a:stretch>
            <a:fillRect/>
          </a:stretch>
        </p:blipFill>
        <p:spPr bwMode="auto">
          <a:xfrm>
            <a:off x="0" y="6386513"/>
            <a:ext cx="1543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52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14400" y="1981200"/>
            <a:ext cx="7467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600" b="1" i="1"/>
              <a:t>“</a:t>
            </a:r>
            <a:r>
              <a:rPr lang="en-US" altLang="x-none" sz="3600" b="1" i="1"/>
              <a:t>The unfolding calamity in genomics is that a great deal of life-saving information, though already collected, is inaccessible.</a:t>
            </a:r>
            <a:r>
              <a:rPr lang="en-US" altLang="en-US" sz="3600" b="1" i="1"/>
              <a:t>”</a:t>
            </a:r>
            <a:r>
              <a:rPr lang="en-US" altLang="x-none" sz="3600" b="1" i="1"/>
              <a:t> - </a:t>
            </a:r>
            <a:r>
              <a:rPr lang="en-US" altLang="x-none" sz="3600" i="1"/>
              <a:t>Antonio Regalado</a:t>
            </a:r>
            <a:endParaRPr lang="en-US" altLang="x-none" sz="3600"/>
          </a:p>
        </p:txBody>
      </p:sp>
      <p:pic>
        <p:nvPicPr>
          <p:cNvPr id="27650" name="Picture 11" descr="BCB.JPG"/>
          <p:cNvPicPr>
            <a:picLocks noChangeAspect="1" noChangeArrowheads="1"/>
          </p:cNvPicPr>
          <p:nvPr/>
        </p:nvPicPr>
        <p:blipFill>
          <a:blip r:embed="rId2">
            <a:extLst>
              <a:ext uri="{28A0092B-C50C-407E-A947-70E740481C1C}">
                <a14:useLocalDpi xmlns:a14="http://schemas.microsoft.com/office/drawing/2010/main" val="0"/>
              </a:ext>
            </a:extLst>
          </a:blip>
          <a:srcRect l="5495" t="9448" r="5495" b="12598"/>
          <a:stretch>
            <a:fillRect/>
          </a:stretch>
        </p:blipFill>
        <p:spPr bwMode="auto">
          <a:xfrm>
            <a:off x="0" y="6386513"/>
            <a:ext cx="1543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153133"/>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3254</TotalTime>
  <Words>583</Words>
  <Application>Microsoft Office PowerPoint</Application>
  <PresentationFormat>On-screen Show (4:3)</PresentationFormat>
  <Paragraphs>119</Paragraphs>
  <Slides>16</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Arial</vt:lpstr>
      <vt:lpstr>Courier New</vt:lpstr>
      <vt:lpstr>Lato</vt:lpstr>
      <vt:lpstr>Lato Light</vt:lpstr>
      <vt:lpstr>Lato Regular</vt:lpstr>
      <vt:lpstr>Nexa Bold</vt:lpstr>
      <vt:lpstr>Noto</vt:lpstr>
      <vt:lpstr>Noto Serif</vt:lpstr>
      <vt:lpstr>Open Sans</vt:lpstr>
      <vt:lpstr>Open Sans Extrabold</vt:lpstr>
      <vt:lpstr>Open Sans Light</vt:lpstr>
      <vt:lpstr>Wingdings</vt:lpstr>
      <vt:lpstr>OHSU Cool Blues Theme</vt:lpstr>
      <vt:lpstr>White Slide, No Logo</vt:lpstr>
      <vt:lpstr>Gray Slide with Logo</vt:lpstr>
      <vt:lpstr>Gray Slide No Logo</vt:lpstr>
      <vt:lpstr>PowerPoint Presentation</vt:lpstr>
      <vt:lpstr>Ted Laderas, PhD</vt:lpstr>
      <vt:lpstr>The Fourth Paradigm*</vt:lpstr>
      <vt:lpstr>Quantifying YOUR Data</vt:lpstr>
      <vt:lpstr>PowerPoint Presentation</vt:lpstr>
      <vt:lpstr>Our Motivation </vt:lpstr>
      <vt:lpstr>Precision Medicine at OHSU </vt:lpstr>
      <vt:lpstr> “We are each, in effect,  one-person clinical trials”</vt:lpstr>
      <vt:lpstr>PowerPoint Presentation</vt:lpstr>
      <vt:lpstr>Where we need to focus:  Human-Data Interaction</vt:lpstr>
      <vt:lpstr>Active Areas of Study  @ OHSU BCB</vt:lpstr>
      <vt:lpstr>1st  Year Framework</vt:lpstr>
      <vt:lpstr>Future Job Prospects</vt:lpstr>
      <vt:lpstr>Salaries</vt:lpstr>
      <vt:lpstr>Career Advice</vt:lpstr>
      <vt:lpstr>Get Active!</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Ted Laderas</cp:lastModifiedBy>
  <cp:revision>366</cp:revision>
  <dcterms:created xsi:type="dcterms:W3CDTF">2015-05-18T16:26:35Z</dcterms:created>
  <dcterms:modified xsi:type="dcterms:W3CDTF">2019-10-03T20:38:38Z</dcterms:modified>
</cp:coreProperties>
</file>