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329184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57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8772" autoAdjust="0"/>
  </p:normalViewPr>
  <p:slideViewPr>
    <p:cSldViewPr snapToGrid="0">
      <p:cViewPr varScale="1">
        <p:scale>
          <a:sx n="14" d="100"/>
          <a:sy n="14" d="100"/>
        </p:scale>
        <p:origin x="220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CD18D-2360-4EC2-89E2-050F227457E1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D2F8F-D899-4363-BD79-D3141D46C2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441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1pPr>
    <a:lvl2pPr marL="1579809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2pPr>
    <a:lvl3pPr marL="3159618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3pPr>
    <a:lvl4pPr marL="4739427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4pPr>
    <a:lvl5pPr marL="6319236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5pPr>
    <a:lvl6pPr marL="7899044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6pPr>
    <a:lvl7pPr marL="9478853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7pPr>
    <a:lvl8pPr marL="11058662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8pPr>
    <a:lvl9pPr marL="12638471" algn="l" defTabSz="3159618" rtl="0" eaLnBrk="1" latinLnBrk="0" hangingPunct="1">
      <a:defRPr sz="41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idehighered.com/news/2019/06/24/theres-movement-better-scientific-posters-are-they-really-better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#</a:t>
            </a:r>
            <a:r>
              <a:rPr lang="en-US" dirty="0" err="1"/>
              <a:t>BetterPoster</a:t>
            </a:r>
            <a:r>
              <a:rPr lang="en-US"/>
              <a:t> - </a:t>
            </a:r>
            <a:r>
              <a:rPr lang="en-US">
                <a:hlinkClick r:id="rId3"/>
              </a:rPr>
              <a:t>https://www.insidehighered.com/news/2019/06/24/theres-movement-better-scientific-posters-are-they-really-better</a:t>
            </a:r>
            <a:endParaRPr lang="en-US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CD2F8F-D899-4363-BD79-D3141D46C2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39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5387342"/>
            <a:ext cx="27980640" cy="1146048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7289782"/>
            <a:ext cx="24688800" cy="794765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47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20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752600"/>
            <a:ext cx="709803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752600"/>
            <a:ext cx="2088261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8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40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8206749"/>
            <a:ext cx="28392120" cy="1369313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2029429"/>
            <a:ext cx="28392120" cy="720089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163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8763000"/>
            <a:ext cx="1399032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8763000"/>
            <a:ext cx="1399032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9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752607"/>
            <a:ext cx="2839212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8069582"/>
            <a:ext cx="13926024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2024360"/>
            <a:ext cx="13926024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8069582"/>
            <a:ext cx="13994608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2024360"/>
            <a:ext cx="13994608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745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209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32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194560"/>
            <a:ext cx="10617041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4739647"/>
            <a:ext cx="16664940" cy="233934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9875520"/>
            <a:ext cx="10617041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73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194560"/>
            <a:ext cx="10617041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4739647"/>
            <a:ext cx="16664940" cy="233934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9875520"/>
            <a:ext cx="10617041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B9624-EEAA-4B07-9F51-267109FDD5D3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46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752607"/>
            <a:ext cx="2839212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8763000"/>
            <a:ext cx="2839212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B9624-EEAA-4B07-9F51-267109FDD5D3}" type="datetimeFigureOut">
              <a:rPr lang="en-US" smtClean="0"/>
              <a:t>10/1/2019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30510487"/>
            <a:ext cx="111099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30510487"/>
            <a:ext cx="74066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BD415-E9E3-4E2D-9A48-B219C5087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qr-code-generator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twitter.com/AMollaeian/status/1176912140562644992" TargetMode="External"/><Relationship Id="rId4" Type="http://schemas.openxmlformats.org/officeDocument/2006/relationships/hyperlink" Target="https://threadreaderapp.com/thread/1110191245035479041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798D6DCD-9940-4788-849D-612281AD7A46}"/>
              </a:ext>
            </a:extLst>
          </p:cNvPr>
          <p:cNvGrpSpPr/>
          <p:nvPr/>
        </p:nvGrpSpPr>
        <p:grpSpPr>
          <a:xfrm>
            <a:off x="8448260" y="0"/>
            <a:ext cx="16021879" cy="32918400"/>
            <a:chOff x="6122504" y="0"/>
            <a:chExt cx="14113565" cy="29658365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C562029F-9B15-4F42-BAF0-BBAE9144D203}"/>
                </a:ext>
              </a:extLst>
            </p:cNvPr>
            <p:cNvSpPr/>
            <p:nvPr/>
          </p:nvSpPr>
          <p:spPr>
            <a:xfrm>
              <a:off x="6122504" y="0"/>
              <a:ext cx="14113565" cy="29658365"/>
            </a:xfrm>
            <a:prstGeom prst="rect">
              <a:avLst/>
            </a:prstGeom>
            <a:solidFill>
              <a:srgbClr val="52575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xmlns="" id="{88CC8183-9478-48A9-A284-AB9F7625376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22504" y="26537995"/>
              <a:ext cx="3088201" cy="3120370"/>
            </a:xfrm>
            <a:prstGeom prst="rect">
              <a:avLst/>
            </a:prstGeom>
          </p:spPr>
        </p:pic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101EEEA-38C4-40C7-96BB-AD741BED8F07}"/>
              </a:ext>
            </a:extLst>
          </p:cNvPr>
          <p:cNvSpPr txBox="1"/>
          <p:nvPr/>
        </p:nvSpPr>
        <p:spPr>
          <a:xfrm>
            <a:off x="8448258" y="2623930"/>
            <a:ext cx="16021881" cy="12403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2-4 Sentences that seek to describe the </a:t>
            </a:r>
            <a:r>
              <a:rPr lang="en-US" sz="10000" b="1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main teaching pearls</a:t>
            </a:r>
            <a:r>
              <a:rPr lang="en-US" sz="10000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 of your case, in </a:t>
            </a:r>
            <a:r>
              <a:rPr lang="en-US" sz="10000" b="1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plain English</a:t>
            </a:r>
            <a:r>
              <a:rPr lang="en-US" sz="10000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, that will ensure that someone can </a:t>
            </a:r>
            <a:r>
              <a:rPr lang="en-US" sz="10000" b="1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walk away with the take away </a:t>
            </a:r>
            <a:r>
              <a:rPr lang="en-US" sz="10000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with minimal cognitive effort.   (100 </a:t>
            </a:r>
            <a:r>
              <a:rPr lang="en-US" sz="10000" dirty="0" err="1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pt</a:t>
            </a:r>
            <a:r>
              <a:rPr lang="en-US" sz="10000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 / </a:t>
            </a:r>
            <a:r>
              <a:rPr lang="en-US" sz="10000" dirty="0" err="1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Lato</a:t>
            </a:r>
            <a:r>
              <a:rPr lang="en-US" sz="10000" dirty="0">
                <a:solidFill>
                  <a:srgbClr val="FFFFFE"/>
                </a:solidFill>
                <a:latin typeface="Lato" charset="0"/>
                <a:ea typeface="Lato" charset="0"/>
                <a:cs typeface="Lato" charset="0"/>
              </a:rPr>
              <a:t> font)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C78FFCF-F153-41C7-A65D-540AE13F2CB4}"/>
              </a:ext>
            </a:extLst>
          </p:cNvPr>
          <p:cNvSpPr txBox="1"/>
          <p:nvPr/>
        </p:nvSpPr>
        <p:spPr>
          <a:xfrm>
            <a:off x="0" y="0"/>
            <a:ext cx="8448258" cy="28762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Case Title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Authors:</a:t>
            </a:r>
          </a:p>
          <a:p>
            <a:pPr>
              <a:lnSpc>
                <a:spcPct val="150000"/>
              </a:lnSpc>
            </a:pP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(48 </a:t>
            </a:r>
            <a:r>
              <a:rPr lang="en-US" sz="4800" dirty="0" err="1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pt</a:t>
            </a: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 / </a:t>
            </a:r>
            <a:r>
              <a:rPr lang="en-US" sz="4800" dirty="0" err="1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Lato</a:t>
            </a: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 font)</a:t>
            </a:r>
          </a:p>
          <a:p>
            <a:pPr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>
              <a:lnSpc>
                <a:spcPct val="150000"/>
              </a:lnSpc>
            </a:pP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This is where you would put most text content found in a traditional poster</a:t>
            </a:r>
          </a:p>
          <a:p>
            <a:pPr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 lvl="1" algn="ctr">
              <a:lnSpc>
                <a:spcPct val="150000"/>
              </a:lnSpc>
            </a:pP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Traditional Headings:</a:t>
            </a:r>
          </a:p>
          <a:p>
            <a:pPr lvl="1" algn="ctr">
              <a:lnSpc>
                <a:spcPct val="150000"/>
              </a:lnSpc>
            </a:pPr>
            <a:r>
              <a:rPr lang="en-US" sz="4800" b="1" i="1" u="sng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Introduction</a:t>
            </a:r>
          </a:p>
          <a:p>
            <a:pPr lvl="1" algn="ctr">
              <a:lnSpc>
                <a:spcPct val="150000"/>
              </a:lnSpc>
            </a:pPr>
            <a:r>
              <a:rPr lang="en-US" sz="4800" b="1" i="1" u="sng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Case Presentation</a:t>
            </a:r>
          </a:p>
          <a:p>
            <a:pPr lvl="1" algn="ctr">
              <a:lnSpc>
                <a:spcPct val="150000"/>
              </a:lnSpc>
            </a:pPr>
            <a:r>
              <a:rPr lang="en-US" sz="4800" b="1" i="1" u="sng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Discussion</a:t>
            </a:r>
          </a:p>
          <a:p>
            <a:pPr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 marL="685800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Examples:</a:t>
            </a:r>
          </a:p>
          <a:p>
            <a:pPr marL="1143000" lvl="1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hlinkClick r:id="rId4"/>
              </a:rPr>
              <a:t>https://threadreaderapp.com/thread/1110191245035479041.html</a:t>
            </a:r>
            <a:endParaRPr lang="en-US" sz="4800" dirty="0"/>
          </a:p>
          <a:p>
            <a:pPr marL="1143000" lvl="1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4800" dirty="0"/>
          </a:p>
          <a:p>
            <a:pPr marL="1143000" lvl="1" indent="-6858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4800" dirty="0">
                <a:hlinkClick r:id="rId5"/>
              </a:rPr>
              <a:t>https://twitter.com/AMollaeian/status/1176912140562644992</a:t>
            </a:r>
            <a:endParaRPr lang="en-US" sz="4800" dirty="0"/>
          </a:p>
          <a:p>
            <a:pPr lvl="1"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 lvl="1">
              <a:lnSpc>
                <a:spcPct val="150000"/>
              </a:lnSpc>
            </a:pPr>
            <a:endParaRPr lang="en-US" sz="4800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  <a:p>
            <a:pPr lvl="1">
              <a:lnSpc>
                <a:spcPct val="150000"/>
              </a:lnSpc>
            </a:pPr>
            <a:endParaRPr lang="en-US" sz="4800" b="1" i="1" u="sng" dirty="0">
              <a:solidFill>
                <a:srgbClr val="525755"/>
              </a:solidFill>
              <a:latin typeface="Lato" charset="0"/>
              <a:ea typeface="Lato" charset="0"/>
              <a:cs typeface="Lato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A90D375A-5655-494D-A6A2-6DB380743C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56860" y="18664651"/>
            <a:ext cx="6204676" cy="598439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6CDF7A6-5C57-434A-AD5D-9E188A2B36B7}"/>
              </a:ext>
            </a:extLst>
          </p:cNvPr>
          <p:cNvSpPr txBox="1"/>
          <p:nvPr/>
        </p:nvSpPr>
        <p:spPr>
          <a:xfrm>
            <a:off x="11449876" y="25031491"/>
            <a:ext cx="100186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Make a QRS code that links to your poster (store it on a google drive, personal website, </a:t>
            </a:r>
            <a:r>
              <a:rPr lang="en-US" sz="4800" dirty="0" err="1"/>
              <a:t>xanga</a:t>
            </a:r>
            <a:r>
              <a:rPr lang="en-US" sz="4800" dirty="0"/>
              <a:t>, or whatever cloud based server to which you can create a direct link:</a:t>
            </a:r>
          </a:p>
          <a:p>
            <a:r>
              <a:rPr lang="en-US" sz="4800" dirty="0">
                <a:hlinkClick r:id="rId7"/>
              </a:rPr>
              <a:t>https://www.qr-code-generator.com/</a:t>
            </a:r>
            <a:endParaRPr lang="en-US" sz="4800" dirty="0"/>
          </a:p>
          <a:p>
            <a:endParaRPr lang="en-US" sz="4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65F99881-0351-445E-ACB2-0925C14982A8}"/>
              </a:ext>
            </a:extLst>
          </p:cNvPr>
          <p:cNvSpPr/>
          <p:nvPr/>
        </p:nvSpPr>
        <p:spPr>
          <a:xfrm>
            <a:off x="24470136" y="8794219"/>
            <a:ext cx="8448258" cy="771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Extra Tables,</a:t>
            </a:r>
          </a:p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525755"/>
                </a:solidFill>
                <a:latin typeface="Lato" charset="0"/>
              </a:rPr>
              <a:t>Charts,</a:t>
            </a:r>
          </a:p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525755"/>
                </a:solidFill>
                <a:latin typeface="Lato" charset="0"/>
              </a:rPr>
              <a:t>Figures,</a:t>
            </a:r>
            <a:br>
              <a:rPr lang="en-US" sz="4800" b="1" dirty="0">
                <a:solidFill>
                  <a:srgbClr val="525755"/>
                </a:solidFill>
                <a:latin typeface="Lato" charset="0"/>
              </a:rPr>
            </a:br>
            <a:r>
              <a:rPr lang="en-US" sz="4800" b="1" dirty="0">
                <a:solidFill>
                  <a:srgbClr val="525755"/>
                </a:solidFill>
                <a:latin typeface="Lato" charset="0"/>
              </a:rPr>
              <a:t>Images,</a:t>
            </a:r>
          </a:p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525755"/>
                </a:solidFill>
                <a:latin typeface="Lato" charset="0"/>
              </a:rPr>
              <a:t>Dx Algorithms,</a:t>
            </a:r>
          </a:p>
          <a:p>
            <a:pPr>
              <a:lnSpc>
                <a:spcPct val="150000"/>
              </a:lnSpc>
            </a:pPr>
            <a:r>
              <a:rPr lang="en-US" sz="4800" b="1" dirty="0">
                <a:solidFill>
                  <a:srgbClr val="525755"/>
                </a:solidFill>
                <a:latin typeface="Lato" charset="0"/>
              </a:rPr>
              <a:t>QR codes to other resources	</a:t>
            </a:r>
          </a:p>
          <a:p>
            <a:pPr>
              <a:lnSpc>
                <a:spcPct val="150000"/>
              </a:lnSpc>
            </a:pPr>
            <a:endParaRPr lang="en-US" sz="4800" b="1" dirty="0">
              <a:solidFill>
                <a:srgbClr val="525755"/>
              </a:solidFill>
              <a:latin typeface="Lato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D6EAC0CA-580F-4FEB-9C6F-1E5418D6AB92}"/>
              </a:ext>
            </a:extLst>
          </p:cNvPr>
          <p:cNvSpPr/>
          <p:nvPr/>
        </p:nvSpPr>
        <p:spPr>
          <a:xfrm>
            <a:off x="24470136" y="28416900"/>
            <a:ext cx="8448258" cy="106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>
              <a:lnSpc>
                <a:spcPct val="150000"/>
              </a:lnSpc>
            </a:pPr>
            <a:r>
              <a:rPr lang="en-US" sz="4800" b="1" i="1" u="sng" dirty="0">
                <a:solidFill>
                  <a:srgbClr val="525755"/>
                </a:solidFill>
                <a:latin typeface="Lato" charset="0"/>
                <a:ea typeface="Lato" charset="0"/>
                <a:cs typeface="Lato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843497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137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 Logan Jones</dc:creator>
  <cp:lastModifiedBy>Avital O'Glasser</cp:lastModifiedBy>
  <cp:revision>5</cp:revision>
  <dcterms:created xsi:type="dcterms:W3CDTF">2019-09-03T04:06:13Z</dcterms:created>
  <dcterms:modified xsi:type="dcterms:W3CDTF">2019-10-02T03:36:42Z</dcterms:modified>
</cp:coreProperties>
</file>