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2"/>
  </p:handoutMasterIdLst>
  <p:sldIdLst>
    <p:sldId id="256" r:id="rId2"/>
    <p:sldId id="258" r:id="rId3"/>
    <p:sldId id="259" r:id="rId4"/>
    <p:sldId id="260" r:id="rId5"/>
    <p:sldId id="261" r:id="rId6"/>
    <p:sldId id="311" r:id="rId7"/>
    <p:sldId id="312" r:id="rId8"/>
    <p:sldId id="313" r:id="rId9"/>
    <p:sldId id="314" r:id="rId10"/>
    <p:sldId id="315" r:id="rId11"/>
    <p:sldId id="316" r:id="rId12"/>
    <p:sldId id="267" r:id="rId13"/>
    <p:sldId id="268" r:id="rId14"/>
    <p:sldId id="269" r:id="rId15"/>
    <p:sldId id="307" r:id="rId16"/>
    <p:sldId id="317" r:id="rId17"/>
    <p:sldId id="318" r:id="rId18"/>
    <p:sldId id="319" r:id="rId19"/>
    <p:sldId id="320" r:id="rId20"/>
    <p:sldId id="321" r:id="rId21"/>
    <p:sldId id="322" r:id="rId22"/>
    <p:sldId id="323" r:id="rId23"/>
    <p:sldId id="324" r:id="rId24"/>
    <p:sldId id="325" r:id="rId25"/>
    <p:sldId id="281" r:id="rId26"/>
    <p:sldId id="326" r:id="rId27"/>
    <p:sldId id="282" r:id="rId28"/>
    <p:sldId id="283" r:id="rId29"/>
    <p:sldId id="284"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298" r:id="rId47"/>
    <p:sldId id="308" r:id="rId48"/>
    <p:sldId id="347" r:id="rId49"/>
    <p:sldId id="348" r:id="rId50"/>
    <p:sldId id="349"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1" autoAdjust="0"/>
    <p:restoredTop sz="94683" autoAdjust="0"/>
  </p:normalViewPr>
  <p:slideViewPr>
    <p:cSldViewPr>
      <p:cViewPr varScale="1">
        <p:scale>
          <a:sx n="94" d="100"/>
          <a:sy n="94" d="100"/>
        </p:scale>
        <p:origin x="-1584" y="-108"/>
      </p:cViewPr>
      <p:guideLst>
        <p:guide orient="horz" pos="2160"/>
        <p:guide pos="2880"/>
      </p:guideLst>
    </p:cSldViewPr>
  </p:slideViewPr>
  <p:outlineViewPr>
    <p:cViewPr>
      <p:scale>
        <a:sx n="33" d="100"/>
        <a:sy n="33" d="100"/>
      </p:scale>
      <p:origin x="0" y="2598"/>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43BB85-B655-4FD1-8529-03D42EB37D4D}" type="datetimeFigureOut">
              <a:rPr lang="en-US" smtClean="0"/>
              <a:t>7/22/2019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8E65D7-AF1F-4DD8-B0D1-794B587B9E23}" type="slidenum">
              <a:rPr lang="en-US" smtClean="0"/>
              <a:t>‹#›</a:t>
            </a:fld>
            <a:endParaRPr lang="en-US"/>
          </a:p>
        </p:txBody>
      </p:sp>
    </p:spTree>
    <p:extLst>
      <p:ext uri="{BB962C8B-B14F-4D97-AF65-F5344CB8AC3E}">
        <p14:creationId xmlns:p14="http://schemas.microsoft.com/office/powerpoint/2010/main" val="27255067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7C942-5B85-46FC-B57B-24D4CB74821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3244571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7C942-5B85-46FC-B57B-24D4CB74821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3836285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7C942-5B85-46FC-B57B-24D4CB74821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315635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7C942-5B85-46FC-B57B-24D4CB74821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931440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7C942-5B85-46FC-B57B-24D4CB748211}"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2361284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7C942-5B85-46FC-B57B-24D4CB748211}"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394554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7C942-5B85-46FC-B57B-24D4CB748211}"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80235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7C942-5B85-46FC-B57B-24D4CB748211}" type="datetimeFigureOut">
              <a:rPr lang="en-US" smtClean="0"/>
              <a:t>7/22/2019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338914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7C942-5B85-46FC-B57B-24D4CB748211}"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171360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7C942-5B85-46FC-B57B-24D4CB748211}"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329944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7C942-5B85-46FC-B57B-24D4CB748211}"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47317-25F7-41C9-8393-1143FBCBBCAD}" type="slidenum">
              <a:rPr lang="en-US" smtClean="0"/>
              <a:t>‹#›</a:t>
            </a:fld>
            <a:endParaRPr lang="en-US"/>
          </a:p>
        </p:txBody>
      </p:sp>
    </p:spTree>
    <p:extLst>
      <p:ext uri="{BB962C8B-B14F-4D97-AF65-F5344CB8AC3E}">
        <p14:creationId xmlns:p14="http://schemas.microsoft.com/office/powerpoint/2010/main" val="265033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7C942-5B85-46FC-B57B-24D4CB748211}" type="datetimeFigureOut">
              <a:rPr lang="en-US" smtClean="0"/>
              <a:t>7/22/2019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047317-25F7-41C9-8393-1143FBCBBCAD}" type="slidenum">
              <a:rPr lang="en-US" smtClean="0"/>
              <a:t>‹#›</a:t>
            </a:fld>
            <a:endParaRPr lang="en-US"/>
          </a:p>
        </p:txBody>
      </p:sp>
    </p:spTree>
    <p:extLst>
      <p:ext uri="{BB962C8B-B14F-4D97-AF65-F5344CB8AC3E}">
        <p14:creationId xmlns:p14="http://schemas.microsoft.com/office/powerpoint/2010/main" val="2617148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Comet/PAW Pipeline </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John </a:t>
            </a:r>
            <a:r>
              <a:rPr lang="en-US" dirty="0" err="1" smtClean="0"/>
              <a:t>Klimek</a:t>
            </a:r>
            <a:endParaRPr lang="en-US" dirty="0" smtClean="0"/>
          </a:p>
          <a:p>
            <a:r>
              <a:rPr lang="en-US" dirty="0" smtClean="0"/>
              <a:t>OHSU Proteomics Shared Resource</a:t>
            </a:r>
          </a:p>
          <a:p>
            <a:r>
              <a:rPr lang="en-US" dirty="0" smtClean="0"/>
              <a:t>Mar 2015</a:t>
            </a:r>
          </a:p>
          <a:p>
            <a:r>
              <a:rPr lang="en-US" sz="2100" dirty="0" smtClean="0"/>
              <a:t>updated July 2019</a:t>
            </a:r>
            <a:endParaRPr lang="en-US" sz="2100" dirty="0"/>
          </a:p>
        </p:txBody>
      </p:sp>
    </p:spTree>
    <p:extLst>
      <p:ext uri="{BB962C8B-B14F-4D97-AF65-F5344CB8AC3E}">
        <p14:creationId xmlns:p14="http://schemas.microsoft.com/office/powerpoint/2010/main" val="151656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work\website\website-rework_2019\0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 y="1676400"/>
            <a:ext cx="8610600" cy="4848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1999" y="609600"/>
            <a:ext cx="7316105"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Once the program is open you can run it by selecting </a:t>
            </a:r>
            <a:r>
              <a:rPr lang="en-US" b="1" dirty="0" smtClean="0"/>
              <a:t>Run Module</a:t>
            </a:r>
            <a:r>
              <a:rPr lang="en-US" dirty="0" smtClean="0"/>
              <a:t> from the</a:t>
            </a:r>
          </a:p>
          <a:p>
            <a:r>
              <a:rPr lang="en-US" b="1" dirty="0" smtClean="0"/>
              <a:t>Run</a:t>
            </a:r>
            <a:r>
              <a:rPr lang="en-US" dirty="0" smtClean="0"/>
              <a:t> dropdown menu, or by pushing </a:t>
            </a:r>
            <a:r>
              <a:rPr lang="en-US" b="1" dirty="0" smtClean="0"/>
              <a:t>F5</a:t>
            </a:r>
            <a:r>
              <a:rPr lang="en-US" dirty="0" smtClean="0"/>
              <a:t>.</a:t>
            </a:r>
            <a:endParaRPr lang="en-US" dirty="0"/>
          </a:p>
        </p:txBody>
      </p:sp>
      <p:cxnSp>
        <p:nvCxnSpPr>
          <p:cNvPr id="4" name="Straight Arrow Connector 3"/>
          <p:cNvCxnSpPr>
            <a:stCxn id="2" idx="2"/>
          </p:cNvCxnSpPr>
          <p:nvPr/>
        </p:nvCxnSpPr>
        <p:spPr>
          <a:xfrm flipH="1">
            <a:off x="1676400" y="1255931"/>
            <a:ext cx="2743652" cy="110626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8006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work\website\website-rework_2019\0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67828"/>
            <a:ext cx="88011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33400"/>
            <a:ext cx="7819769"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Running the program with open up an interface with a few options.</a:t>
            </a:r>
          </a:p>
          <a:p>
            <a:endParaRPr lang="en-US" dirty="0"/>
          </a:p>
          <a:p>
            <a:r>
              <a:rPr lang="en-US" dirty="0" smtClean="0"/>
              <a:t>First navigate and select the .RAW files you want to convert using the button here.</a:t>
            </a:r>
            <a:endParaRPr lang="en-US" dirty="0"/>
          </a:p>
        </p:txBody>
      </p:sp>
      <p:cxnSp>
        <p:nvCxnSpPr>
          <p:cNvPr id="4" name="Straight Arrow Connector 3"/>
          <p:cNvCxnSpPr>
            <a:stCxn id="2" idx="2"/>
          </p:cNvCxnSpPr>
          <p:nvPr/>
        </p:nvCxnSpPr>
        <p:spPr>
          <a:xfrm flipH="1">
            <a:off x="1143000" y="1456730"/>
            <a:ext cx="3071685" cy="98167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4648200" y="2667000"/>
            <a:ext cx="4484241" cy="1477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Next select the scan type you’re converting:</a:t>
            </a:r>
          </a:p>
          <a:p>
            <a:r>
              <a:rPr lang="en-US" dirty="0"/>
              <a:t>e</a:t>
            </a:r>
            <a:r>
              <a:rPr lang="en-US" dirty="0" smtClean="0"/>
              <a:t>ither MS2 scans, MS3 scans, or choose </a:t>
            </a:r>
          </a:p>
          <a:p>
            <a:r>
              <a:rPr lang="en-US" dirty="0" smtClean="0"/>
              <a:t>MS2 or MS3 TMT depending on which scan</a:t>
            </a:r>
          </a:p>
          <a:p>
            <a:r>
              <a:rPr lang="en-US" dirty="0"/>
              <a:t>y</a:t>
            </a:r>
            <a:r>
              <a:rPr lang="en-US" dirty="0" smtClean="0"/>
              <a:t>our reporter ions are in (MS2 is assumed</a:t>
            </a:r>
          </a:p>
          <a:p>
            <a:r>
              <a:rPr lang="en-US" dirty="0"/>
              <a:t>f</a:t>
            </a:r>
            <a:r>
              <a:rPr lang="en-US" dirty="0" smtClean="0"/>
              <a:t>or peptide identifications in both instances).</a:t>
            </a:r>
            <a:endParaRPr lang="en-US" dirty="0"/>
          </a:p>
        </p:txBody>
      </p:sp>
      <p:cxnSp>
        <p:nvCxnSpPr>
          <p:cNvPr id="7" name="Straight Arrow Connector 6"/>
          <p:cNvCxnSpPr/>
          <p:nvPr/>
        </p:nvCxnSpPr>
        <p:spPr>
          <a:xfrm flipH="1" flipV="1">
            <a:off x="2286000" y="3124200"/>
            <a:ext cx="2362200" cy="2814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2678842" y="4800600"/>
            <a:ext cx="553068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Finally choose </a:t>
            </a:r>
            <a:r>
              <a:rPr lang="en-US" b="1" dirty="0" smtClean="0"/>
              <a:t>start conversion </a:t>
            </a:r>
            <a:r>
              <a:rPr lang="en-US" dirty="0" smtClean="0"/>
              <a:t>to create your .ms2 files.</a:t>
            </a:r>
            <a:endParaRPr lang="en-US" dirty="0"/>
          </a:p>
        </p:txBody>
      </p:sp>
      <p:cxnSp>
        <p:nvCxnSpPr>
          <p:cNvPr id="10" name="Straight Arrow Connector 9"/>
          <p:cNvCxnSpPr>
            <a:stCxn id="8" idx="1"/>
          </p:cNvCxnSpPr>
          <p:nvPr/>
        </p:nvCxnSpPr>
        <p:spPr>
          <a:xfrm flipH="1" flipV="1">
            <a:off x="2057400" y="3405664"/>
            <a:ext cx="621442" cy="157960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5336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work\website\website-rework_2019\1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8162925" cy="45910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213360"/>
            <a:ext cx="7411704"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Once the conversion is started, a command window will pop up and the </a:t>
            </a:r>
          </a:p>
          <a:p>
            <a:r>
              <a:rPr lang="en-US" dirty="0" smtClean="0"/>
              <a:t>progress bar in the GUI will appear. The status is also listed at the bottom of</a:t>
            </a:r>
          </a:p>
          <a:p>
            <a:r>
              <a:rPr lang="en-US" dirty="0"/>
              <a:t>t</a:t>
            </a:r>
            <a:r>
              <a:rPr lang="en-US" dirty="0" smtClean="0"/>
              <a:t>he GUI window. The conversion can take several minutes for each RAW file, </a:t>
            </a:r>
          </a:p>
          <a:p>
            <a:r>
              <a:rPr lang="en-US" dirty="0"/>
              <a:t>s</a:t>
            </a:r>
            <a:r>
              <a:rPr lang="en-US" dirty="0" smtClean="0"/>
              <a:t>o you may want to step away for a few minutes while the data processes.</a:t>
            </a:r>
            <a:endParaRPr lang="en-US" dirty="0"/>
          </a:p>
        </p:txBody>
      </p:sp>
      <p:sp>
        <p:nvSpPr>
          <p:cNvPr id="3" name="TextBox 2"/>
          <p:cNvSpPr txBox="1"/>
          <p:nvPr/>
        </p:nvSpPr>
        <p:spPr>
          <a:xfrm>
            <a:off x="5486400" y="2450068"/>
            <a:ext cx="1484894"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current status</a:t>
            </a:r>
            <a:endParaRPr lang="en-US" dirty="0"/>
          </a:p>
        </p:txBody>
      </p:sp>
      <p:cxnSp>
        <p:nvCxnSpPr>
          <p:cNvPr id="5" name="Straight Arrow Connector 4"/>
          <p:cNvCxnSpPr>
            <a:stCxn id="3" idx="1"/>
          </p:cNvCxnSpPr>
          <p:nvPr/>
        </p:nvCxnSpPr>
        <p:spPr>
          <a:xfrm flipH="1">
            <a:off x="2362200" y="2634734"/>
            <a:ext cx="3124200" cy="41326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7974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work\website\website-rework_2019\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7" y="1732598"/>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80999"/>
            <a:ext cx="82296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Once the conversion is complete, the windows will appear similar to below with some</a:t>
            </a:r>
          </a:p>
          <a:p>
            <a:r>
              <a:rPr lang="en-US" dirty="0" smtClean="0"/>
              <a:t>information about the conversion displayed, and the status bar in the GUI will read</a:t>
            </a:r>
          </a:p>
          <a:p>
            <a:r>
              <a:rPr lang="en-US" b="1" dirty="0" smtClean="0"/>
              <a:t>Conversions completed. Quit when ready…</a:t>
            </a:r>
            <a:r>
              <a:rPr lang="en-US" dirty="0" smtClean="0"/>
              <a:t> At this point, you can click the </a:t>
            </a:r>
            <a:r>
              <a:rPr lang="en-US" b="1" dirty="0" smtClean="0"/>
              <a:t>Quit</a:t>
            </a:r>
            <a:r>
              <a:rPr lang="en-US" dirty="0" smtClean="0"/>
              <a:t> button.</a:t>
            </a:r>
            <a:endParaRPr lang="en-US" dirty="0"/>
          </a:p>
        </p:txBody>
      </p:sp>
      <p:cxnSp>
        <p:nvCxnSpPr>
          <p:cNvPr id="4" name="Straight Arrow Connector 3"/>
          <p:cNvCxnSpPr/>
          <p:nvPr/>
        </p:nvCxnSpPr>
        <p:spPr>
          <a:xfrm flipH="1" flipV="1">
            <a:off x="1752600" y="2743200"/>
            <a:ext cx="4343400"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6096000" y="3168134"/>
            <a:ext cx="208743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click here first,</a:t>
            </a:r>
          </a:p>
          <a:p>
            <a:r>
              <a:rPr lang="en-US" dirty="0" smtClean="0"/>
              <a:t>then close the other</a:t>
            </a:r>
          </a:p>
          <a:p>
            <a:r>
              <a:rPr lang="en-US" dirty="0" smtClean="0"/>
              <a:t>windows</a:t>
            </a:r>
            <a:endParaRPr lang="en-US" dirty="0"/>
          </a:p>
        </p:txBody>
      </p:sp>
    </p:spTree>
    <p:extLst>
      <p:ext uri="{BB962C8B-B14F-4D97-AF65-F5344CB8AC3E}">
        <p14:creationId xmlns:p14="http://schemas.microsoft.com/office/powerpoint/2010/main" val="308251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685800"/>
            <a:ext cx="7781735"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At this point, the project folder should look similar to below with two sub-folders:</a:t>
            </a:r>
          </a:p>
          <a:p>
            <a:r>
              <a:rPr lang="en-US" b="1" dirty="0" smtClean="0"/>
              <a:t>ms2_files</a:t>
            </a:r>
            <a:r>
              <a:rPr lang="en-US" dirty="0" smtClean="0"/>
              <a:t> and </a:t>
            </a:r>
            <a:r>
              <a:rPr lang="en-US" b="1" dirty="0" smtClean="0"/>
              <a:t>RAW</a:t>
            </a:r>
            <a:r>
              <a:rPr lang="en-US" dirty="0" smtClean="0"/>
              <a:t>.</a:t>
            </a:r>
            <a:endParaRPr lang="en-US" dirty="0"/>
          </a:p>
        </p:txBody>
      </p:sp>
      <p:pic>
        <p:nvPicPr>
          <p:cNvPr id="12290" name="Picture 2" descr="D:\work\website\website-rework_2019\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654" y="1752600"/>
            <a:ext cx="812482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3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57200"/>
            <a:ext cx="7924800" cy="618630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following slides describe running Comet searches via command line and performing the comet results post-processing steps manually. There is also a </a:t>
            </a:r>
            <a:r>
              <a:rPr lang="en-US" dirty="0" err="1" smtClean="0"/>
              <a:t>comet_GUI</a:t>
            </a:r>
            <a:r>
              <a:rPr lang="en-US" dirty="0" smtClean="0"/>
              <a:t> program that can assist in setting parameters, however it’s been inoperative for some time. If it gets up and running again the details for running it are at the end of this .</a:t>
            </a:r>
            <a:r>
              <a:rPr lang="en-US" dirty="0" err="1" smtClean="0"/>
              <a:t>ppt</a:t>
            </a:r>
            <a:r>
              <a:rPr lang="en-US" dirty="0" smtClean="0"/>
              <a:t> file. </a:t>
            </a:r>
          </a:p>
          <a:p>
            <a:endParaRPr lang="en-US" dirty="0"/>
          </a:p>
          <a:p>
            <a:r>
              <a:rPr lang="en-US" dirty="0" smtClean="0"/>
              <a:t>Even when the GUI program is working there are still situations where the manual method might be preferable:</a:t>
            </a:r>
          </a:p>
          <a:p>
            <a:endParaRPr lang="en-US" dirty="0" smtClean="0"/>
          </a:p>
          <a:p>
            <a:r>
              <a:rPr lang="en-US" dirty="0" smtClean="0"/>
              <a:t>- When doing a search using the same parameters as in a previous analysis where the </a:t>
            </a:r>
            <a:r>
              <a:rPr lang="en-US" dirty="0" err="1" smtClean="0"/>
              <a:t>comet.params</a:t>
            </a:r>
            <a:r>
              <a:rPr lang="en-US" dirty="0" smtClean="0"/>
              <a:t> file can be copied to the new ms2_files location.</a:t>
            </a:r>
          </a:p>
          <a:p>
            <a:endParaRPr lang="en-US" dirty="0"/>
          </a:p>
          <a:p>
            <a:r>
              <a:rPr lang="en-US" dirty="0" smtClean="0"/>
              <a:t>- When making changes to the </a:t>
            </a:r>
            <a:r>
              <a:rPr lang="en-US" dirty="0" err="1" smtClean="0"/>
              <a:t>comet.params</a:t>
            </a:r>
            <a:r>
              <a:rPr lang="en-US" dirty="0" smtClean="0"/>
              <a:t> file that are beyond the basic parameters available in the GUI program.</a:t>
            </a:r>
          </a:p>
          <a:p>
            <a:endParaRPr lang="en-US" dirty="0" smtClean="0"/>
          </a:p>
          <a:p>
            <a:endParaRPr lang="en-US" dirty="0" smtClean="0"/>
          </a:p>
          <a:p>
            <a:r>
              <a:rPr lang="en-US" b="1" dirty="0" smtClean="0"/>
              <a:t>NOTE:</a:t>
            </a:r>
            <a:r>
              <a:rPr lang="en-US" dirty="0" smtClean="0"/>
              <a:t> Both </a:t>
            </a:r>
            <a:r>
              <a:rPr lang="en-US" dirty="0" err="1" smtClean="0"/>
              <a:t>sequest.params</a:t>
            </a:r>
            <a:r>
              <a:rPr lang="en-US" dirty="0" smtClean="0"/>
              <a:t> and </a:t>
            </a:r>
            <a:r>
              <a:rPr lang="en-US" dirty="0" err="1" smtClean="0"/>
              <a:t>comet.params</a:t>
            </a:r>
            <a:r>
              <a:rPr lang="en-US" dirty="0" smtClean="0"/>
              <a:t> files are described on the next slides. It is still necessary to have both parameters files added to the ms2_files directory you wish to do the database search in. Parameters files can be copied from the </a:t>
            </a:r>
            <a:r>
              <a:rPr lang="en-US" b="1" dirty="0" smtClean="0"/>
              <a:t>ms2_files</a:t>
            </a:r>
            <a:r>
              <a:rPr lang="en-US" dirty="0" smtClean="0"/>
              <a:t> folders of existing projects, in the </a:t>
            </a:r>
            <a:r>
              <a:rPr lang="en-US" dirty="0" err="1" smtClean="0"/>
              <a:t>params_files</a:t>
            </a:r>
            <a:r>
              <a:rPr lang="en-US" dirty="0"/>
              <a:t> fold on </a:t>
            </a:r>
            <a:r>
              <a:rPr lang="en-US" b="1" dirty="0" smtClean="0"/>
              <a:t>Box Sync\</a:t>
            </a:r>
            <a:r>
              <a:rPr lang="en-US" b="1" dirty="0" err="1" smtClean="0"/>
              <a:t>python_programs</a:t>
            </a:r>
            <a:r>
              <a:rPr lang="en-US" b="1" dirty="0" smtClean="0"/>
              <a:t>\</a:t>
            </a:r>
            <a:r>
              <a:rPr lang="en-US" b="1" dirty="0" err="1" smtClean="0"/>
              <a:t>PAW_pipeline</a:t>
            </a:r>
            <a:r>
              <a:rPr lang="en-US" b="1" dirty="0" smtClean="0"/>
              <a:t>\</a:t>
            </a:r>
            <a:r>
              <a:rPr lang="en-US" b="1" dirty="0" err="1" smtClean="0"/>
              <a:t>params_files</a:t>
            </a:r>
            <a:r>
              <a:rPr lang="en-US" dirty="0" smtClean="0"/>
              <a:t>, or obtained from a PSR core member.</a:t>
            </a:r>
            <a:endParaRPr lang="en-US" dirty="0"/>
          </a:p>
        </p:txBody>
      </p:sp>
    </p:spTree>
    <p:extLst>
      <p:ext uri="{BB962C8B-B14F-4D97-AF65-F5344CB8AC3E}">
        <p14:creationId xmlns:p14="http://schemas.microsoft.com/office/powerpoint/2010/main" val="21302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393" y="457200"/>
            <a:ext cx="8334013"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Once the parameter files have been copied over, they can be opened in any text editor.</a:t>
            </a:r>
          </a:p>
          <a:p>
            <a:r>
              <a:rPr lang="en-US" dirty="0" smtClean="0"/>
              <a:t>There are a few different places you’ll likely need to make changes: database, fragment</a:t>
            </a:r>
          </a:p>
          <a:p>
            <a:r>
              <a:rPr lang="en-US" dirty="0" smtClean="0"/>
              <a:t>and parent ion mass tolerances, parent ion type, differential and static modifications, </a:t>
            </a:r>
          </a:p>
          <a:p>
            <a:r>
              <a:rPr lang="en-US" dirty="0" smtClean="0"/>
              <a:t>enzyme info, and ion series.</a:t>
            </a:r>
            <a:endParaRPr lang="en-US" dirty="0"/>
          </a:p>
        </p:txBody>
      </p:sp>
      <p:pic>
        <p:nvPicPr>
          <p:cNvPr id="3" name="Picture 2" descr="D:\work\website\website-rework_2019\1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6" y="1905000"/>
            <a:ext cx="81248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34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ork\website\website-rework_2019\1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48" y="767080"/>
            <a:ext cx="767715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228600"/>
            <a:ext cx="214597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SEQUEST Parameters</a:t>
            </a:r>
            <a:endParaRPr lang="en-US" dirty="0"/>
          </a:p>
        </p:txBody>
      </p:sp>
      <p:sp>
        <p:nvSpPr>
          <p:cNvPr id="3" name="TextBox 2"/>
          <p:cNvSpPr txBox="1"/>
          <p:nvPr/>
        </p:nvSpPr>
        <p:spPr>
          <a:xfrm>
            <a:off x="6934200" y="2038665"/>
            <a:ext cx="184281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database location</a:t>
            </a:r>
            <a:endParaRPr lang="en-US" dirty="0"/>
          </a:p>
        </p:txBody>
      </p:sp>
      <p:cxnSp>
        <p:nvCxnSpPr>
          <p:cNvPr id="5" name="Straight Arrow Connector 4"/>
          <p:cNvCxnSpPr/>
          <p:nvPr/>
        </p:nvCxnSpPr>
        <p:spPr>
          <a:xfrm flipH="1" flipV="1">
            <a:off x="6019800" y="1752600"/>
            <a:ext cx="914400" cy="47073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6028346" y="2667000"/>
            <a:ext cx="1747723"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1.25 for </a:t>
            </a:r>
            <a:r>
              <a:rPr lang="en-US" dirty="0" smtClean="0"/>
              <a:t>High-res</a:t>
            </a:r>
            <a:endParaRPr lang="en-US" dirty="0"/>
          </a:p>
          <a:p>
            <a:r>
              <a:rPr lang="en-US" dirty="0" smtClean="0"/>
              <a:t>2.5 for </a:t>
            </a:r>
            <a:r>
              <a:rPr lang="en-US" dirty="0" smtClean="0"/>
              <a:t>Low-</a:t>
            </a:r>
            <a:r>
              <a:rPr lang="en-US" dirty="0" err="1" smtClean="0"/>
              <a:t>ses</a:t>
            </a:r>
            <a:endParaRPr lang="en-US" dirty="0"/>
          </a:p>
        </p:txBody>
      </p:sp>
      <p:cxnSp>
        <p:nvCxnSpPr>
          <p:cNvPr id="12" name="Elbow Connector 11"/>
          <p:cNvCxnSpPr/>
          <p:nvPr/>
        </p:nvCxnSpPr>
        <p:spPr>
          <a:xfrm rot="10800000">
            <a:off x="2286000" y="1905001"/>
            <a:ext cx="3733800" cy="1085165"/>
          </a:xfrm>
          <a:prstGeom prst="bentConnector3">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p:nvPr/>
        </p:nvCxnSpPr>
        <p:spPr>
          <a:xfrm flipH="1" flipV="1">
            <a:off x="1143000" y="2133600"/>
            <a:ext cx="3886200" cy="2743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5039882" y="4572000"/>
            <a:ext cx="3788858" cy="175432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a:t>
            </a:r>
            <a:r>
              <a:rPr lang="en-US" b="1" dirty="0" err="1" smtClean="0"/>
              <a:t>ion_series</a:t>
            </a:r>
            <a:r>
              <a:rPr lang="en-US" dirty="0" smtClean="0"/>
              <a:t> will need to be </a:t>
            </a:r>
          </a:p>
          <a:p>
            <a:r>
              <a:rPr lang="en-US" dirty="0" smtClean="0"/>
              <a:t>changed for ETD data. The two</a:t>
            </a:r>
          </a:p>
          <a:p>
            <a:r>
              <a:rPr lang="en-US" dirty="0" smtClean="0"/>
              <a:t>1.0 flags will need to be moved </a:t>
            </a:r>
          </a:p>
          <a:p>
            <a:r>
              <a:rPr lang="en-US" dirty="0" smtClean="0"/>
              <a:t>to the right one spot in the series.</a:t>
            </a:r>
          </a:p>
          <a:p>
            <a:r>
              <a:rPr lang="en-US" dirty="0" smtClean="0"/>
              <a:t>This will toggle c/z ions to be searched</a:t>
            </a:r>
          </a:p>
          <a:p>
            <a:r>
              <a:rPr lang="en-US" dirty="0" smtClean="0"/>
              <a:t>for instead of b/y ions.</a:t>
            </a:r>
          </a:p>
        </p:txBody>
      </p:sp>
    </p:spTree>
    <p:extLst>
      <p:ext uri="{BB962C8B-B14F-4D97-AF65-F5344CB8AC3E}">
        <p14:creationId xmlns:p14="http://schemas.microsoft.com/office/powerpoint/2010/main" val="413591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work\website\website-rework_2019\1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88739"/>
            <a:ext cx="7677150" cy="6019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1800" y="228600"/>
            <a:ext cx="214597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SEQUEST Parameters</a:t>
            </a:r>
            <a:endParaRPr lang="en-US" dirty="0"/>
          </a:p>
        </p:txBody>
      </p:sp>
      <p:cxnSp>
        <p:nvCxnSpPr>
          <p:cNvPr id="5" name="Straight Arrow Connector 4"/>
          <p:cNvCxnSpPr/>
          <p:nvPr/>
        </p:nvCxnSpPr>
        <p:spPr>
          <a:xfrm flipH="1">
            <a:off x="2514600" y="2667000"/>
            <a:ext cx="3048000" cy="228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565969" y="2319635"/>
            <a:ext cx="357803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Enzyme information: the ‘#’</a:t>
            </a:r>
          </a:p>
          <a:p>
            <a:r>
              <a:rPr lang="en-US" dirty="0" smtClean="0"/>
              <a:t>comments out unused lines, and</a:t>
            </a:r>
          </a:p>
          <a:p>
            <a:r>
              <a:rPr lang="en-US" dirty="0" smtClean="0"/>
              <a:t>other enzymes can be entered here.</a:t>
            </a:r>
            <a:endParaRPr lang="en-US" dirty="0"/>
          </a:p>
        </p:txBody>
      </p:sp>
      <p:cxnSp>
        <p:nvCxnSpPr>
          <p:cNvPr id="8" name="Straight Arrow Connector 7"/>
          <p:cNvCxnSpPr/>
          <p:nvPr/>
        </p:nvCxnSpPr>
        <p:spPr>
          <a:xfrm flipH="1" flipV="1">
            <a:off x="3657600" y="3242965"/>
            <a:ext cx="2133600" cy="94803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5791201" y="3590835"/>
            <a:ext cx="33528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Differential modifications: mass</a:t>
            </a:r>
          </a:p>
          <a:p>
            <a:r>
              <a:rPr lang="en-US" dirty="0" smtClean="0"/>
              <a:t>followed by amino acid location(s). Please use at least 4 digits after the decimal point for </a:t>
            </a:r>
            <a:r>
              <a:rPr lang="en-US" dirty="0" err="1" smtClean="0"/>
              <a:t>Orbitrap</a:t>
            </a:r>
            <a:r>
              <a:rPr lang="en-US" dirty="0" smtClean="0"/>
              <a:t>/QE data.</a:t>
            </a:r>
            <a:endParaRPr lang="en-US" dirty="0"/>
          </a:p>
        </p:txBody>
      </p:sp>
      <p:sp>
        <p:nvSpPr>
          <p:cNvPr id="10" name="TextBox 9"/>
          <p:cNvSpPr txBox="1"/>
          <p:nvPr/>
        </p:nvSpPr>
        <p:spPr>
          <a:xfrm>
            <a:off x="5116348" y="5239433"/>
            <a:ext cx="400340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b="1" dirty="0" err="1" smtClean="0"/>
              <a:t>mass_type_parent</a:t>
            </a:r>
            <a:r>
              <a:rPr lang="en-US" dirty="0" smtClean="0"/>
              <a:t> should be ‘1’ for </a:t>
            </a:r>
          </a:p>
          <a:p>
            <a:r>
              <a:rPr lang="en-US" dirty="0" err="1" smtClean="0"/>
              <a:t>Orbitrap</a:t>
            </a:r>
            <a:r>
              <a:rPr lang="en-US" dirty="0" smtClean="0"/>
              <a:t>/QE data, ‘0’ for everything else.</a:t>
            </a:r>
            <a:endParaRPr lang="en-US" dirty="0"/>
          </a:p>
        </p:txBody>
      </p:sp>
      <p:cxnSp>
        <p:nvCxnSpPr>
          <p:cNvPr id="12" name="Straight Arrow Connector 11"/>
          <p:cNvCxnSpPr/>
          <p:nvPr/>
        </p:nvCxnSpPr>
        <p:spPr>
          <a:xfrm flipH="1" flipV="1">
            <a:off x="1828800" y="3505200"/>
            <a:ext cx="3288972" cy="205739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 name="Straight Arrow Connector 13"/>
          <p:cNvCxnSpPr>
            <a:stCxn id="15" idx="1"/>
          </p:cNvCxnSpPr>
          <p:nvPr/>
        </p:nvCxnSpPr>
        <p:spPr>
          <a:xfrm flipH="1" flipV="1">
            <a:off x="2046050" y="5790224"/>
            <a:ext cx="2057398" cy="62796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4103448" y="6095022"/>
            <a:ext cx="5060873"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static modifications by amino acid: please use at </a:t>
            </a:r>
          </a:p>
          <a:p>
            <a:r>
              <a:rPr lang="en-US" dirty="0" smtClean="0"/>
              <a:t>least 4 digits after the decimal for </a:t>
            </a:r>
            <a:r>
              <a:rPr lang="en-US" dirty="0" err="1" smtClean="0"/>
              <a:t>Orbitrap</a:t>
            </a:r>
            <a:r>
              <a:rPr lang="en-US" dirty="0" smtClean="0"/>
              <a:t>/QE data.</a:t>
            </a:r>
            <a:endParaRPr lang="en-US" dirty="0"/>
          </a:p>
        </p:txBody>
      </p:sp>
    </p:spTree>
    <p:extLst>
      <p:ext uri="{BB962C8B-B14F-4D97-AF65-F5344CB8AC3E}">
        <p14:creationId xmlns:p14="http://schemas.microsoft.com/office/powerpoint/2010/main" val="224102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work\website\website-rework_2019\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5420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3128" y="228600"/>
            <a:ext cx="7548541" cy="1477328"/>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a:t>
            </a:r>
            <a:r>
              <a:rPr lang="en-US" b="1" dirty="0" err="1" smtClean="0"/>
              <a:t>comet.params</a:t>
            </a:r>
            <a:r>
              <a:rPr lang="en-US" dirty="0" smtClean="0"/>
              <a:t> file is very similar to the </a:t>
            </a:r>
            <a:r>
              <a:rPr lang="en-US" b="1" dirty="0" err="1" smtClean="0"/>
              <a:t>sequest.params</a:t>
            </a:r>
            <a:r>
              <a:rPr lang="en-US" dirty="0" smtClean="0"/>
              <a:t> file; however, it </a:t>
            </a:r>
          </a:p>
          <a:p>
            <a:r>
              <a:rPr lang="en-US" dirty="0" smtClean="0"/>
              <a:t>is longer and better annotated. All of the same options are there just in a </a:t>
            </a:r>
          </a:p>
          <a:p>
            <a:r>
              <a:rPr lang="en-US" dirty="0" smtClean="0"/>
              <a:t>different format. The two files should be checked to make sure the parameters</a:t>
            </a:r>
          </a:p>
          <a:p>
            <a:r>
              <a:rPr lang="en-US" dirty="0" smtClean="0"/>
              <a:t>are identical prior to analyzing the data. The various considerations for the</a:t>
            </a:r>
          </a:p>
          <a:p>
            <a:r>
              <a:rPr lang="en-US" dirty="0" smtClean="0"/>
              <a:t>parameters are the same as with the </a:t>
            </a:r>
            <a:r>
              <a:rPr lang="en-US" b="1" dirty="0" err="1" smtClean="0"/>
              <a:t>sequest.params</a:t>
            </a:r>
            <a:r>
              <a:rPr lang="en-US" dirty="0" smtClean="0"/>
              <a:t> file.</a:t>
            </a:r>
            <a:endParaRPr lang="en-US" dirty="0"/>
          </a:p>
        </p:txBody>
      </p:sp>
      <p:cxnSp>
        <p:nvCxnSpPr>
          <p:cNvPr id="6" name="Straight Arrow Connector 5"/>
          <p:cNvCxnSpPr/>
          <p:nvPr/>
        </p:nvCxnSpPr>
        <p:spPr>
          <a:xfrm flipH="1" flipV="1">
            <a:off x="5791200" y="2743200"/>
            <a:ext cx="1066800" cy="609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858000" y="3170983"/>
            <a:ext cx="103733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database</a:t>
            </a:r>
            <a:endParaRPr lang="en-US" dirty="0"/>
          </a:p>
        </p:txBody>
      </p:sp>
      <p:cxnSp>
        <p:nvCxnSpPr>
          <p:cNvPr id="9" name="Straight Arrow Connector 8"/>
          <p:cNvCxnSpPr/>
          <p:nvPr/>
        </p:nvCxnSpPr>
        <p:spPr>
          <a:xfrm flipH="1">
            <a:off x="3429000" y="3170983"/>
            <a:ext cx="914400" cy="5280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0" name="TextBox 9"/>
          <p:cNvSpPr txBox="1"/>
          <p:nvPr/>
        </p:nvSpPr>
        <p:spPr>
          <a:xfrm>
            <a:off x="4343400" y="2995356"/>
            <a:ext cx="107593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2.5 or 1.5</a:t>
            </a:r>
            <a:endParaRPr lang="en-US" dirty="0"/>
          </a:p>
        </p:txBody>
      </p:sp>
      <p:cxnSp>
        <p:nvCxnSpPr>
          <p:cNvPr id="13" name="Straight Arrow Connector 12"/>
          <p:cNvCxnSpPr/>
          <p:nvPr/>
        </p:nvCxnSpPr>
        <p:spPr>
          <a:xfrm flipH="1" flipV="1">
            <a:off x="3048000" y="3429000"/>
            <a:ext cx="1981200"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4" name="TextBox 13"/>
          <p:cNvSpPr txBox="1"/>
          <p:nvPr/>
        </p:nvSpPr>
        <p:spPr>
          <a:xfrm>
            <a:off x="5039170" y="3935968"/>
            <a:ext cx="2722220"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‘1’ for high resolution data</a:t>
            </a:r>
            <a:endParaRPr lang="en-US" dirty="0"/>
          </a:p>
        </p:txBody>
      </p:sp>
      <p:cxnSp>
        <p:nvCxnSpPr>
          <p:cNvPr id="16" name="Straight Arrow Connector 15"/>
          <p:cNvCxnSpPr/>
          <p:nvPr/>
        </p:nvCxnSpPr>
        <p:spPr>
          <a:xfrm flipH="1" flipV="1">
            <a:off x="3276600" y="3886200"/>
            <a:ext cx="1320798" cy="838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7" name="TextBox 16"/>
          <p:cNvSpPr txBox="1"/>
          <p:nvPr/>
        </p:nvSpPr>
        <p:spPr>
          <a:xfrm>
            <a:off x="4592906" y="4539734"/>
            <a:ext cx="252998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set enzyme number here</a:t>
            </a:r>
            <a:endParaRPr lang="en-US" dirty="0"/>
          </a:p>
        </p:txBody>
      </p:sp>
      <p:cxnSp>
        <p:nvCxnSpPr>
          <p:cNvPr id="19" name="Straight Arrow Connector 18"/>
          <p:cNvCxnSpPr/>
          <p:nvPr/>
        </p:nvCxnSpPr>
        <p:spPr>
          <a:xfrm flipH="1" flipV="1">
            <a:off x="3657600" y="4909066"/>
            <a:ext cx="2438400" cy="6535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20" name="TextBox 19"/>
          <p:cNvSpPr txBox="1"/>
          <p:nvPr/>
        </p:nvSpPr>
        <p:spPr>
          <a:xfrm>
            <a:off x="6096000" y="5377934"/>
            <a:ext cx="202831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variable mods table</a:t>
            </a:r>
            <a:endParaRPr lang="en-US" dirty="0"/>
          </a:p>
        </p:txBody>
      </p:sp>
      <p:sp>
        <p:nvSpPr>
          <p:cNvPr id="3" name="Oval 2"/>
          <p:cNvSpPr/>
          <p:nvPr/>
        </p:nvSpPr>
        <p:spPr>
          <a:xfrm>
            <a:off x="2438400" y="2286000"/>
            <a:ext cx="1143000" cy="304800"/>
          </a:xfrm>
          <a:prstGeom prst="ellipse">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320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notes before you start</a:t>
            </a:r>
            <a:endParaRPr lang="en-US" dirty="0"/>
          </a:p>
        </p:txBody>
      </p:sp>
      <p:sp>
        <p:nvSpPr>
          <p:cNvPr id="3" name="Content Placeholder 2"/>
          <p:cNvSpPr>
            <a:spLocks noGrp="1"/>
          </p:cNvSpPr>
          <p:nvPr>
            <p:ph sz="half" idx="1"/>
          </p:nvPr>
        </p:nvSpPr>
        <p:spPr/>
        <p:txBody>
          <a:bodyPr>
            <a:normAutofit/>
          </a:bodyPr>
          <a:lstStyle/>
          <a:p>
            <a:r>
              <a:rPr lang="en-US" sz="1600" dirty="0" smtClean="0"/>
              <a:t>This outline is for analyzing data on the PSR computers. For other computers, you will need to install Python, Comet, and other software to use the workflow. You can contact PSR for a complete list of requirements.</a:t>
            </a:r>
          </a:p>
          <a:p>
            <a:r>
              <a:rPr lang="en-US" sz="1600" dirty="0" smtClean="0"/>
              <a:t>Three computers in room MRB528 are set up to use this pipeline. They are: MRBA608, MRBA610, &amp; MRBA611. </a:t>
            </a:r>
          </a:p>
          <a:p>
            <a:r>
              <a:rPr lang="en-US" sz="1600" dirty="0" smtClean="0"/>
              <a:t>Please try to choose a computer that is less utilized. This means less collisions with other users, and helps keep memory available if someone needs to use a piece of software that is only loaded on a specific computer.</a:t>
            </a:r>
          </a:p>
        </p:txBody>
      </p:sp>
      <p:sp>
        <p:nvSpPr>
          <p:cNvPr id="4" name="Content Placeholder 3"/>
          <p:cNvSpPr>
            <a:spLocks noGrp="1"/>
          </p:cNvSpPr>
          <p:nvPr>
            <p:ph sz="half" idx="2"/>
          </p:nvPr>
        </p:nvSpPr>
        <p:spPr/>
        <p:txBody>
          <a:bodyPr>
            <a:normAutofit/>
          </a:bodyPr>
          <a:lstStyle/>
          <a:p>
            <a:r>
              <a:rPr lang="en-US" sz="1600" dirty="0" smtClean="0"/>
              <a:t>Several of the programs may show a Windows dialog box upon starting them that will ask if it is okay to allow the program to run. You can press </a:t>
            </a:r>
            <a:r>
              <a:rPr lang="en-US" sz="1600" b="1" dirty="0" smtClean="0"/>
              <a:t>ok</a:t>
            </a:r>
            <a:r>
              <a:rPr lang="en-US" sz="1600" dirty="0" smtClean="0"/>
              <a:t>.</a:t>
            </a:r>
          </a:p>
          <a:p>
            <a:r>
              <a:rPr lang="en-US" sz="1600" dirty="0" smtClean="0"/>
              <a:t>When closing out a python program running a GUI, remember to close the GUI window first. If you do not, you may see warning when closing other windows.</a:t>
            </a:r>
          </a:p>
          <a:p>
            <a:endParaRPr lang="en-US" sz="1600" dirty="0"/>
          </a:p>
        </p:txBody>
      </p:sp>
    </p:spTree>
    <p:extLst>
      <p:ext uri="{BB962C8B-B14F-4D97-AF65-F5344CB8AC3E}">
        <p14:creationId xmlns:p14="http://schemas.microsoft.com/office/powerpoint/2010/main" val="216734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work\website\website-rework_2019\1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935" y="169164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33127" y="2648634"/>
            <a:ext cx="2652073"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ion series, set c/z = 1 and </a:t>
            </a:r>
          </a:p>
          <a:p>
            <a:r>
              <a:rPr lang="en-US" dirty="0" smtClean="0"/>
              <a:t>b/y = 0, for ETD data</a:t>
            </a:r>
            <a:endParaRPr lang="en-US" dirty="0"/>
          </a:p>
        </p:txBody>
      </p:sp>
      <p:cxnSp>
        <p:nvCxnSpPr>
          <p:cNvPr id="4" name="Straight Arrow Connector 3"/>
          <p:cNvCxnSpPr/>
          <p:nvPr/>
        </p:nvCxnSpPr>
        <p:spPr>
          <a:xfrm flipH="1">
            <a:off x="3124200" y="2971799"/>
            <a:ext cx="2808928" cy="323166"/>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352800" y="603012"/>
            <a:ext cx="192296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Comet Parameters</a:t>
            </a:r>
            <a:endParaRPr lang="en-US" dirty="0"/>
          </a:p>
        </p:txBody>
      </p:sp>
    </p:spTree>
    <p:extLst>
      <p:ext uri="{BB962C8B-B14F-4D97-AF65-F5344CB8AC3E}">
        <p14:creationId xmlns:p14="http://schemas.microsoft.com/office/powerpoint/2010/main" val="349121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work\website\website-rework_2019\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 y="1697970"/>
            <a:ext cx="8124825" cy="4572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4114800" y="5105400"/>
            <a:ext cx="838200" cy="762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TextBox 3"/>
          <p:cNvSpPr txBox="1"/>
          <p:nvPr/>
        </p:nvSpPr>
        <p:spPr>
          <a:xfrm>
            <a:off x="4969379" y="4643735"/>
            <a:ext cx="3880999"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E</a:t>
            </a:r>
            <a:r>
              <a:rPr lang="en-US" dirty="0" smtClean="0"/>
              <a:t>nzyme information, use the reference </a:t>
            </a:r>
          </a:p>
          <a:p>
            <a:r>
              <a:rPr lang="en-US" dirty="0" smtClean="0"/>
              <a:t>number here in the location marked on</a:t>
            </a:r>
          </a:p>
          <a:p>
            <a:r>
              <a:rPr lang="en-US" dirty="0" smtClean="0"/>
              <a:t>a previous slide.</a:t>
            </a:r>
            <a:endParaRPr lang="en-US" dirty="0"/>
          </a:p>
        </p:txBody>
      </p:sp>
      <p:cxnSp>
        <p:nvCxnSpPr>
          <p:cNvPr id="5" name="Straight Arrow Connector 4"/>
          <p:cNvCxnSpPr/>
          <p:nvPr/>
        </p:nvCxnSpPr>
        <p:spPr>
          <a:xfrm flipH="1">
            <a:off x="5257800" y="2927866"/>
            <a:ext cx="609600" cy="42493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867400" y="2743200"/>
            <a:ext cx="253473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static modifications table</a:t>
            </a:r>
            <a:endParaRPr lang="en-US" dirty="0"/>
          </a:p>
        </p:txBody>
      </p:sp>
      <p:sp>
        <p:nvSpPr>
          <p:cNvPr id="7" name="TextBox 6"/>
          <p:cNvSpPr txBox="1"/>
          <p:nvPr/>
        </p:nvSpPr>
        <p:spPr>
          <a:xfrm>
            <a:off x="3352800" y="603012"/>
            <a:ext cx="1922962"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Comet Parameters</a:t>
            </a:r>
            <a:endParaRPr lang="en-US" dirty="0"/>
          </a:p>
        </p:txBody>
      </p:sp>
    </p:spTree>
    <p:extLst>
      <p:ext uri="{BB962C8B-B14F-4D97-AF65-F5344CB8AC3E}">
        <p14:creationId xmlns:p14="http://schemas.microsoft.com/office/powerpoint/2010/main" val="2460829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work\website\website-rework_2019\1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6" y="1828800"/>
            <a:ext cx="81343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1" y="478564"/>
            <a:ext cx="84582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After the parameters files are in place, the next step is to open up the command window</a:t>
            </a:r>
          </a:p>
          <a:p>
            <a:r>
              <a:rPr lang="en-US" dirty="0" smtClean="0"/>
              <a:t>and launch the Comet searches. The command prompt shortcut can be found on the </a:t>
            </a:r>
          </a:p>
          <a:p>
            <a:r>
              <a:rPr lang="en-US" dirty="0" smtClean="0"/>
              <a:t>PSR computers as indicated in the picture below. A </a:t>
            </a:r>
            <a:r>
              <a:rPr lang="en-US" b="1" dirty="0" smtClean="0"/>
              <a:t>&lt;shift&gt; right-mouse-click </a:t>
            </a:r>
            <a:r>
              <a:rPr lang="en-US" dirty="0" smtClean="0"/>
              <a:t>on a folder will also open a command window at that location.</a:t>
            </a:r>
            <a:endParaRPr lang="en-US" dirty="0"/>
          </a:p>
        </p:txBody>
      </p:sp>
    </p:spTree>
    <p:extLst>
      <p:ext uri="{BB962C8B-B14F-4D97-AF65-F5344CB8AC3E}">
        <p14:creationId xmlns:p14="http://schemas.microsoft.com/office/powerpoint/2010/main" val="88986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52400"/>
            <a:ext cx="8839200" cy="17543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three commands you’ll need to use to run your search are:</a:t>
            </a:r>
            <a:endParaRPr lang="en-US" dirty="0"/>
          </a:p>
          <a:p>
            <a:pPr marL="342900" indent="-342900">
              <a:buAutoNum type="arabicParenR"/>
            </a:pPr>
            <a:r>
              <a:rPr lang="en-US" dirty="0" smtClean="0"/>
              <a:t>switch to the </a:t>
            </a:r>
            <a:r>
              <a:rPr lang="en-US" b="1" dirty="0" smtClean="0"/>
              <a:t>F:</a:t>
            </a:r>
            <a:r>
              <a:rPr lang="en-US" dirty="0" smtClean="0"/>
              <a:t> drive</a:t>
            </a:r>
          </a:p>
          <a:p>
            <a:pPr marL="342900" indent="-342900">
              <a:buAutoNum type="arabicParenR"/>
            </a:pPr>
            <a:r>
              <a:rPr lang="en-US" b="1" dirty="0" smtClean="0"/>
              <a:t>cd</a:t>
            </a:r>
            <a:r>
              <a:rPr lang="en-US" dirty="0" smtClean="0"/>
              <a:t> (change directory) to your file location. This path can be pasted in with a right click menu. The tab key can also be used to auto-complete the path name.</a:t>
            </a:r>
          </a:p>
          <a:p>
            <a:pPr marL="342900" indent="-342900">
              <a:buAutoNum type="arabicParenR"/>
            </a:pPr>
            <a:r>
              <a:rPr lang="en-US" b="1" dirty="0" smtClean="0"/>
              <a:t>comet *.ms2 </a:t>
            </a:r>
            <a:r>
              <a:rPr lang="en-US" dirty="0" smtClean="0"/>
              <a:t>searches all the ms2 files in the folder; files can also be searched individually.</a:t>
            </a:r>
            <a:endParaRPr lang="en-US" dirty="0"/>
          </a:p>
        </p:txBody>
      </p:sp>
      <p:pic>
        <p:nvPicPr>
          <p:cNvPr id="3" name="Picture 2" descr="D:\work\website\website-rework_2019\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85035"/>
            <a:ext cx="889635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76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870" y="609600"/>
            <a:ext cx="8672310"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A completed Comet search will display as seen below. Comet often runs much faster than</a:t>
            </a:r>
          </a:p>
          <a:p>
            <a:r>
              <a:rPr lang="en-US" dirty="0" smtClean="0"/>
              <a:t>SEQUEST searches used to. A search with a single differential modification against a typical</a:t>
            </a:r>
          </a:p>
          <a:p>
            <a:r>
              <a:rPr lang="en-US" dirty="0" smtClean="0"/>
              <a:t>database should only take about one minute or so. Once the searches have completed you</a:t>
            </a:r>
          </a:p>
          <a:p>
            <a:r>
              <a:rPr lang="en-US" dirty="0" smtClean="0"/>
              <a:t>can close the command prompt window.</a:t>
            </a:r>
            <a:endParaRPr lang="en-US" dirty="0"/>
          </a:p>
        </p:txBody>
      </p:sp>
      <p:pic>
        <p:nvPicPr>
          <p:cNvPr id="3" name="Picture 2" descr="D:\work\website\website-rework_2019\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2" y="2057400"/>
            <a:ext cx="87344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926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632491"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next step is to run the </a:t>
            </a:r>
            <a:r>
              <a:rPr lang="en-US" b="1" dirty="0" smtClean="0"/>
              <a:t>sqt_converter.py</a:t>
            </a:r>
            <a:r>
              <a:rPr lang="en-US" dirty="0" smtClean="0"/>
              <a:t> program. This can be open in the same</a:t>
            </a:r>
          </a:p>
          <a:p>
            <a:r>
              <a:rPr lang="en-US" dirty="0"/>
              <a:t>m</a:t>
            </a:r>
            <a:r>
              <a:rPr lang="en-US" dirty="0" smtClean="0"/>
              <a:t>anner as the </a:t>
            </a:r>
            <a:r>
              <a:rPr lang="en-US" dirty="0" err="1" smtClean="0"/>
              <a:t>MSConvert_GUI</a:t>
            </a:r>
            <a:r>
              <a:rPr lang="en-US" dirty="0" smtClean="0"/>
              <a:t> program; by choosing Open from the File dropdown menu</a:t>
            </a:r>
          </a:p>
          <a:p>
            <a:r>
              <a:rPr lang="en-US" dirty="0"/>
              <a:t>o</a:t>
            </a:r>
            <a:r>
              <a:rPr lang="en-US" dirty="0" smtClean="0"/>
              <a:t>f the idle editor. Then navigate to the sqt_converter.py program in the </a:t>
            </a:r>
            <a:r>
              <a:rPr lang="en-US" dirty="0" err="1" smtClean="0"/>
              <a:t>PAW_pipeline</a:t>
            </a:r>
            <a:endParaRPr lang="en-US" dirty="0" smtClean="0"/>
          </a:p>
          <a:p>
            <a:r>
              <a:rPr lang="en-US" dirty="0" smtClean="0"/>
              <a:t> folder on Box Sync.</a:t>
            </a:r>
            <a:endParaRPr lang="en-US" dirty="0"/>
          </a:p>
        </p:txBody>
      </p:sp>
      <p:pic>
        <p:nvPicPr>
          <p:cNvPr id="22530" name="Picture 2" descr="D:\work\website\website-rework_2019\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01" y="1828800"/>
            <a:ext cx="8705850" cy="489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33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6832" y="381000"/>
            <a:ext cx="8246168"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The program takes the </a:t>
            </a:r>
            <a:r>
              <a:rPr lang="en-US" dirty="0" smtClean="0"/>
              <a:t>.</a:t>
            </a:r>
            <a:r>
              <a:rPr lang="en-US" dirty="0" err="1" smtClean="0"/>
              <a:t>sqt</a:t>
            </a:r>
            <a:r>
              <a:rPr lang="en-US" dirty="0" smtClean="0"/>
              <a:t> files </a:t>
            </a:r>
            <a:r>
              <a:rPr lang="en-US" dirty="0"/>
              <a:t>Comet creates and, after some processing of the data, </a:t>
            </a:r>
            <a:endParaRPr lang="en-US" dirty="0" smtClean="0"/>
          </a:p>
          <a:p>
            <a:r>
              <a:rPr lang="en-US" dirty="0" smtClean="0"/>
              <a:t>it </a:t>
            </a:r>
            <a:r>
              <a:rPr lang="en-US" dirty="0"/>
              <a:t>creates txt files that </a:t>
            </a:r>
            <a:r>
              <a:rPr lang="en-US" dirty="0" smtClean="0"/>
              <a:t>the rest </a:t>
            </a:r>
            <a:r>
              <a:rPr lang="en-US" dirty="0"/>
              <a:t>of the PAW Pipeline will process. The program </a:t>
            </a:r>
            <a:r>
              <a:rPr lang="en-US" dirty="0" smtClean="0"/>
              <a:t>can</a:t>
            </a:r>
          </a:p>
          <a:p>
            <a:r>
              <a:rPr lang="en-US" dirty="0" smtClean="0"/>
              <a:t>launched by </a:t>
            </a:r>
            <a:r>
              <a:rPr lang="en-US" dirty="0"/>
              <a:t>pressing </a:t>
            </a:r>
            <a:r>
              <a:rPr lang="en-US" b="1" dirty="0"/>
              <a:t>F5</a:t>
            </a:r>
            <a:r>
              <a:rPr lang="en-US" dirty="0"/>
              <a:t> once the python window </a:t>
            </a:r>
            <a:r>
              <a:rPr lang="en-US" dirty="0" smtClean="0"/>
              <a:t>opens, or selecting </a:t>
            </a:r>
            <a:r>
              <a:rPr lang="en-US" b="1" dirty="0" smtClean="0"/>
              <a:t>Run Program</a:t>
            </a:r>
          </a:p>
          <a:p>
            <a:r>
              <a:rPr lang="en-US" dirty="0" smtClean="0"/>
              <a:t>From the </a:t>
            </a:r>
            <a:r>
              <a:rPr lang="en-US" b="1" dirty="0" smtClean="0"/>
              <a:t>Run</a:t>
            </a:r>
            <a:r>
              <a:rPr lang="en-US" dirty="0" smtClean="0"/>
              <a:t> menu as shown below.</a:t>
            </a:r>
            <a:endParaRPr lang="en-US" dirty="0"/>
          </a:p>
        </p:txBody>
      </p:sp>
      <p:pic>
        <p:nvPicPr>
          <p:cNvPr id="23554" name="Picture 2" descr="D:\work\website\website-rework_2019\2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41" y="1676400"/>
            <a:ext cx="8591550" cy="482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8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509" y="394531"/>
            <a:ext cx="8121775"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After launch, an open folder dialog box will ask you to browse to the </a:t>
            </a:r>
            <a:r>
              <a:rPr lang="en-US" b="1" dirty="0" smtClean="0"/>
              <a:t>ms2_files</a:t>
            </a:r>
            <a:r>
              <a:rPr lang="en-US" dirty="0" smtClean="0"/>
              <a:t> files </a:t>
            </a:r>
          </a:p>
          <a:p>
            <a:r>
              <a:rPr lang="en-US" dirty="0" smtClean="0"/>
              <a:t>you wish to analyze, and select them. After selecting the files and pressing</a:t>
            </a:r>
          </a:p>
          <a:p>
            <a:r>
              <a:rPr lang="en-US" dirty="0"/>
              <a:t>o</a:t>
            </a:r>
            <a:r>
              <a:rPr lang="en-US" dirty="0" smtClean="0"/>
              <a:t>kay, the program will run. This is one of the most time-intensive part of the pipeline</a:t>
            </a:r>
          </a:p>
          <a:p>
            <a:r>
              <a:rPr lang="en-US" dirty="0" smtClean="0"/>
              <a:t>at the moment, and can easily take 15-20 minutes per file to do the conversion.</a:t>
            </a:r>
            <a:endParaRPr lang="en-US" dirty="0"/>
          </a:p>
        </p:txBody>
      </p:sp>
      <p:pic>
        <p:nvPicPr>
          <p:cNvPr id="24578" name="Picture 2" descr="D:\work\website\website-rework_2019\2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208" y="1730375"/>
            <a:ext cx="8334375"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21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7500" y="381000"/>
            <a:ext cx="8399800"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When the processing is complete, the output window will display </a:t>
            </a:r>
            <a:r>
              <a:rPr lang="en-US" b="1" dirty="0" smtClean="0"/>
              <a:t>All files have been</a:t>
            </a:r>
          </a:p>
          <a:p>
            <a:r>
              <a:rPr lang="en-US" b="1" dirty="0" smtClean="0"/>
              <a:t>converted</a:t>
            </a:r>
            <a:r>
              <a:rPr lang="en-US" dirty="0" smtClean="0"/>
              <a:t>. At this point, it’s safe to close both windows and move on to the next step.</a:t>
            </a:r>
          </a:p>
          <a:p>
            <a:r>
              <a:rPr lang="en-US" dirty="0" smtClean="0"/>
              <a:t>The output will also display scans with missing data. There are commonly a couple of </a:t>
            </a:r>
          </a:p>
          <a:p>
            <a:r>
              <a:rPr lang="en-US" dirty="0" smtClean="0"/>
              <a:t>these scans in each analysis; however, lots of missing data could indicate a problem.</a:t>
            </a:r>
            <a:endParaRPr lang="en-US" dirty="0"/>
          </a:p>
        </p:txBody>
      </p:sp>
      <p:pic>
        <p:nvPicPr>
          <p:cNvPr id="25602" name="Picture 2" descr="D:\work\website\website-rework_2019\2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986" y="1828800"/>
            <a:ext cx="81248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250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work\website\website-rework_2019\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045" y="2000690"/>
            <a:ext cx="8029575" cy="4514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9045" y="457200"/>
            <a:ext cx="8477642"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next pipeline step is </a:t>
            </a:r>
            <a:r>
              <a:rPr lang="en-US" b="1" dirty="0" smtClean="0"/>
              <a:t>histo_GUI.py</a:t>
            </a:r>
            <a:r>
              <a:rPr lang="en-US" dirty="0" smtClean="0"/>
              <a:t>. You can open it the same way as the others, and </a:t>
            </a:r>
          </a:p>
          <a:p>
            <a:r>
              <a:rPr lang="en-US" dirty="0" smtClean="0"/>
              <a:t>then press </a:t>
            </a:r>
            <a:r>
              <a:rPr lang="en-US" b="1" dirty="0" smtClean="0"/>
              <a:t>F5</a:t>
            </a:r>
            <a:r>
              <a:rPr lang="en-US" dirty="0" smtClean="0"/>
              <a:t> to run. A small GUI window will open. You can use the top button to select</a:t>
            </a:r>
          </a:p>
          <a:p>
            <a:r>
              <a:rPr lang="en-US" dirty="0" smtClean="0"/>
              <a:t>the </a:t>
            </a:r>
            <a:r>
              <a:rPr lang="en-US" b="1" dirty="0" smtClean="0"/>
              <a:t>ms2_files</a:t>
            </a:r>
            <a:r>
              <a:rPr lang="en-US" dirty="0" smtClean="0"/>
              <a:t> folder you wish to analyze, and the bottom button is for toggling between </a:t>
            </a:r>
          </a:p>
          <a:p>
            <a:r>
              <a:rPr lang="en-US" dirty="0" smtClean="0"/>
              <a:t>high mass accuracy (</a:t>
            </a:r>
            <a:r>
              <a:rPr lang="en-US" dirty="0" err="1" smtClean="0"/>
              <a:t>Orbitrap</a:t>
            </a:r>
            <a:r>
              <a:rPr lang="en-US" dirty="0" smtClean="0"/>
              <a:t>/</a:t>
            </a:r>
            <a:r>
              <a:rPr lang="en-US" dirty="0" err="1" smtClean="0"/>
              <a:t>QExactive</a:t>
            </a:r>
            <a:r>
              <a:rPr lang="en-US" dirty="0" smtClean="0"/>
              <a:t>) data, and low mass accuracy data (</a:t>
            </a:r>
            <a:r>
              <a:rPr lang="en-US" dirty="0" err="1" smtClean="0"/>
              <a:t>Velos</a:t>
            </a:r>
            <a:r>
              <a:rPr lang="en-US" dirty="0" smtClean="0"/>
              <a:t>/LTQ). </a:t>
            </a:r>
            <a:endParaRPr lang="en-US" dirty="0"/>
          </a:p>
        </p:txBody>
      </p:sp>
      <p:cxnSp>
        <p:nvCxnSpPr>
          <p:cNvPr id="4" name="Straight Arrow Connector 3"/>
          <p:cNvCxnSpPr/>
          <p:nvPr/>
        </p:nvCxnSpPr>
        <p:spPr>
          <a:xfrm flipH="1">
            <a:off x="2362200" y="2133600"/>
            <a:ext cx="1156944" cy="5334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3514064" y="1970210"/>
            <a:ext cx="1611339"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select ms2 files</a:t>
            </a:r>
            <a:endParaRPr lang="en-US" dirty="0"/>
          </a:p>
        </p:txBody>
      </p:sp>
      <p:cxnSp>
        <p:nvCxnSpPr>
          <p:cNvPr id="7" name="Straight Arrow Connector 6"/>
          <p:cNvCxnSpPr>
            <a:stCxn id="8" idx="1"/>
          </p:cNvCxnSpPr>
          <p:nvPr/>
        </p:nvCxnSpPr>
        <p:spPr>
          <a:xfrm flipH="1">
            <a:off x="2362201" y="2826266"/>
            <a:ext cx="1921972" cy="8357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flipH="1" flipV="1">
            <a:off x="2133600" y="3200400"/>
            <a:ext cx="727412" cy="833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1" name="TextBox 10"/>
          <p:cNvSpPr txBox="1"/>
          <p:nvPr/>
        </p:nvSpPr>
        <p:spPr>
          <a:xfrm>
            <a:off x="1752600" y="4034199"/>
            <a:ext cx="221682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then run the program</a:t>
            </a:r>
            <a:endParaRPr lang="en-US" dirty="0"/>
          </a:p>
        </p:txBody>
      </p:sp>
      <p:cxnSp>
        <p:nvCxnSpPr>
          <p:cNvPr id="13" name="Straight Arrow Connector 12"/>
          <p:cNvCxnSpPr>
            <a:stCxn id="5" idx="2"/>
          </p:cNvCxnSpPr>
          <p:nvPr/>
        </p:nvCxnSpPr>
        <p:spPr>
          <a:xfrm>
            <a:off x="4319734" y="2339542"/>
            <a:ext cx="1692628" cy="322305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4284173" y="2641600"/>
            <a:ext cx="21291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select mass accuracy</a:t>
            </a:r>
            <a:endParaRPr lang="en-US" dirty="0"/>
          </a:p>
        </p:txBody>
      </p:sp>
    </p:spTree>
    <p:extLst>
      <p:ext uri="{BB962C8B-B14F-4D97-AF65-F5344CB8AC3E}">
        <p14:creationId xmlns:p14="http://schemas.microsoft.com/office/powerpoint/2010/main" val="103134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3609" y="457200"/>
            <a:ext cx="81280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first step is to get your RAW data from the mass spectrometer onto a flash drive or other device and transfer those files to the computer you’ll be doing the analysis on.</a:t>
            </a:r>
            <a:endParaRPr lang="en-US" dirty="0"/>
          </a:p>
        </p:txBody>
      </p:sp>
      <p:pic>
        <p:nvPicPr>
          <p:cNvPr id="2" name="Picture 2" descr="D:\work\website\website-rework_2019\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83" y="1676400"/>
            <a:ext cx="812482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80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work\website\website-rework_2019\2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1847165"/>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381000"/>
            <a:ext cx="8143255"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GUI will open after a short loading time, and look something like below. The first</a:t>
            </a:r>
          </a:p>
          <a:p>
            <a:r>
              <a:rPr lang="en-US" dirty="0" smtClean="0"/>
              <a:t>step is to set the mass windows. If you are using low mass accuracy data you can skip</a:t>
            </a:r>
          </a:p>
          <a:p>
            <a:r>
              <a:rPr lang="en-US" dirty="0" smtClean="0"/>
              <a:t>this step and simply press the </a:t>
            </a:r>
            <a:r>
              <a:rPr lang="en-US" b="1" dirty="0" smtClean="0"/>
              <a:t>Compute </a:t>
            </a:r>
            <a:r>
              <a:rPr lang="en-US" b="1" dirty="0"/>
              <a:t>S</a:t>
            </a:r>
            <a:r>
              <a:rPr lang="en-US" b="1" dirty="0" smtClean="0"/>
              <a:t>core Histograms</a:t>
            </a:r>
            <a:r>
              <a:rPr lang="en-US" dirty="0" smtClean="0"/>
              <a:t> button to jump ahead to </a:t>
            </a:r>
          </a:p>
          <a:p>
            <a:r>
              <a:rPr lang="en-US" dirty="0" smtClean="0"/>
              <a:t>the next window.</a:t>
            </a:r>
            <a:endParaRPr lang="en-US" dirty="0"/>
          </a:p>
        </p:txBody>
      </p:sp>
      <p:sp>
        <p:nvSpPr>
          <p:cNvPr id="3" name="TextBox 2"/>
          <p:cNvSpPr txBox="1"/>
          <p:nvPr/>
        </p:nvSpPr>
        <p:spPr>
          <a:xfrm>
            <a:off x="5791200" y="2209800"/>
            <a:ext cx="2417778"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mass error distributions</a:t>
            </a:r>
          </a:p>
          <a:p>
            <a:r>
              <a:rPr lang="en-US" dirty="0" smtClean="0"/>
              <a:t>Forward = blue</a:t>
            </a:r>
          </a:p>
          <a:p>
            <a:r>
              <a:rPr lang="en-US" dirty="0" smtClean="0"/>
              <a:t>Reversed = red</a:t>
            </a:r>
            <a:endParaRPr lang="en-US" dirty="0"/>
          </a:p>
        </p:txBody>
      </p:sp>
      <p:cxnSp>
        <p:nvCxnSpPr>
          <p:cNvPr id="5" name="Straight Arrow Connector 4"/>
          <p:cNvCxnSpPr/>
          <p:nvPr/>
        </p:nvCxnSpPr>
        <p:spPr>
          <a:xfrm flipH="1">
            <a:off x="4191000" y="2671465"/>
            <a:ext cx="1600200" cy="22413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5943600" y="3810000"/>
            <a:ext cx="2839239"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zoomed in regions around</a:t>
            </a:r>
          </a:p>
          <a:p>
            <a:r>
              <a:rPr lang="en-US" dirty="0"/>
              <a:t> </a:t>
            </a:r>
            <a:r>
              <a:rPr lang="en-US" dirty="0" smtClean="0"/>
              <a:t>the +0 da and +1 da regions</a:t>
            </a:r>
            <a:endParaRPr lang="en-US" dirty="0"/>
          </a:p>
        </p:txBody>
      </p:sp>
      <p:cxnSp>
        <p:nvCxnSpPr>
          <p:cNvPr id="8" name="Straight Arrow Connector 7"/>
          <p:cNvCxnSpPr/>
          <p:nvPr/>
        </p:nvCxnSpPr>
        <p:spPr>
          <a:xfrm flipH="1">
            <a:off x="5105400" y="4133165"/>
            <a:ext cx="8382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5943600" y="5318333"/>
            <a:ext cx="2531462"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forward/reversed counts</a:t>
            </a:r>
          </a:p>
          <a:p>
            <a:r>
              <a:rPr lang="en-US" dirty="0" smtClean="0"/>
              <a:t>by delta mass</a:t>
            </a:r>
          </a:p>
        </p:txBody>
      </p:sp>
      <p:cxnSp>
        <p:nvCxnSpPr>
          <p:cNvPr id="11" name="Straight Arrow Connector 10"/>
          <p:cNvCxnSpPr>
            <a:stCxn id="9" idx="1"/>
          </p:cNvCxnSpPr>
          <p:nvPr/>
        </p:nvCxnSpPr>
        <p:spPr>
          <a:xfrm flipH="1">
            <a:off x="4572000" y="5641499"/>
            <a:ext cx="1371600" cy="7350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4" name="Oval 3"/>
          <p:cNvSpPr/>
          <p:nvPr/>
        </p:nvSpPr>
        <p:spPr>
          <a:xfrm>
            <a:off x="1066800" y="1981200"/>
            <a:ext cx="914400" cy="228600"/>
          </a:xfrm>
          <a:prstGeom prst="ellipse">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177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work\website\website-rework_2019\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13" y="1818958"/>
            <a:ext cx="8124826"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152400"/>
            <a:ext cx="8107219"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first step in selecting the mass windows is to click on the tab for the charge state</a:t>
            </a:r>
          </a:p>
          <a:p>
            <a:r>
              <a:rPr lang="en-US" dirty="0" smtClean="0"/>
              <a:t>you wish to set (thresholds should be checked/adjusted for all charge states).</a:t>
            </a:r>
            <a:endParaRPr lang="en-US" dirty="0"/>
          </a:p>
        </p:txBody>
      </p:sp>
      <p:cxnSp>
        <p:nvCxnSpPr>
          <p:cNvPr id="4" name="Straight Arrow Connector 3"/>
          <p:cNvCxnSpPr/>
          <p:nvPr/>
        </p:nvCxnSpPr>
        <p:spPr>
          <a:xfrm flipH="1">
            <a:off x="1447800" y="798731"/>
            <a:ext cx="533400" cy="12586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2337945" y="926068"/>
            <a:ext cx="5577781"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Next click on the window you want to edit (0 Da or 1 Da).</a:t>
            </a:r>
            <a:endParaRPr lang="en-US" dirty="0"/>
          </a:p>
        </p:txBody>
      </p:sp>
      <p:cxnSp>
        <p:nvCxnSpPr>
          <p:cNvPr id="7" name="Straight Arrow Connector 6"/>
          <p:cNvCxnSpPr/>
          <p:nvPr/>
        </p:nvCxnSpPr>
        <p:spPr>
          <a:xfrm flipH="1">
            <a:off x="2057400" y="1295400"/>
            <a:ext cx="1143000" cy="25146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5715000" y="1447800"/>
            <a:ext cx="2544158"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Then click on the table at</a:t>
            </a:r>
          </a:p>
          <a:p>
            <a:r>
              <a:rPr lang="en-US" dirty="0" smtClean="0"/>
              <a:t>the bottom.</a:t>
            </a:r>
          </a:p>
        </p:txBody>
      </p:sp>
      <p:cxnSp>
        <p:nvCxnSpPr>
          <p:cNvPr id="10" name="Straight Arrow Connector 9"/>
          <p:cNvCxnSpPr/>
          <p:nvPr/>
        </p:nvCxnSpPr>
        <p:spPr>
          <a:xfrm flipH="1">
            <a:off x="2628900" y="2133600"/>
            <a:ext cx="3086100" cy="3352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15" name="TextBox 14"/>
          <p:cNvSpPr txBox="1"/>
          <p:nvPr/>
        </p:nvSpPr>
        <p:spPr>
          <a:xfrm>
            <a:off x="5791201" y="2286000"/>
            <a:ext cx="3276599" cy="45243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t>Once the table is selected, the left</a:t>
            </a:r>
          </a:p>
          <a:p>
            <a:r>
              <a:rPr lang="en-US" sz="1600" dirty="0" smtClean="0"/>
              <a:t>and right arrow keys toggle between</a:t>
            </a:r>
          </a:p>
          <a:p>
            <a:r>
              <a:rPr lang="en-US" sz="1600" dirty="0" smtClean="0"/>
              <a:t>the upper and lower thresholds; </a:t>
            </a:r>
          </a:p>
          <a:p>
            <a:r>
              <a:rPr lang="en-US" sz="1600" dirty="0" smtClean="0"/>
              <a:t>the up and down arrow keys adjust the threshold higher or lower.</a:t>
            </a:r>
          </a:p>
          <a:p>
            <a:endParaRPr lang="en-US" sz="1600" dirty="0"/>
          </a:p>
          <a:p>
            <a:r>
              <a:rPr lang="en-US" sz="1600" dirty="0" smtClean="0"/>
              <a:t>The </a:t>
            </a:r>
            <a:r>
              <a:rPr lang="en-US" sz="1600" b="1" dirty="0" smtClean="0"/>
              <a:t>enter</a:t>
            </a:r>
            <a:r>
              <a:rPr lang="en-US" sz="1600" dirty="0" smtClean="0"/>
              <a:t> key updates the threshold to the current dotted line location. You want to capture just the blue peaks associated with the</a:t>
            </a:r>
            <a:r>
              <a:rPr lang="en-US" sz="1600" dirty="0"/>
              <a:t> </a:t>
            </a:r>
            <a:r>
              <a:rPr lang="en-US" sz="1600" dirty="0" smtClean="0"/>
              <a:t>forward distributions between the thresholds. The default windows may be OK.</a:t>
            </a:r>
          </a:p>
          <a:p>
            <a:endParaRPr lang="en-US" sz="1600" dirty="0"/>
          </a:p>
          <a:p>
            <a:r>
              <a:rPr lang="en-US" sz="1600" dirty="0" smtClean="0"/>
              <a:t>Once all the thresholds are set, click</a:t>
            </a:r>
          </a:p>
          <a:p>
            <a:r>
              <a:rPr lang="en-US" sz="1600" dirty="0" smtClean="0"/>
              <a:t>The </a:t>
            </a:r>
            <a:r>
              <a:rPr lang="en-US" sz="1600" b="1" dirty="0" smtClean="0"/>
              <a:t>Compute Scores Histograms</a:t>
            </a:r>
          </a:p>
          <a:p>
            <a:r>
              <a:rPr lang="en-US" sz="1600" dirty="0" smtClean="0"/>
              <a:t>button to create the search score histograms.</a:t>
            </a:r>
            <a:endParaRPr lang="en-US" sz="1600" dirty="0"/>
          </a:p>
        </p:txBody>
      </p:sp>
    </p:spTree>
    <p:extLst>
      <p:ext uri="{BB962C8B-B14F-4D97-AF65-F5344CB8AC3E}">
        <p14:creationId xmlns:p14="http://schemas.microsoft.com/office/powerpoint/2010/main" val="983883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work\website\website-rework_2019\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 y="2133600"/>
            <a:ext cx="81343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228600"/>
            <a:ext cx="8153400" cy="17543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After the mass accuracy filtering, next is filtering by discriminate scores. The tabs and windows work in similar ways as the mass accuracy window, with the exception of there only being a single minimum threshold for each plot. There are two rows of tabs above the score histograms. The top are different charge states and delta mass windows. The bottom tabs are for different modification states. There will be multiple score histograms (plots) for different enzymatic cleavage states.  </a:t>
            </a:r>
            <a:endParaRPr lang="en-US" dirty="0"/>
          </a:p>
        </p:txBody>
      </p:sp>
      <p:sp>
        <p:nvSpPr>
          <p:cNvPr id="3" name="TextBox 2"/>
          <p:cNvSpPr txBox="1"/>
          <p:nvPr/>
        </p:nvSpPr>
        <p:spPr>
          <a:xfrm>
            <a:off x="762000" y="5105400"/>
            <a:ext cx="4876800" cy="1200329"/>
          </a:xfrm>
          <a:prstGeom prst="rect">
            <a:avLst/>
          </a:prstGeom>
          <a:solidFill>
            <a:schemeClr val="bg1"/>
          </a:solidFill>
          <a:ln w="28575" cmpd="sng">
            <a:solidFill>
              <a:schemeClr val="accent6"/>
            </a:solidFill>
          </a:ln>
        </p:spPr>
        <p:txBody>
          <a:bodyPr wrap="square" rtlCol="0">
            <a:spAutoFit/>
          </a:bodyPr>
          <a:lstStyle/>
          <a:p>
            <a:r>
              <a:rPr lang="en-US" dirty="0" smtClean="0"/>
              <a:t>All tabs should be examined. Work left to right on the top tabs and make sure to select all modifications (second row of tabs) and adjust score thresholds as described below.</a:t>
            </a:r>
            <a:endParaRPr lang="en-US" dirty="0"/>
          </a:p>
        </p:txBody>
      </p:sp>
    </p:spTree>
    <p:extLst>
      <p:ext uri="{BB962C8B-B14F-4D97-AF65-F5344CB8AC3E}">
        <p14:creationId xmlns:p14="http://schemas.microsoft.com/office/powerpoint/2010/main" val="32616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work\website\website-rework_2019\3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48135"/>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381000"/>
            <a:ext cx="8197309"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goal when setting peptide thresholds is to end up with a reasonable final protein </a:t>
            </a:r>
          </a:p>
          <a:p>
            <a:r>
              <a:rPr lang="en-US" dirty="0" smtClean="0"/>
              <a:t>false discovery rate (FDR). How a peptide FDR translates to a protein-level FDR will </a:t>
            </a:r>
          </a:p>
          <a:p>
            <a:r>
              <a:rPr lang="en-US" dirty="0" smtClean="0"/>
              <a:t>vary depending on the size of the database and the complexity of your samples. </a:t>
            </a:r>
          </a:p>
          <a:p>
            <a:r>
              <a:rPr lang="en-US" dirty="0" smtClean="0"/>
              <a:t>What follows are some basic guidelines.</a:t>
            </a:r>
            <a:endParaRPr lang="en-US" dirty="0"/>
          </a:p>
        </p:txBody>
      </p:sp>
      <p:sp>
        <p:nvSpPr>
          <p:cNvPr id="4" name="TextBox 3"/>
          <p:cNvSpPr txBox="1"/>
          <p:nvPr/>
        </p:nvSpPr>
        <p:spPr>
          <a:xfrm>
            <a:off x="228600" y="2464475"/>
            <a:ext cx="3352800" cy="313932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default threshold locations are at 1% peptide FDR, which works well for larger datasets (</a:t>
            </a:r>
            <a:r>
              <a:rPr lang="en-US" dirty="0" err="1" smtClean="0"/>
              <a:t>MudPITs</a:t>
            </a:r>
            <a:r>
              <a:rPr lang="en-US" dirty="0" smtClean="0"/>
              <a:t>). For samples with single LC runs per sample, a lower peptide FDR like 5% may be better.</a:t>
            </a:r>
          </a:p>
          <a:p>
            <a:endParaRPr lang="en-US" dirty="0"/>
          </a:p>
          <a:p>
            <a:r>
              <a:rPr lang="en-US" dirty="0" smtClean="0"/>
              <a:t>On the right is an example of </a:t>
            </a:r>
          </a:p>
          <a:p>
            <a:r>
              <a:rPr lang="en-US" dirty="0" smtClean="0"/>
              <a:t>a filter set at just under 5% </a:t>
            </a:r>
          </a:p>
          <a:p>
            <a:r>
              <a:rPr lang="en-US" dirty="0" smtClean="0"/>
              <a:t>(4.88%).</a:t>
            </a:r>
            <a:endParaRPr lang="en-US" dirty="0"/>
          </a:p>
        </p:txBody>
      </p:sp>
      <p:cxnSp>
        <p:nvCxnSpPr>
          <p:cNvPr id="6" name="Straight Arrow Connector 5"/>
          <p:cNvCxnSpPr/>
          <p:nvPr/>
        </p:nvCxnSpPr>
        <p:spPr>
          <a:xfrm flipV="1">
            <a:off x="3581400" y="4572000"/>
            <a:ext cx="32766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569662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work\website\website-rework_2019\3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76" y="182880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7953" y="304800"/>
            <a:ext cx="7796448"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To accurately control peptide sequence errors, peptides are divided into many classes depending on accurate mass, search parameters, and charge states. In many datasets, several of these classes may be empty or have very few estimated correct identifications. There will be no dotted threshold lines for these classes.</a:t>
            </a:r>
            <a:endParaRPr lang="en-US" dirty="0"/>
          </a:p>
        </p:txBody>
      </p:sp>
      <p:cxnSp>
        <p:nvCxnSpPr>
          <p:cNvPr id="4" name="Straight Arrow Connector 3"/>
          <p:cNvCxnSpPr>
            <a:stCxn id="2" idx="2"/>
          </p:cNvCxnSpPr>
          <p:nvPr/>
        </p:nvCxnSpPr>
        <p:spPr>
          <a:xfrm>
            <a:off x="4636177" y="1505129"/>
            <a:ext cx="88225" cy="146667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749698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work\website\website-rework_2019\3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05000"/>
            <a:ext cx="813435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381000"/>
            <a:ext cx="7789312"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In addition to empty peptide classes, you can ignore sparse (nearly empty) classes</a:t>
            </a:r>
          </a:p>
          <a:p>
            <a:r>
              <a:rPr lang="en-US" dirty="0" smtClean="0"/>
              <a:t>such as the one on the left.</a:t>
            </a:r>
            <a:endParaRPr lang="en-US" dirty="0"/>
          </a:p>
        </p:txBody>
      </p:sp>
      <p:cxnSp>
        <p:nvCxnSpPr>
          <p:cNvPr id="4" name="Straight Arrow Connector 3"/>
          <p:cNvCxnSpPr/>
          <p:nvPr/>
        </p:nvCxnSpPr>
        <p:spPr>
          <a:xfrm>
            <a:off x="2590800" y="1027331"/>
            <a:ext cx="2286000" cy="2096869"/>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4191000" y="1219200"/>
            <a:ext cx="45720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It is also a good idea to exclude peptide classes with few forward matches above the desired peptide FDR.</a:t>
            </a:r>
            <a:endParaRPr lang="en-US" dirty="0"/>
          </a:p>
        </p:txBody>
      </p:sp>
      <p:cxnSp>
        <p:nvCxnSpPr>
          <p:cNvPr id="7" name="Straight Arrow Connector 6"/>
          <p:cNvCxnSpPr/>
          <p:nvPr/>
        </p:nvCxnSpPr>
        <p:spPr>
          <a:xfrm flipH="1">
            <a:off x="7239000" y="2142530"/>
            <a:ext cx="457200" cy="98167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9" name="TextBox 8"/>
          <p:cNvSpPr txBox="1"/>
          <p:nvPr/>
        </p:nvSpPr>
        <p:spPr>
          <a:xfrm>
            <a:off x="152400" y="4648200"/>
            <a:ext cx="3256608"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In these instances, the likelihood </a:t>
            </a:r>
          </a:p>
          <a:p>
            <a:r>
              <a:rPr lang="en-US" dirty="0" smtClean="0"/>
              <a:t>of introducing false matches due</a:t>
            </a:r>
          </a:p>
          <a:p>
            <a:r>
              <a:rPr lang="en-US" dirty="0" smtClean="0"/>
              <a:t>to poor quality data is higher.</a:t>
            </a:r>
            <a:endParaRPr lang="en-US" dirty="0"/>
          </a:p>
        </p:txBody>
      </p:sp>
    </p:spTree>
    <p:extLst>
      <p:ext uri="{BB962C8B-B14F-4D97-AF65-F5344CB8AC3E}">
        <p14:creationId xmlns:p14="http://schemas.microsoft.com/office/powerpoint/2010/main" val="4086023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work\website\website-rework_2019\3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90500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381000"/>
            <a:ext cx="81280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Finally, setting a minimum threshold for the discriminate score (like the 1.4 that is used below) is also a good idea. These very low scores would likely fail manual inspection, and wouldn’t meet accepted proteomics publication standards.</a:t>
            </a:r>
            <a:endParaRPr lang="en-US" dirty="0"/>
          </a:p>
        </p:txBody>
      </p:sp>
      <p:cxnSp>
        <p:nvCxnSpPr>
          <p:cNvPr id="4" name="Straight Arrow Connector 3"/>
          <p:cNvCxnSpPr/>
          <p:nvPr/>
        </p:nvCxnSpPr>
        <p:spPr>
          <a:xfrm>
            <a:off x="2667000" y="1581329"/>
            <a:ext cx="1143000" cy="2990671"/>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524000" y="5562600"/>
            <a:ext cx="7303502"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Once all the thresholds have been set for the different charge states and</a:t>
            </a:r>
          </a:p>
          <a:p>
            <a:r>
              <a:rPr lang="en-US" dirty="0" smtClean="0"/>
              <a:t>modification types, press the </a:t>
            </a:r>
            <a:r>
              <a:rPr lang="en-US" b="1" dirty="0" smtClean="0"/>
              <a:t>Filter Data</a:t>
            </a:r>
            <a:r>
              <a:rPr lang="en-US" dirty="0" smtClean="0"/>
              <a:t> button to complete the processing.</a:t>
            </a:r>
            <a:endParaRPr lang="en-US" dirty="0"/>
          </a:p>
        </p:txBody>
      </p:sp>
      <p:sp>
        <p:nvSpPr>
          <p:cNvPr id="3" name="Oval 2"/>
          <p:cNvSpPr/>
          <p:nvPr/>
        </p:nvSpPr>
        <p:spPr>
          <a:xfrm>
            <a:off x="5257800" y="2209800"/>
            <a:ext cx="533400" cy="228600"/>
          </a:xfrm>
          <a:prstGeom prst="ellipse">
            <a:avLst/>
          </a:prstGeom>
          <a:noFill/>
          <a:ln w="1905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48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work\website\website-rework_2019\3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1828800"/>
            <a:ext cx="8124826"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533400"/>
            <a:ext cx="8128000"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Filtering will usually take about 20-30 seconds per file (or longer) to process and </a:t>
            </a:r>
          </a:p>
          <a:p>
            <a:r>
              <a:rPr lang="en-US" dirty="0" smtClean="0"/>
              <a:t>write out the filtered files. When it is finished, the python shell will display </a:t>
            </a:r>
            <a:r>
              <a:rPr lang="en-US" b="1" dirty="0" smtClean="0"/>
              <a:t>…finished</a:t>
            </a:r>
            <a:r>
              <a:rPr lang="en-US" dirty="0" smtClean="0"/>
              <a:t>. </a:t>
            </a:r>
            <a:r>
              <a:rPr lang="en-US" dirty="0"/>
              <a:t>Y</a:t>
            </a:r>
            <a:r>
              <a:rPr lang="en-US" dirty="0" smtClean="0"/>
              <a:t>ou can close the GUI and python windows to exit.</a:t>
            </a:r>
            <a:endParaRPr lang="en-US" dirty="0"/>
          </a:p>
        </p:txBody>
      </p:sp>
      <p:cxnSp>
        <p:nvCxnSpPr>
          <p:cNvPr id="4" name="Straight Arrow Connector 3"/>
          <p:cNvCxnSpPr/>
          <p:nvPr/>
        </p:nvCxnSpPr>
        <p:spPr>
          <a:xfrm flipH="1">
            <a:off x="1600200" y="1456730"/>
            <a:ext cx="1524000" cy="395347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675136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28600"/>
            <a:ext cx="7620000"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final step in the analysis pipeline in the </a:t>
            </a:r>
            <a:r>
              <a:rPr lang="en-US" b="1" dirty="0" smtClean="0"/>
              <a:t>PAW_results.py</a:t>
            </a:r>
            <a:r>
              <a:rPr lang="en-US" dirty="0" smtClean="0"/>
              <a:t>. Unlike with previous programs you may need to edit the source code after opening the program file. If you are unfamiliar with Python coding, consult with the PSR staff for assistance.</a:t>
            </a:r>
          </a:p>
        </p:txBody>
      </p:sp>
      <p:pic>
        <p:nvPicPr>
          <p:cNvPr id="35842" name="Picture 2" descr="D:\work\website\website-rework_2019\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25600"/>
            <a:ext cx="8686800" cy="488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306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work\website\website-rework_2019\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18" y="1803718"/>
            <a:ext cx="8324851"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2818" y="546685"/>
            <a:ext cx="8434297"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There are a</a:t>
            </a:r>
            <a:r>
              <a:rPr lang="en-US" dirty="0"/>
              <a:t> </a:t>
            </a:r>
            <a:r>
              <a:rPr lang="en-US" dirty="0" smtClean="0"/>
              <a:t>couple of potential flags in the code that are commonly changed and should</a:t>
            </a:r>
          </a:p>
          <a:p>
            <a:r>
              <a:rPr lang="en-US" dirty="0" smtClean="0"/>
              <a:t>be checked and set properly before running the program. </a:t>
            </a:r>
          </a:p>
        </p:txBody>
      </p:sp>
      <p:sp>
        <p:nvSpPr>
          <p:cNvPr id="4" name="TextBox 3"/>
          <p:cNvSpPr txBox="1"/>
          <p:nvPr/>
        </p:nvSpPr>
        <p:spPr>
          <a:xfrm>
            <a:off x="5410200" y="3962400"/>
            <a:ext cx="3858620"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a:t>c</a:t>
            </a:r>
            <a:r>
              <a:rPr lang="en-US" dirty="0" smtClean="0"/>
              <a:t>alc_ms2 should be set to </a:t>
            </a:r>
            <a:r>
              <a:rPr lang="en-US" b="1" dirty="0" smtClean="0"/>
              <a:t>False</a:t>
            </a:r>
            <a:r>
              <a:rPr lang="en-US" dirty="0" smtClean="0"/>
              <a:t> unless </a:t>
            </a:r>
          </a:p>
          <a:p>
            <a:r>
              <a:rPr lang="en-US" dirty="0" smtClean="0"/>
              <a:t>you’re specifically doing an ms2</a:t>
            </a:r>
          </a:p>
          <a:p>
            <a:r>
              <a:rPr lang="en-US" dirty="0" smtClean="0"/>
              <a:t>intensity quantitative project.</a:t>
            </a:r>
            <a:endParaRPr lang="en-US" dirty="0"/>
          </a:p>
        </p:txBody>
      </p:sp>
      <p:cxnSp>
        <p:nvCxnSpPr>
          <p:cNvPr id="5" name="Straight Arrow Connector 4"/>
          <p:cNvCxnSpPr>
            <a:stCxn id="4" idx="1"/>
          </p:cNvCxnSpPr>
          <p:nvPr/>
        </p:nvCxnSpPr>
        <p:spPr>
          <a:xfrm flipH="1" flipV="1">
            <a:off x="2895600" y="3429000"/>
            <a:ext cx="2514600" cy="995065"/>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5726568" y="2057400"/>
            <a:ext cx="3225883"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This should be set to </a:t>
            </a:r>
            <a:r>
              <a:rPr lang="en-US" b="1" dirty="0" smtClean="0"/>
              <a:t>2</a:t>
            </a:r>
            <a:r>
              <a:rPr lang="en-US" dirty="0" smtClean="0"/>
              <a:t> (peptides</a:t>
            </a:r>
          </a:p>
          <a:p>
            <a:r>
              <a:rPr lang="en-US" dirty="0" smtClean="0"/>
              <a:t>per protein) for most analyses.</a:t>
            </a:r>
            <a:endParaRPr lang="en-US" dirty="0"/>
          </a:p>
        </p:txBody>
      </p:sp>
      <p:cxnSp>
        <p:nvCxnSpPr>
          <p:cNvPr id="10" name="Straight Arrow Connector 9"/>
          <p:cNvCxnSpPr>
            <a:stCxn id="8" idx="1"/>
          </p:cNvCxnSpPr>
          <p:nvPr/>
        </p:nvCxnSpPr>
        <p:spPr>
          <a:xfrm flipH="1">
            <a:off x="3276600" y="2380566"/>
            <a:ext cx="2449968" cy="43883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1" name="TextBox 10"/>
          <p:cNvSpPr txBox="1"/>
          <p:nvPr/>
        </p:nvSpPr>
        <p:spPr>
          <a:xfrm>
            <a:off x="4099657" y="5289689"/>
            <a:ext cx="4527778"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are a few other settings that are changed</a:t>
            </a:r>
          </a:p>
          <a:p>
            <a:r>
              <a:rPr lang="en-US" dirty="0"/>
              <a:t>r</a:t>
            </a:r>
            <a:r>
              <a:rPr lang="en-US" dirty="0" smtClean="0"/>
              <a:t>arely for specialized analyses. If you have any</a:t>
            </a:r>
          </a:p>
          <a:p>
            <a:r>
              <a:rPr lang="en-US" dirty="0"/>
              <a:t>q</a:t>
            </a:r>
            <a:r>
              <a:rPr lang="en-US" dirty="0" smtClean="0"/>
              <a:t>uestions about the other settings contact a</a:t>
            </a:r>
          </a:p>
          <a:p>
            <a:r>
              <a:rPr lang="en-US" dirty="0" smtClean="0"/>
              <a:t>PSR lab member.</a:t>
            </a:r>
            <a:endParaRPr lang="en-US" dirty="0"/>
          </a:p>
        </p:txBody>
      </p:sp>
    </p:spTree>
    <p:extLst>
      <p:ext uri="{BB962C8B-B14F-4D97-AF65-F5344CB8AC3E}">
        <p14:creationId xmlns:p14="http://schemas.microsoft.com/office/powerpoint/2010/main" val="243099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ork\website\website-rework_2019\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5" y="1828800"/>
            <a:ext cx="8124825"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9331" y="533400"/>
            <a:ext cx="7951279"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Each computer has a system hard drive (C), and a data analysis drive (F).</a:t>
            </a:r>
          </a:p>
          <a:p>
            <a:r>
              <a:rPr lang="en-US" dirty="0" smtClean="0"/>
              <a:t>You’ll want to put the data on the </a:t>
            </a:r>
            <a:r>
              <a:rPr lang="en-US" b="1" dirty="0" smtClean="0"/>
              <a:t>F:</a:t>
            </a:r>
            <a:r>
              <a:rPr lang="en-US" dirty="0" smtClean="0"/>
              <a:t> drive. Most data should be given a PSR project </a:t>
            </a:r>
          </a:p>
          <a:p>
            <a:r>
              <a:rPr lang="en-US" dirty="0" smtClean="0"/>
              <a:t>number</a:t>
            </a:r>
            <a:r>
              <a:rPr lang="en-US" dirty="0"/>
              <a:t> </a:t>
            </a:r>
            <a:r>
              <a:rPr lang="en-US" dirty="0" smtClean="0"/>
              <a:t>and placed in the </a:t>
            </a:r>
            <a:r>
              <a:rPr lang="en-US" b="1" dirty="0" smtClean="0"/>
              <a:t>F:\</a:t>
            </a:r>
            <a:r>
              <a:rPr lang="en-US" b="1" dirty="0" err="1" smtClean="0"/>
              <a:t>PSR_Core_Analysis</a:t>
            </a:r>
            <a:r>
              <a:rPr lang="en-US" b="1" dirty="0" smtClean="0"/>
              <a:t> </a:t>
            </a:r>
            <a:r>
              <a:rPr lang="en-US" dirty="0" smtClean="0"/>
              <a:t>folder in order to be archived.</a:t>
            </a:r>
            <a:endParaRPr lang="en-US" dirty="0"/>
          </a:p>
        </p:txBody>
      </p:sp>
      <p:sp>
        <p:nvSpPr>
          <p:cNvPr id="3" name="TextBox 2"/>
          <p:cNvSpPr txBox="1"/>
          <p:nvPr/>
        </p:nvSpPr>
        <p:spPr>
          <a:xfrm>
            <a:off x="4724400" y="3653135"/>
            <a:ext cx="2941511"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Create a new folder for your</a:t>
            </a:r>
          </a:p>
          <a:p>
            <a:r>
              <a:rPr lang="en-US" dirty="0" smtClean="0"/>
              <a:t>project if one doesn’t already</a:t>
            </a:r>
          </a:p>
          <a:p>
            <a:r>
              <a:rPr lang="en-US" dirty="0" smtClean="0"/>
              <a:t>exist.</a:t>
            </a:r>
            <a:endParaRPr lang="en-US" dirty="0"/>
          </a:p>
        </p:txBody>
      </p:sp>
      <p:cxnSp>
        <p:nvCxnSpPr>
          <p:cNvPr id="5" name="Straight Arrow Connector 4"/>
          <p:cNvCxnSpPr/>
          <p:nvPr/>
        </p:nvCxnSpPr>
        <p:spPr>
          <a:xfrm flipH="1">
            <a:off x="4114800" y="4267200"/>
            <a:ext cx="609600" cy="3810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646491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work\website\website-rework_2019\3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86800" cy="4886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381000"/>
            <a:ext cx="3276600"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Once everything is ready to go </a:t>
            </a:r>
          </a:p>
          <a:p>
            <a:r>
              <a:rPr lang="en-US" dirty="0" smtClean="0"/>
              <a:t>press </a:t>
            </a:r>
            <a:r>
              <a:rPr lang="en-US" b="1" dirty="0" smtClean="0"/>
              <a:t>F5</a:t>
            </a:r>
            <a:r>
              <a:rPr lang="en-US" dirty="0" smtClean="0"/>
              <a:t> to run the program as</a:t>
            </a:r>
          </a:p>
          <a:p>
            <a:r>
              <a:rPr lang="en-US" dirty="0" smtClean="0"/>
              <a:t>usual, and press </a:t>
            </a:r>
            <a:r>
              <a:rPr lang="en-US" b="1" dirty="0" smtClean="0"/>
              <a:t>ok</a:t>
            </a:r>
            <a:r>
              <a:rPr lang="en-US" dirty="0" smtClean="0"/>
              <a:t> if the program asks you if you’d like to save any changes.</a:t>
            </a:r>
          </a:p>
        </p:txBody>
      </p:sp>
      <p:sp>
        <p:nvSpPr>
          <p:cNvPr id="4" name="TextBox 3"/>
          <p:cNvSpPr txBox="1"/>
          <p:nvPr/>
        </p:nvSpPr>
        <p:spPr>
          <a:xfrm>
            <a:off x="3124200" y="5466080"/>
            <a:ext cx="4307718"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Follow the instructions  and navigate to </a:t>
            </a:r>
          </a:p>
          <a:p>
            <a:r>
              <a:rPr lang="en-US" dirty="0" smtClean="0"/>
              <a:t>the </a:t>
            </a:r>
            <a:r>
              <a:rPr lang="en-US" b="1" dirty="0" err="1" smtClean="0"/>
              <a:t>filtered_files</a:t>
            </a:r>
            <a:r>
              <a:rPr lang="en-US" dirty="0" smtClean="0"/>
              <a:t> folder you wish to analyze,</a:t>
            </a:r>
          </a:p>
          <a:p>
            <a:r>
              <a:rPr lang="en-US" dirty="0" smtClean="0"/>
              <a:t>and select the folder to run the program</a:t>
            </a:r>
            <a:endParaRPr lang="en-US" dirty="0"/>
          </a:p>
        </p:txBody>
      </p:sp>
    </p:spTree>
    <p:extLst>
      <p:ext uri="{BB962C8B-B14F-4D97-AF65-F5344CB8AC3E}">
        <p14:creationId xmlns:p14="http://schemas.microsoft.com/office/powerpoint/2010/main" val="3131148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work\website\website-rework_2019\3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13" y="1600200"/>
            <a:ext cx="8496300" cy="4781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8588" y="640080"/>
            <a:ext cx="6541150"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Running the program will bring up a dialog prompt in the idle editor</a:t>
            </a:r>
          </a:p>
          <a:p>
            <a:r>
              <a:rPr lang="en-US" dirty="0" smtClean="0"/>
              <a:t>as shown below; typing </a:t>
            </a:r>
            <a:r>
              <a:rPr lang="en-US" b="1" dirty="0" smtClean="0"/>
              <a:t>help</a:t>
            </a:r>
            <a:r>
              <a:rPr lang="en-US" dirty="0" smtClean="0"/>
              <a:t> will show you the options.</a:t>
            </a:r>
            <a:endParaRPr lang="en-US" dirty="0"/>
          </a:p>
        </p:txBody>
      </p:sp>
      <p:cxnSp>
        <p:nvCxnSpPr>
          <p:cNvPr id="4" name="Straight Arrow Connector 3"/>
          <p:cNvCxnSpPr>
            <a:stCxn id="2" idx="3"/>
          </p:cNvCxnSpPr>
          <p:nvPr/>
        </p:nvCxnSpPr>
        <p:spPr>
          <a:xfrm flipH="1">
            <a:off x="4953000" y="963246"/>
            <a:ext cx="2926738" cy="437075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58368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02" y="2057400"/>
            <a:ext cx="3165738" cy="2308324"/>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There’s a short description of</a:t>
            </a:r>
          </a:p>
          <a:p>
            <a:r>
              <a:rPr lang="en-US" dirty="0" smtClean="0"/>
              <a:t>each option. The most</a:t>
            </a:r>
          </a:p>
          <a:p>
            <a:r>
              <a:rPr lang="en-US" dirty="0" smtClean="0"/>
              <a:t>commonly used will be </a:t>
            </a:r>
            <a:r>
              <a:rPr lang="en-US" b="1" dirty="0" smtClean="0"/>
              <a:t>each</a:t>
            </a:r>
          </a:p>
          <a:p>
            <a:r>
              <a:rPr lang="en-US" dirty="0" smtClean="0"/>
              <a:t>(to put each sample in its own</a:t>
            </a:r>
          </a:p>
          <a:p>
            <a:r>
              <a:rPr lang="en-US" dirty="0" smtClean="0"/>
              <a:t>row in the excel output) and </a:t>
            </a:r>
          </a:p>
          <a:p>
            <a:r>
              <a:rPr lang="en-US" b="1" dirty="0" smtClean="0"/>
              <a:t>auto</a:t>
            </a:r>
            <a:r>
              <a:rPr lang="en-US" dirty="0" smtClean="0"/>
              <a:t> (to </a:t>
            </a:r>
            <a:r>
              <a:rPr lang="en-US" dirty="0" err="1" smtClean="0"/>
              <a:t>automaticially</a:t>
            </a:r>
            <a:r>
              <a:rPr lang="en-US" dirty="0" smtClean="0"/>
              <a:t> </a:t>
            </a:r>
          </a:p>
          <a:p>
            <a:r>
              <a:rPr lang="en-US" dirty="0" smtClean="0"/>
              <a:t>combine samples with similar</a:t>
            </a:r>
          </a:p>
          <a:p>
            <a:r>
              <a:rPr lang="en-US" dirty="0" smtClean="0"/>
              <a:t>names (as in a </a:t>
            </a:r>
            <a:r>
              <a:rPr lang="en-US" dirty="0" err="1" smtClean="0"/>
              <a:t>mudpit</a:t>
            </a:r>
            <a:r>
              <a:rPr lang="en-US" dirty="0" smtClean="0"/>
              <a:t> analysis).</a:t>
            </a:r>
            <a:endParaRPr lang="en-US" dirty="0"/>
          </a:p>
        </p:txBody>
      </p:sp>
      <p:pic>
        <p:nvPicPr>
          <p:cNvPr id="39938" name="Picture 2" descr="D:\work\website\website-rework_2019\3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70573"/>
            <a:ext cx="5295900" cy="555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509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work\website\website-rework_2019\4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5943600" cy="62198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13718" y="1371600"/>
            <a:ext cx="2800254" cy="2308324"/>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In this example we’ve typed</a:t>
            </a:r>
          </a:p>
          <a:p>
            <a:r>
              <a:rPr lang="en-US" dirty="0" smtClean="0"/>
              <a:t>‘each’ and hit enter. The</a:t>
            </a:r>
          </a:p>
          <a:p>
            <a:r>
              <a:rPr lang="en-US" dirty="0" smtClean="0"/>
              <a:t>program then spits out the </a:t>
            </a:r>
          </a:p>
          <a:p>
            <a:r>
              <a:rPr lang="en-US" dirty="0" smtClean="0"/>
              <a:t>list of different samples</a:t>
            </a:r>
          </a:p>
          <a:p>
            <a:r>
              <a:rPr lang="en-US" dirty="0" smtClean="0"/>
              <a:t>which will go into different</a:t>
            </a:r>
          </a:p>
          <a:p>
            <a:r>
              <a:rPr lang="en-US" dirty="0" smtClean="0"/>
              <a:t>columns in the results </a:t>
            </a:r>
          </a:p>
          <a:p>
            <a:r>
              <a:rPr lang="en-US" dirty="0" smtClean="0"/>
              <a:t>spreadsheet. There are 3</a:t>
            </a:r>
          </a:p>
          <a:p>
            <a:r>
              <a:rPr lang="en-US" dirty="0" smtClean="0"/>
              <a:t>columns here.</a:t>
            </a:r>
          </a:p>
        </p:txBody>
      </p:sp>
      <p:sp>
        <p:nvSpPr>
          <p:cNvPr id="3" name="TextBox 2"/>
          <p:cNvSpPr txBox="1"/>
          <p:nvPr/>
        </p:nvSpPr>
        <p:spPr>
          <a:xfrm>
            <a:off x="6165018" y="5202688"/>
            <a:ext cx="2897653"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If everything looks correct</a:t>
            </a:r>
          </a:p>
          <a:p>
            <a:r>
              <a:rPr lang="en-US" dirty="0" smtClean="0"/>
              <a:t>you can type ‘done’ and </a:t>
            </a:r>
          </a:p>
          <a:p>
            <a:r>
              <a:rPr lang="en-US" dirty="0" smtClean="0"/>
              <a:t>hit enter to run the program.</a:t>
            </a:r>
            <a:endParaRPr lang="en-US" dirty="0"/>
          </a:p>
        </p:txBody>
      </p:sp>
      <p:cxnSp>
        <p:nvCxnSpPr>
          <p:cNvPr id="5" name="Straight Arrow Connector 4"/>
          <p:cNvCxnSpPr>
            <a:stCxn id="3" idx="1"/>
          </p:cNvCxnSpPr>
          <p:nvPr/>
        </p:nvCxnSpPr>
        <p:spPr>
          <a:xfrm flipH="1">
            <a:off x="4038600" y="5664353"/>
            <a:ext cx="2126418" cy="46166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7" name="Straight Arrow Connector 6"/>
          <p:cNvCxnSpPr>
            <a:stCxn id="2" idx="1"/>
          </p:cNvCxnSpPr>
          <p:nvPr/>
        </p:nvCxnSpPr>
        <p:spPr>
          <a:xfrm flipH="1">
            <a:off x="4343401" y="2525762"/>
            <a:ext cx="1870317" cy="25034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690834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work\website\website-rework_2019\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92987"/>
            <a:ext cx="5772150" cy="6076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1447799"/>
            <a:ext cx="5580502" cy="175432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Once the program has run check the </a:t>
            </a:r>
            <a:r>
              <a:rPr lang="en-US" b="1" dirty="0" smtClean="0"/>
              <a:t>valid proteins</a:t>
            </a:r>
            <a:r>
              <a:rPr lang="en-US" dirty="0" smtClean="0"/>
              <a:t>. This</a:t>
            </a:r>
          </a:p>
          <a:p>
            <a:r>
              <a:rPr lang="en-US" dirty="0" smtClean="0"/>
              <a:t>is displayed in a forward (reversed) format. In most</a:t>
            </a:r>
          </a:p>
          <a:p>
            <a:r>
              <a:rPr lang="en-US" dirty="0"/>
              <a:t>e</a:t>
            </a:r>
            <a:r>
              <a:rPr lang="en-US" dirty="0" smtClean="0"/>
              <a:t>xperiments, you’ll want a FDR in the range of 1 to 5%</a:t>
            </a:r>
          </a:p>
          <a:p>
            <a:r>
              <a:rPr lang="en-US" dirty="0" smtClean="0"/>
              <a:t>or so. If the values you get here fall outside that range,</a:t>
            </a:r>
          </a:p>
          <a:p>
            <a:r>
              <a:rPr lang="en-US" dirty="0" smtClean="0"/>
              <a:t>you’ll need to return to the </a:t>
            </a:r>
            <a:r>
              <a:rPr lang="en-US" b="1" dirty="0" err="1" smtClean="0"/>
              <a:t>histo_GUI.py</a:t>
            </a:r>
            <a:r>
              <a:rPr lang="en-US" dirty="0" smtClean="0"/>
              <a:t> program </a:t>
            </a:r>
          </a:p>
          <a:p>
            <a:r>
              <a:rPr lang="en-US" dirty="0" smtClean="0"/>
              <a:t>and adjust the filtering thresholds. </a:t>
            </a:r>
            <a:endParaRPr lang="en-US" dirty="0"/>
          </a:p>
        </p:txBody>
      </p:sp>
      <p:cxnSp>
        <p:nvCxnSpPr>
          <p:cNvPr id="3" name="Straight Arrow Connector 2"/>
          <p:cNvCxnSpPr>
            <a:stCxn id="6" idx="2"/>
          </p:cNvCxnSpPr>
          <p:nvPr/>
        </p:nvCxnSpPr>
        <p:spPr>
          <a:xfrm>
            <a:off x="3018851" y="3202125"/>
            <a:ext cx="1095949" cy="258907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 name="TextBox 4"/>
          <p:cNvSpPr txBox="1"/>
          <p:nvPr/>
        </p:nvSpPr>
        <p:spPr>
          <a:xfrm>
            <a:off x="213018" y="4191000"/>
            <a:ext cx="2805833" cy="175432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Note: with high-resolution</a:t>
            </a:r>
          </a:p>
          <a:p>
            <a:r>
              <a:rPr lang="en-US" dirty="0" smtClean="0"/>
              <a:t>data it is common to see no</a:t>
            </a:r>
          </a:p>
          <a:p>
            <a:r>
              <a:rPr lang="en-US" dirty="0" smtClean="0"/>
              <a:t>reversed entries (as shown</a:t>
            </a:r>
          </a:p>
          <a:p>
            <a:r>
              <a:rPr lang="en-US" dirty="0" smtClean="0"/>
              <a:t>at right). This is because the</a:t>
            </a:r>
          </a:p>
          <a:p>
            <a:r>
              <a:rPr lang="en-US" dirty="0" smtClean="0"/>
              <a:t>high mass accuracy is an </a:t>
            </a:r>
          </a:p>
          <a:p>
            <a:r>
              <a:rPr lang="en-US" dirty="0" smtClean="0"/>
              <a:t>excellent noise filter.</a:t>
            </a:r>
          </a:p>
        </p:txBody>
      </p:sp>
    </p:spTree>
    <p:extLst>
      <p:ext uri="{BB962C8B-B14F-4D97-AF65-F5344CB8AC3E}">
        <p14:creationId xmlns:p14="http://schemas.microsoft.com/office/powerpoint/2010/main" val="22518985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work\website\website-rework_2019\4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87" y="1826418"/>
            <a:ext cx="8305801" cy="4676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84987" y="457200"/>
            <a:ext cx="7661264"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final output from the pipeline will be a </a:t>
            </a:r>
            <a:r>
              <a:rPr lang="en-US" b="1" dirty="0" smtClean="0"/>
              <a:t>protein_summary.txt </a:t>
            </a:r>
            <a:r>
              <a:rPr lang="en-US" dirty="0" smtClean="0"/>
              <a:t>file and a </a:t>
            </a:r>
          </a:p>
          <a:p>
            <a:r>
              <a:rPr lang="en-US" b="1" dirty="0" smtClean="0"/>
              <a:t>peptide_summary.txt</a:t>
            </a:r>
            <a:r>
              <a:rPr lang="en-US" dirty="0" smtClean="0"/>
              <a:t> file. They can be found in the </a:t>
            </a:r>
            <a:r>
              <a:rPr lang="en-US" b="1" dirty="0" err="1" smtClean="0"/>
              <a:t>results_files</a:t>
            </a:r>
            <a:r>
              <a:rPr lang="en-US" dirty="0" smtClean="0"/>
              <a:t> folder that’s </a:t>
            </a:r>
          </a:p>
          <a:p>
            <a:r>
              <a:rPr lang="en-US" dirty="0" smtClean="0"/>
              <a:t>created by the </a:t>
            </a:r>
            <a:r>
              <a:rPr lang="en-US" b="1" dirty="0" smtClean="0"/>
              <a:t>PAW_Results.py</a:t>
            </a:r>
            <a:r>
              <a:rPr lang="en-US" dirty="0" smtClean="0"/>
              <a:t> program. To view these files, right click on them</a:t>
            </a:r>
          </a:p>
          <a:p>
            <a:r>
              <a:rPr lang="en-US" dirty="0" smtClean="0"/>
              <a:t>and choose to open them in Microsoft Excel (or OpenOffice, etc.).</a:t>
            </a:r>
            <a:endParaRPr lang="en-US" dirty="0"/>
          </a:p>
        </p:txBody>
      </p:sp>
      <p:sp>
        <p:nvSpPr>
          <p:cNvPr id="2" name="TextBox 1"/>
          <p:cNvSpPr txBox="1"/>
          <p:nvPr/>
        </p:nvSpPr>
        <p:spPr>
          <a:xfrm>
            <a:off x="2286000" y="4164806"/>
            <a:ext cx="6232988" cy="1754326"/>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Note that the program creates a number of other files. There</a:t>
            </a:r>
          </a:p>
          <a:p>
            <a:r>
              <a:rPr lang="en-US" dirty="0" smtClean="0"/>
              <a:t>are specific peptide summaries for each run, along with grouped</a:t>
            </a:r>
          </a:p>
          <a:p>
            <a:r>
              <a:rPr lang="en-US" dirty="0" smtClean="0"/>
              <a:t>summaries. The grouped summaries combine proteins with a</a:t>
            </a:r>
          </a:p>
          <a:p>
            <a:r>
              <a:rPr lang="en-US" dirty="0" smtClean="0"/>
              <a:t>large amount of sequence similarity into families, and are useful</a:t>
            </a:r>
          </a:p>
          <a:p>
            <a:r>
              <a:rPr lang="en-US" dirty="0" smtClean="0"/>
              <a:t>for quantitative analyses where the proteins of interest have </a:t>
            </a:r>
          </a:p>
          <a:p>
            <a:r>
              <a:rPr lang="en-US" dirty="0" smtClean="0"/>
              <a:t>significant overlap with other closely related proteins.</a:t>
            </a:r>
          </a:p>
        </p:txBody>
      </p:sp>
    </p:spTree>
    <p:extLst>
      <p:ext uri="{BB962C8B-B14F-4D97-AF65-F5344CB8AC3E}">
        <p14:creationId xmlns:p14="http://schemas.microsoft.com/office/powerpoint/2010/main" val="7767082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313" y="381000"/>
            <a:ext cx="8756461" cy="1200329"/>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a:t>
            </a:r>
            <a:r>
              <a:rPr lang="en-US" b="1" dirty="0" err="1" smtClean="0"/>
              <a:t>protein_summary</a:t>
            </a:r>
            <a:r>
              <a:rPr lang="en-US" dirty="0" smtClean="0"/>
              <a:t> file will contain the proteins identified, and the </a:t>
            </a:r>
            <a:r>
              <a:rPr lang="en-US" b="1" dirty="0" err="1" smtClean="0"/>
              <a:t>peptide_summary</a:t>
            </a:r>
            <a:endParaRPr lang="en-US" b="1" dirty="0" smtClean="0"/>
          </a:p>
          <a:p>
            <a:r>
              <a:rPr lang="en-US" dirty="0" smtClean="0"/>
              <a:t>file will list the identified amino acid sequences. Information regarding the formatting and</a:t>
            </a:r>
          </a:p>
          <a:p>
            <a:r>
              <a:rPr lang="en-US" dirty="0" smtClean="0"/>
              <a:t>layout of the spreadsheet can be found in the “PAW Results Guide” in the </a:t>
            </a:r>
            <a:r>
              <a:rPr lang="en-US" dirty="0"/>
              <a:t>E</a:t>
            </a:r>
            <a:r>
              <a:rPr lang="en-US" dirty="0" smtClean="0"/>
              <a:t>ducational Links</a:t>
            </a:r>
          </a:p>
          <a:p>
            <a:r>
              <a:rPr lang="en-US" dirty="0" smtClean="0"/>
              <a:t>section of the PSR Website.</a:t>
            </a:r>
            <a:endParaRPr lang="en-US" dirty="0"/>
          </a:p>
        </p:txBody>
      </p:sp>
      <p:pic>
        <p:nvPicPr>
          <p:cNvPr id="44034" name="Picture 2" descr="D:\work\website\website-rework_2019\4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828800"/>
            <a:ext cx="812482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8651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673576"/>
            <a:ext cx="1494320"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b="1" dirty="0" smtClean="0"/>
              <a:t>The End!</a:t>
            </a:r>
            <a:endParaRPr lang="en-US" sz="2800" b="1" dirty="0"/>
          </a:p>
        </p:txBody>
      </p:sp>
      <p:sp>
        <p:nvSpPr>
          <p:cNvPr id="3" name="TextBox 2"/>
          <p:cNvSpPr txBox="1"/>
          <p:nvPr/>
        </p:nvSpPr>
        <p:spPr>
          <a:xfrm>
            <a:off x="685800" y="2438400"/>
            <a:ext cx="7620000" cy="286232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What follows next are steps for running the </a:t>
            </a:r>
            <a:r>
              <a:rPr lang="en-US" dirty="0" err="1"/>
              <a:t>c</a:t>
            </a:r>
            <a:r>
              <a:rPr lang="en-US" dirty="0" err="1" smtClean="0"/>
              <a:t>omet_GUI</a:t>
            </a:r>
            <a:r>
              <a:rPr lang="en-US" dirty="0" smtClean="0"/>
              <a:t> program. As mentioned </a:t>
            </a:r>
          </a:p>
          <a:p>
            <a:r>
              <a:rPr lang="en-US" dirty="0" smtClean="0"/>
              <a:t>earlier this is not working currently, but likely will be made to work again in the </a:t>
            </a:r>
          </a:p>
          <a:p>
            <a:r>
              <a:rPr lang="en-US" dirty="0" smtClean="0"/>
              <a:t>near future </a:t>
            </a:r>
          </a:p>
          <a:p>
            <a:endParaRPr lang="en-US" dirty="0"/>
          </a:p>
          <a:p>
            <a:r>
              <a:rPr lang="en-US" dirty="0" smtClean="0"/>
              <a:t>The </a:t>
            </a:r>
            <a:r>
              <a:rPr lang="en-US" b="1" dirty="0" smtClean="0"/>
              <a:t>comet_GUI.py</a:t>
            </a:r>
            <a:r>
              <a:rPr lang="en-US" dirty="0" smtClean="0"/>
              <a:t> program makes configuring and running basic Comet searches pretty easy. It just executes some Windows command line calls and runs a couple of other Python programs. These steps can also be done manually and are described in slides at the end of the main tutorial. This can be handy when repeating a search with different parameters, or if more advanced Comet parameters are needed.</a:t>
            </a:r>
            <a:endParaRPr lang="en-US" dirty="0"/>
          </a:p>
        </p:txBody>
      </p:sp>
    </p:spTree>
    <p:extLst>
      <p:ext uri="{BB962C8B-B14F-4D97-AF65-F5344CB8AC3E}">
        <p14:creationId xmlns:p14="http://schemas.microsoft.com/office/powerpoint/2010/main" val="1060177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79788" y="0"/>
            <a:ext cx="5164212" cy="6858000"/>
          </a:xfrm>
          <a:prstGeom prst="rect">
            <a:avLst/>
          </a:prstGeom>
        </p:spPr>
      </p:pic>
      <p:sp>
        <p:nvSpPr>
          <p:cNvPr id="3" name="TextBox 2"/>
          <p:cNvSpPr txBox="1"/>
          <p:nvPr/>
        </p:nvSpPr>
        <p:spPr>
          <a:xfrm>
            <a:off x="304800" y="381000"/>
            <a:ext cx="3505200" cy="5909311"/>
          </a:xfrm>
          <a:prstGeom prst="rect">
            <a:avLst/>
          </a:prstGeom>
          <a:noFill/>
        </p:spPr>
        <p:txBody>
          <a:bodyPr wrap="square" rtlCol="0">
            <a:spAutoFit/>
          </a:bodyPr>
          <a:lstStyle/>
          <a:p>
            <a:r>
              <a:rPr lang="en-US" dirty="0" smtClean="0"/>
              <a:t>After ms2 file creation, Comet database searches can be run. Open the </a:t>
            </a:r>
            <a:r>
              <a:rPr lang="en-US" b="1" dirty="0" err="1" smtClean="0"/>
              <a:t>comet_GUI.py</a:t>
            </a:r>
            <a:r>
              <a:rPr lang="en-US" dirty="0" smtClean="0"/>
              <a:t> program. </a:t>
            </a:r>
            <a:r>
              <a:rPr lang="en-US" dirty="0"/>
              <a:t>It starts the same way as </a:t>
            </a:r>
            <a:r>
              <a:rPr lang="en-US" dirty="0" smtClean="0"/>
              <a:t>the others</a:t>
            </a:r>
            <a:r>
              <a:rPr lang="en-US" dirty="0"/>
              <a:t>, double-</a:t>
            </a:r>
            <a:r>
              <a:rPr lang="en-US" dirty="0" smtClean="0"/>
              <a:t>click to </a:t>
            </a:r>
            <a:r>
              <a:rPr lang="en-US" dirty="0"/>
              <a:t>open the program, and then press </a:t>
            </a:r>
            <a:r>
              <a:rPr lang="en-US" b="1" dirty="0"/>
              <a:t>F5</a:t>
            </a:r>
            <a:r>
              <a:rPr lang="en-US" dirty="0"/>
              <a:t> to run. A </a:t>
            </a:r>
            <a:r>
              <a:rPr lang="en-US" dirty="0" smtClean="0"/>
              <a:t>GUI </a:t>
            </a:r>
            <a:r>
              <a:rPr lang="en-US" dirty="0"/>
              <a:t>window </a:t>
            </a:r>
            <a:r>
              <a:rPr lang="en-US" dirty="0" smtClean="0"/>
              <a:t>(see right) will </a:t>
            </a:r>
            <a:r>
              <a:rPr lang="en-US" dirty="0"/>
              <a:t>open</a:t>
            </a:r>
            <a:r>
              <a:rPr lang="en-US" dirty="0" smtClean="0"/>
              <a:t>. Comet has many options. The GUI presents the most commonly used ones. Click the </a:t>
            </a:r>
            <a:r>
              <a:rPr lang="en-US" b="1" dirty="0" smtClean="0"/>
              <a:t>Database</a:t>
            </a:r>
            <a:r>
              <a:rPr lang="en-US" dirty="0" smtClean="0"/>
              <a:t> button and browse to the FASTA protein database location (usually on Google Drive). The Mass parameters pane is set for </a:t>
            </a:r>
            <a:r>
              <a:rPr lang="en-US" dirty="0" err="1" smtClean="0"/>
              <a:t>Orbitraps</a:t>
            </a:r>
            <a:r>
              <a:rPr lang="en-US" dirty="0" smtClean="0"/>
              <a:t>. Use </a:t>
            </a:r>
            <a:r>
              <a:rPr lang="en-US" b="1" dirty="0" smtClean="0"/>
              <a:t>2.50</a:t>
            </a:r>
            <a:r>
              <a:rPr lang="en-US" dirty="0" smtClean="0"/>
              <a:t>,</a:t>
            </a:r>
            <a:r>
              <a:rPr lang="en-US" b="1" dirty="0" smtClean="0"/>
              <a:t> AMU</a:t>
            </a:r>
            <a:r>
              <a:rPr lang="en-US" dirty="0" smtClean="0"/>
              <a:t>,</a:t>
            </a:r>
            <a:r>
              <a:rPr lang="en-US" b="1" dirty="0" smtClean="0"/>
              <a:t> </a:t>
            </a:r>
            <a:r>
              <a:rPr lang="en-US" dirty="0" smtClean="0"/>
              <a:t>and </a:t>
            </a:r>
            <a:r>
              <a:rPr lang="en-US" b="1" dirty="0" smtClean="0"/>
              <a:t>Average</a:t>
            </a:r>
            <a:r>
              <a:rPr lang="en-US" dirty="0" smtClean="0"/>
              <a:t> for low-resolution traps. Ion series is set for CID or HCD. Use </a:t>
            </a:r>
            <a:r>
              <a:rPr lang="en-US" b="1" dirty="0" smtClean="0"/>
              <a:t>C</a:t>
            </a:r>
            <a:r>
              <a:rPr lang="en-US" dirty="0" smtClean="0"/>
              <a:t> and </a:t>
            </a:r>
            <a:r>
              <a:rPr lang="en-US" b="1" dirty="0" smtClean="0"/>
              <a:t>Z</a:t>
            </a:r>
            <a:r>
              <a:rPr lang="en-US" dirty="0" smtClean="0"/>
              <a:t> ions instead of B and Y ions for ETD (neutral loss ions are OK). Select the enzyme used to digest your sample (usually </a:t>
            </a:r>
            <a:r>
              <a:rPr lang="en-US" b="1" dirty="0" smtClean="0"/>
              <a:t>Trypsin</a:t>
            </a:r>
            <a:r>
              <a:rPr lang="en-US" dirty="0" smtClean="0"/>
              <a:t>).  </a:t>
            </a:r>
            <a:endParaRPr lang="en-US" dirty="0"/>
          </a:p>
        </p:txBody>
      </p:sp>
      <p:sp>
        <p:nvSpPr>
          <p:cNvPr id="4" name="Oval 3"/>
          <p:cNvSpPr/>
          <p:nvPr/>
        </p:nvSpPr>
        <p:spPr>
          <a:xfrm>
            <a:off x="3886200" y="533400"/>
            <a:ext cx="1143000" cy="457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029200" y="3124200"/>
            <a:ext cx="3962400" cy="24384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705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86700" y="0"/>
            <a:ext cx="5164212" cy="6858000"/>
          </a:xfrm>
          <a:prstGeom prst="rect">
            <a:avLst/>
          </a:prstGeom>
        </p:spPr>
      </p:pic>
      <p:sp>
        <p:nvSpPr>
          <p:cNvPr id="3" name="TextBox 2"/>
          <p:cNvSpPr txBox="1"/>
          <p:nvPr/>
        </p:nvSpPr>
        <p:spPr>
          <a:xfrm>
            <a:off x="304800" y="381000"/>
            <a:ext cx="3505200" cy="5632312"/>
          </a:xfrm>
          <a:prstGeom prst="rect">
            <a:avLst/>
          </a:prstGeom>
          <a:noFill/>
        </p:spPr>
        <p:txBody>
          <a:bodyPr wrap="square" rtlCol="0">
            <a:spAutoFit/>
          </a:bodyPr>
          <a:lstStyle/>
          <a:p>
            <a:r>
              <a:rPr lang="en-US" dirty="0" smtClean="0"/>
              <a:t>Variable modifications are specified next. The fewer mods the better. Oxidized Met is a common mod that happens during sample processing and is set by default. Accurate modification mass is important for </a:t>
            </a:r>
            <a:r>
              <a:rPr lang="en-US" dirty="0" err="1" smtClean="0"/>
              <a:t>Orbitraps</a:t>
            </a:r>
            <a:r>
              <a:rPr lang="en-US" dirty="0" smtClean="0"/>
              <a:t>. Consult with PSR staff for help. Static modifications are done through a separate pop up window (</a:t>
            </a:r>
            <a:r>
              <a:rPr lang="en-US" b="1" dirty="0" smtClean="0"/>
              <a:t>Change static modifications </a:t>
            </a:r>
            <a:r>
              <a:rPr lang="en-US" dirty="0" smtClean="0"/>
              <a:t>button). The default is alkylation of </a:t>
            </a:r>
            <a:r>
              <a:rPr lang="en-US" dirty="0" err="1" smtClean="0"/>
              <a:t>Cys</a:t>
            </a:r>
            <a:r>
              <a:rPr lang="en-US" dirty="0" smtClean="0"/>
              <a:t> (C+57). Once parameters are set, press the </a:t>
            </a:r>
            <a:r>
              <a:rPr lang="en-US" b="1" dirty="0" smtClean="0"/>
              <a:t>Save Settings and Create Parameters File </a:t>
            </a:r>
            <a:r>
              <a:rPr lang="en-US" dirty="0" smtClean="0"/>
              <a:t>button. A dialog box will pop up and ask you to located the folder with the ms2 files created above. A </a:t>
            </a:r>
            <a:r>
              <a:rPr lang="en-US" b="1" dirty="0" err="1" smtClean="0"/>
              <a:t>comet.params</a:t>
            </a:r>
            <a:r>
              <a:rPr lang="en-US" dirty="0" smtClean="0"/>
              <a:t> file will be written in the folder with your ms2 files.</a:t>
            </a:r>
            <a:endParaRPr lang="en-US" dirty="0"/>
          </a:p>
        </p:txBody>
      </p:sp>
      <p:sp>
        <p:nvSpPr>
          <p:cNvPr id="4" name="Oval 3"/>
          <p:cNvSpPr/>
          <p:nvPr/>
        </p:nvSpPr>
        <p:spPr>
          <a:xfrm>
            <a:off x="4648200" y="5638800"/>
            <a:ext cx="4114800" cy="5334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114800" y="3581400"/>
            <a:ext cx="4267200" cy="182880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362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work\website\website-rework_2019\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56" y="1893888"/>
            <a:ext cx="8124826"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2250" y="381000"/>
            <a:ext cx="8129832" cy="147732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The folder name for a project should match the project ID in </a:t>
            </a:r>
            <a:r>
              <a:rPr lang="en-US" dirty="0" err="1" smtClean="0"/>
              <a:t>iLab</a:t>
            </a:r>
            <a:r>
              <a:rPr lang="en-US" dirty="0" smtClean="0"/>
              <a:t>, which is usually the first 4 letters of the PI’s last name followed by a project number (i.e. DAVI-749). If for some reason a project doesn’t have a project number (for example a BSA standard run) the folder and associated data should be clearly labelled and documented so that others will know which data is present.</a:t>
            </a:r>
            <a:endParaRPr lang="en-US" dirty="0"/>
          </a:p>
        </p:txBody>
      </p:sp>
      <p:sp>
        <p:nvSpPr>
          <p:cNvPr id="3" name="TextBox 2"/>
          <p:cNvSpPr txBox="1"/>
          <p:nvPr/>
        </p:nvSpPr>
        <p:spPr>
          <a:xfrm>
            <a:off x="2667000" y="3352800"/>
            <a:ext cx="4952999" cy="175432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Initial folder naming is important. RAW files</a:t>
            </a:r>
          </a:p>
          <a:p>
            <a:r>
              <a:rPr lang="en-US" dirty="0" smtClean="0"/>
              <a:t>need to be copied to a sub-folder (typically named </a:t>
            </a:r>
            <a:r>
              <a:rPr lang="en-US" b="1" dirty="0" smtClean="0"/>
              <a:t>RAW</a:t>
            </a:r>
            <a:r>
              <a:rPr lang="en-US" dirty="0" smtClean="0"/>
              <a:t> or </a:t>
            </a:r>
            <a:r>
              <a:rPr lang="en-US" b="1" dirty="0" err="1" smtClean="0"/>
              <a:t>raw_files</a:t>
            </a:r>
            <a:r>
              <a:rPr lang="en-US" dirty="0" smtClean="0"/>
              <a:t>) in order for the pipeline to work. All other folders are created by the software automatically one level higher in the file hierarchy than the location of the RAW files.</a:t>
            </a:r>
            <a:endParaRPr lang="en-US" dirty="0"/>
          </a:p>
        </p:txBody>
      </p:sp>
      <p:cxnSp>
        <p:nvCxnSpPr>
          <p:cNvPr id="5" name="Straight Arrow Connector 4"/>
          <p:cNvCxnSpPr/>
          <p:nvPr/>
        </p:nvCxnSpPr>
        <p:spPr>
          <a:xfrm flipH="1" flipV="1">
            <a:off x="2971800" y="2667000"/>
            <a:ext cx="2041611" cy="68580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507580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3505200" cy="5909311"/>
          </a:xfrm>
          <a:prstGeom prst="rect">
            <a:avLst/>
          </a:prstGeom>
          <a:noFill/>
        </p:spPr>
        <p:txBody>
          <a:bodyPr wrap="square" rtlCol="0">
            <a:spAutoFit/>
          </a:bodyPr>
          <a:lstStyle/>
          <a:p>
            <a:r>
              <a:rPr lang="en-US" dirty="0" smtClean="0"/>
              <a:t>After the parameters file has been written, Comet searches can be launched by clicking the </a:t>
            </a:r>
            <a:r>
              <a:rPr lang="en-US" b="1" dirty="0" smtClean="0"/>
              <a:t>Run Comet </a:t>
            </a:r>
            <a:r>
              <a:rPr lang="en-US" dirty="0" smtClean="0"/>
              <a:t>button. The GUI window will lengthen to show a progress bar and status message. The console window will also display information during search progress. Black command windows will also come and go as the searches run (similar to the ms2 creation). After Comet searches are done, some post-processing of results will take place. The status message will let you know when everything is finished. Be patient, Comet searches and the post-processing can take several minutes to hours to complete depending on search parameters and database size/complexity.</a:t>
            </a:r>
            <a:endParaRPr lang="en-US" dirty="0"/>
          </a:p>
        </p:txBody>
      </p:sp>
      <p:pic>
        <p:nvPicPr>
          <p:cNvPr id="2" name="Picture 1"/>
          <p:cNvPicPr>
            <a:picLocks noChangeAspect="1"/>
          </p:cNvPicPr>
          <p:nvPr/>
        </p:nvPicPr>
        <p:blipFill>
          <a:blip r:embed="rId2"/>
          <a:stretch>
            <a:fillRect/>
          </a:stretch>
        </p:blipFill>
        <p:spPr>
          <a:xfrm>
            <a:off x="3979788" y="0"/>
            <a:ext cx="5164212" cy="6858000"/>
          </a:xfrm>
          <a:prstGeom prst="rect">
            <a:avLst/>
          </a:prstGeom>
        </p:spPr>
      </p:pic>
      <p:sp>
        <p:nvSpPr>
          <p:cNvPr id="6" name="Oval 5"/>
          <p:cNvSpPr/>
          <p:nvPr/>
        </p:nvSpPr>
        <p:spPr>
          <a:xfrm>
            <a:off x="5791200" y="6019800"/>
            <a:ext cx="1600200" cy="45720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446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work\website\website-rework_2019\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82" y="1751915"/>
            <a:ext cx="84582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609600"/>
            <a:ext cx="8004564"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Next an Anaconda command line prompt needs to be opened. This allows access to</a:t>
            </a:r>
          </a:p>
          <a:p>
            <a:r>
              <a:rPr lang="en-US" dirty="0" smtClean="0"/>
              <a:t>Python 3, which the PAW Pipeline has been updated to work with.</a:t>
            </a:r>
            <a:endParaRPr lang="en-US" dirty="0"/>
          </a:p>
        </p:txBody>
      </p:sp>
      <p:sp>
        <p:nvSpPr>
          <p:cNvPr id="4" name="TextBox 3"/>
          <p:cNvSpPr txBox="1"/>
          <p:nvPr/>
        </p:nvSpPr>
        <p:spPr>
          <a:xfrm>
            <a:off x="3048000" y="3810000"/>
            <a:ext cx="3068019"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Run the Anaconda Prompt</a:t>
            </a:r>
          </a:p>
          <a:p>
            <a:r>
              <a:rPr lang="en-US" dirty="0"/>
              <a:t>a</a:t>
            </a:r>
            <a:r>
              <a:rPr lang="en-US" dirty="0" smtClean="0"/>
              <a:t>s an Administrator if possible.</a:t>
            </a:r>
            <a:endParaRPr lang="en-US" dirty="0"/>
          </a:p>
        </p:txBody>
      </p:sp>
      <p:cxnSp>
        <p:nvCxnSpPr>
          <p:cNvPr id="5" name="Straight Arrow Connector 4"/>
          <p:cNvCxnSpPr>
            <a:stCxn id="4" idx="1"/>
          </p:cNvCxnSpPr>
          <p:nvPr/>
        </p:nvCxnSpPr>
        <p:spPr>
          <a:xfrm flipH="1">
            <a:off x="1828800" y="4133166"/>
            <a:ext cx="1219200" cy="4616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5229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work\website\website-rework_2019\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93" y="1600200"/>
            <a:ext cx="8553450"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533400"/>
            <a:ext cx="7744236"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Typing </a:t>
            </a:r>
            <a:r>
              <a:rPr lang="en-US" b="1" dirty="0" smtClean="0"/>
              <a:t>idle</a:t>
            </a:r>
            <a:r>
              <a:rPr lang="en-US" dirty="0" smtClean="0"/>
              <a:t> in the command prompt window will open up the python idle editor.</a:t>
            </a:r>
          </a:p>
          <a:p>
            <a:r>
              <a:rPr lang="en-US" dirty="0" smtClean="0"/>
              <a:t>The header line at top should read ‘Python 3.X’ indicating you’re using Python 3.</a:t>
            </a:r>
            <a:endParaRPr lang="en-US" dirty="0"/>
          </a:p>
        </p:txBody>
      </p:sp>
      <p:sp>
        <p:nvSpPr>
          <p:cNvPr id="3" name="TextBox 2"/>
          <p:cNvSpPr txBox="1"/>
          <p:nvPr/>
        </p:nvSpPr>
        <p:spPr>
          <a:xfrm>
            <a:off x="5410200" y="2438400"/>
            <a:ext cx="2485937"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Python 3 Indicated here.</a:t>
            </a:r>
            <a:endParaRPr lang="en-US" dirty="0"/>
          </a:p>
        </p:txBody>
      </p:sp>
      <p:cxnSp>
        <p:nvCxnSpPr>
          <p:cNvPr id="5" name="Straight Arrow Connector 4"/>
          <p:cNvCxnSpPr>
            <a:stCxn id="3" idx="1"/>
          </p:cNvCxnSpPr>
          <p:nvPr/>
        </p:nvCxnSpPr>
        <p:spPr>
          <a:xfrm flipH="1">
            <a:off x="4100718" y="2623066"/>
            <a:ext cx="1309482" cy="4373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7" name="TextBox 6"/>
          <p:cNvSpPr txBox="1"/>
          <p:nvPr/>
        </p:nvSpPr>
        <p:spPr>
          <a:xfrm>
            <a:off x="4755459" y="5029200"/>
            <a:ext cx="3180230"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The next step is to choose </a:t>
            </a:r>
            <a:r>
              <a:rPr lang="en-US" b="1" dirty="0" smtClean="0"/>
              <a:t>Open</a:t>
            </a:r>
          </a:p>
          <a:p>
            <a:r>
              <a:rPr lang="en-US" dirty="0" smtClean="0"/>
              <a:t>From the File Menu.</a:t>
            </a:r>
            <a:endParaRPr lang="en-US" dirty="0"/>
          </a:p>
        </p:txBody>
      </p:sp>
    </p:spTree>
    <p:extLst>
      <p:ext uri="{BB962C8B-B14F-4D97-AF65-F5344CB8AC3E}">
        <p14:creationId xmlns:p14="http://schemas.microsoft.com/office/powerpoint/2010/main" val="300833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work\website\website-rework_2019\0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458200" cy="47529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85285" y="533400"/>
            <a:ext cx="4602029" cy="92333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Once the window open navigate to </a:t>
            </a:r>
            <a:r>
              <a:rPr lang="en-US" b="1" dirty="0" err="1" smtClean="0"/>
              <a:t>BoxSync</a:t>
            </a:r>
            <a:endParaRPr lang="en-US" b="1" dirty="0" smtClean="0"/>
          </a:p>
          <a:p>
            <a:r>
              <a:rPr lang="en-US" dirty="0" smtClean="0"/>
              <a:t>(alternatively </a:t>
            </a:r>
            <a:r>
              <a:rPr lang="en-US" b="1" dirty="0"/>
              <a:t>C</a:t>
            </a:r>
            <a:r>
              <a:rPr lang="en-US" b="1" dirty="0" smtClean="0"/>
              <a:t>:\users\PSR_Core\Box Sync\</a:t>
            </a:r>
            <a:r>
              <a:rPr lang="en-US" dirty="0" smtClean="0"/>
              <a:t>)</a:t>
            </a:r>
          </a:p>
          <a:p>
            <a:r>
              <a:rPr lang="en-US" dirty="0" smtClean="0"/>
              <a:t>and then click on the </a:t>
            </a:r>
            <a:r>
              <a:rPr lang="en-US" b="1" dirty="0" err="1" smtClean="0"/>
              <a:t>python_programs</a:t>
            </a:r>
            <a:r>
              <a:rPr lang="en-US" dirty="0" smtClean="0"/>
              <a:t> folder</a:t>
            </a:r>
            <a:endParaRPr lang="en-US" dirty="0"/>
          </a:p>
        </p:txBody>
      </p:sp>
      <p:cxnSp>
        <p:nvCxnSpPr>
          <p:cNvPr id="4" name="Straight Arrow Connector 3"/>
          <p:cNvCxnSpPr>
            <a:stCxn id="2" idx="1"/>
          </p:cNvCxnSpPr>
          <p:nvPr/>
        </p:nvCxnSpPr>
        <p:spPr>
          <a:xfrm flipH="1">
            <a:off x="1143000" y="995065"/>
            <a:ext cx="1242285" cy="228153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a:stCxn id="2" idx="2"/>
          </p:cNvCxnSpPr>
          <p:nvPr/>
        </p:nvCxnSpPr>
        <p:spPr>
          <a:xfrm flipH="1">
            <a:off x="1981200" y="1456730"/>
            <a:ext cx="2705100" cy="204847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673476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work\website\website-rework_2019\0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979" y="1663961"/>
            <a:ext cx="8582026" cy="4829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 y="609600"/>
            <a:ext cx="8517525" cy="6463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Continue to navigate through the </a:t>
            </a:r>
            <a:r>
              <a:rPr lang="en-US" b="1" dirty="0" err="1" smtClean="0"/>
              <a:t>python_programs</a:t>
            </a:r>
            <a:r>
              <a:rPr lang="en-US" dirty="0" smtClean="0"/>
              <a:t> folder, to the </a:t>
            </a:r>
            <a:r>
              <a:rPr lang="en-US" b="1" dirty="0" err="1" smtClean="0"/>
              <a:t>PAW_pipeline</a:t>
            </a:r>
            <a:r>
              <a:rPr lang="en-US" dirty="0" smtClean="0"/>
              <a:t> folder,</a:t>
            </a:r>
          </a:p>
          <a:p>
            <a:r>
              <a:rPr lang="en-US" dirty="0" smtClean="0"/>
              <a:t>and then select the </a:t>
            </a:r>
            <a:r>
              <a:rPr lang="en-US" b="1" dirty="0" smtClean="0"/>
              <a:t>MSConvert_GUI.py</a:t>
            </a:r>
            <a:r>
              <a:rPr lang="en-US" dirty="0" smtClean="0"/>
              <a:t> program and open it.</a:t>
            </a:r>
            <a:endParaRPr lang="en-US" dirty="0"/>
          </a:p>
        </p:txBody>
      </p:sp>
      <p:sp>
        <p:nvSpPr>
          <p:cNvPr id="3" name="TextBox 2"/>
          <p:cNvSpPr txBox="1"/>
          <p:nvPr/>
        </p:nvSpPr>
        <p:spPr>
          <a:xfrm>
            <a:off x="5257800" y="4078549"/>
            <a:ext cx="3488006"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Open the GUI Program in Python 3</a:t>
            </a:r>
            <a:endParaRPr lang="en-US" dirty="0"/>
          </a:p>
        </p:txBody>
      </p:sp>
      <p:cxnSp>
        <p:nvCxnSpPr>
          <p:cNvPr id="5" name="Straight Arrow Connector 4"/>
          <p:cNvCxnSpPr/>
          <p:nvPr/>
        </p:nvCxnSpPr>
        <p:spPr>
          <a:xfrm flipH="1">
            <a:off x="4191000" y="4263215"/>
            <a:ext cx="1066800" cy="53738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15039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4630</TotalTime>
  <Words>3574</Words>
  <Application>Microsoft Office PowerPoint</Application>
  <PresentationFormat>On-screen Show (4:3)</PresentationFormat>
  <Paragraphs>269</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Comet/PAW Pipeline </vt:lpstr>
      <vt:lpstr>Some notes before you start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Comet/PAW Pipeline</dc:title>
  <dc:creator>John Klimek</dc:creator>
  <cp:lastModifiedBy>John Klimek</cp:lastModifiedBy>
  <cp:revision>230</cp:revision>
  <cp:lastPrinted>2019-06-25T22:59:14Z</cp:lastPrinted>
  <dcterms:created xsi:type="dcterms:W3CDTF">2015-03-26T16:29:43Z</dcterms:created>
  <dcterms:modified xsi:type="dcterms:W3CDTF">2019-07-22T16:12:58Z</dcterms:modified>
</cp:coreProperties>
</file>