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8" r:id="rId2"/>
    <p:sldMasterId id="2147483680" r:id="rId3"/>
    <p:sldMasterId id="2147483671" r:id="rId4"/>
  </p:sldMasterIdLst>
  <p:notesMasterIdLst>
    <p:notesMasterId r:id="rId55"/>
  </p:notesMasterIdLst>
  <p:handoutMasterIdLst>
    <p:handoutMasterId r:id="rId56"/>
  </p:handoutMasterIdLst>
  <p:sldIdLst>
    <p:sldId id="278" r:id="rId5"/>
    <p:sldId id="317" r:id="rId6"/>
    <p:sldId id="319" r:id="rId7"/>
    <p:sldId id="349" r:id="rId8"/>
    <p:sldId id="320" r:id="rId9"/>
    <p:sldId id="354" r:id="rId10"/>
    <p:sldId id="321" r:id="rId11"/>
    <p:sldId id="337" r:id="rId12"/>
    <p:sldId id="348" r:id="rId13"/>
    <p:sldId id="355" r:id="rId14"/>
    <p:sldId id="386" r:id="rId15"/>
    <p:sldId id="323" r:id="rId16"/>
    <p:sldId id="356" r:id="rId17"/>
    <p:sldId id="351" r:id="rId18"/>
    <p:sldId id="357" r:id="rId19"/>
    <p:sldId id="358" r:id="rId20"/>
    <p:sldId id="360" r:id="rId21"/>
    <p:sldId id="361" r:id="rId22"/>
    <p:sldId id="359"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84" r:id="rId38"/>
    <p:sldId id="385" r:id="rId39"/>
    <p:sldId id="376" r:id="rId40"/>
    <p:sldId id="377" r:id="rId41"/>
    <p:sldId id="379" r:id="rId42"/>
    <p:sldId id="380" r:id="rId43"/>
    <p:sldId id="381" r:id="rId44"/>
    <p:sldId id="382" r:id="rId45"/>
    <p:sldId id="335" r:id="rId46"/>
    <p:sldId id="336" r:id="rId47"/>
    <p:sldId id="284" r:id="rId48"/>
    <p:sldId id="378" r:id="rId49"/>
    <p:sldId id="338" r:id="rId50"/>
    <p:sldId id="339" r:id="rId51"/>
    <p:sldId id="383" r:id="rId52"/>
    <p:sldId id="350" r:id="rId53"/>
    <p:sldId id="312" r:id="rId54"/>
  </p:sldIdLst>
  <p:sldSz cx="9144000" cy="6858000" type="screen4x3"/>
  <p:notesSz cx="7010400" cy="9296400"/>
  <p:embeddedFontLst>
    <p:embeddedFont>
      <p:font typeface="Lato Regular" panose="020F0502020204030203" pitchFamily="34" charset="0"/>
      <p:regular r:id="rId57"/>
    </p:embeddedFont>
    <p:embeddedFont>
      <p:font typeface="Lato Light" panose="020F0502020204030203" pitchFamily="34" charset="0"/>
      <p:regular r:id="rId58"/>
      <p:italic r:id="rId59"/>
    </p:embeddedFont>
    <p:embeddedFont>
      <p:font typeface="Noto Serif" panose="02020600060500020200" pitchFamily="18" charset="0"/>
      <p:regular r:id="rId60"/>
      <p:bold r:id="rId61"/>
      <p:italic r:id="rId62"/>
      <p:boldItalic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dget Adams" initials="BA" lastIdx="2" clrIdx="0">
    <p:extLst>
      <p:ext uri="{19B8F6BF-5375-455C-9EA6-DF929625EA0E}">
        <p15:presenceInfo xmlns:p15="http://schemas.microsoft.com/office/powerpoint/2012/main" userId="S-1-5-21-1366901343-1712286707-620655208-1501437" providerId="AD"/>
      </p:ext>
    </p:extLst>
  </p:cmAuthor>
  <p:cmAuthor id="2" name="John Hicks" initials="JH" lastIdx="1" clrIdx="1">
    <p:extLst>
      <p:ext uri="{19B8F6BF-5375-455C-9EA6-DF929625EA0E}">
        <p15:presenceInfo xmlns:p15="http://schemas.microsoft.com/office/powerpoint/2012/main" userId="S-1-5-21-1366901343-1712286707-620655208-6428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852"/>
    <a:srgbClr val="397EC1"/>
    <a:srgbClr val="277DCA"/>
    <a:srgbClr val="062542"/>
    <a:srgbClr val="000000"/>
    <a:srgbClr val="FDBBD3"/>
    <a:srgbClr val="585E60"/>
    <a:srgbClr val="F6F6F6"/>
    <a:srgbClr val="2F92D5"/>
    <a:srgbClr val="2F92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86089" autoAdjust="0"/>
  </p:normalViewPr>
  <p:slideViewPr>
    <p:cSldViewPr snapToGrid="0" snapToObjects="1">
      <p:cViewPr varScale="1">
        <p:scale>
          <a:sx n="118" d="100"/>
          <a:sy n="118" d="100"/>
        </p:scale>
        <p:origin x="5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12/17/2018</a:t>
            </a:fld>
            <a:endParaRPr lang="en-US" dirty="0">
              <a:latin typeface="Lato Regular"/>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12/17/2018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Bridget or</a:t>
            </a:r>
            <a:r>
              <a:rPr lang="en-US" baseline="0" dirty="0" smtClean="0"/>
              <a:t> John</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a:t>
            </a:fld>
            <a:endParaRPr lang="en-US" dirty="0"/>
          </a:p>
        </p:txBody>
      </p:sp>
    </p:spTree>
    <p:extLst>
      <p:ext uri="{BB962C8B-B14F-4D97-AF65-F5344CB8AC3E}">
        <p14:creationId xmlns:p14="http://schemas.microsoft.com/office/powerpoint/2010/main" val="50636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10</a:t>
            </a:fld>
            <a:endParaRPr lang="en-US" dirty="0"/>
          </a:p>
        </p:txBody>
      </p:sp>
    </p:spTree>
    <p:extLst>
      <p:ext uri="{BB962C8B-B14F-4D97-AF65-F5344CB8AC3E}">
        <p14:creationId xmlns:p14="http://schemas.microsoft.com/office/powerpoint/2010/main" val="4287631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11</a:t>
            </a:fld>
            <a:endParaRPr lang="en-US" dirty="0"/>
          </a:p>
        </p:txBody>
      </p:sp>
    </p:spTree>
    <p:extLst>
      <p:ext uri="{BB962C8B-B14F-4D97-AF65-F5344CB8AC3E}">
        <p14:creationId xmlns:p14="http://schemas.microsoft.com/office/powerpoint/2010/main" val="2256761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12</a:t>
            </a:fld>
            <a:endParaRPr lang="en-US" dirty="0"/>
          </a:p>
        </p:txBody>
      </p:sp>
    </p:spTree>
    <p:extLst>
      <p:ext uri="{BB962C8B-B14F-4D97-AF65-F5344CB8AC3E}">
        <p14:creationId xmlns:p14="http://schemas.microsoft.com/office/powerpoint/2010/main" val="2581019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13</a:t>
            </a:fld>
            <a:endParaRPr lang="en-US" dirty="0"/>
          </a:p>
        </p:txBody>
      </p:sp>
    </p:spTree>
    <p:extLst>
      <p:ext uri="{BB962C8B-B14F-4D97-AF65-F5344CB8AC3E}">
        <p14:creationId xmlns:p14="http://schemas.microsoft.com/office/powerpoint/2010/main" val="416884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14</a:t>
            </a:fld>
            <a:endParaRPr lang="en-US" dirty="0"/>
          </a:p>
        </p:txBody>
      </p:sp>
    </p:spTree>
    <p:extLst>
      <p:ext uri="{BB962C8B-B14F-4D97-AF65-F5344CB8AC3E}">
        <p14:creationId xmlns:p14="http://schemas.microsoft.com/office/powerpoint/2010/main" val="903602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15</a:t>
            </a:fld>
            <a:endParaRPr lang="en-US" dirty="0"/>
          </a:p>
        </p:txBody>
      </p:sp>
    </p:spTree>
    <p:extLst>
      <p:ext uri="{BB962C8B-B14F-4D97-AF65-F5344CB8AC3E}">
        <p14:creationId xmlns:p14="http://schemas.microsoft.com/office/powerpoint/2010/main" val="314018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16</a:t>
            </a:fld>
            <a:endParaRPr lang="en-US" dirty="0"/>
          </a:p>
        </p:txBody>
      </p:sp>
    </p:spTree>
    <p:extLst>
      <p:ext uri="{BB962C8B-B14F-4D97-AF65-F5344CB8AC3E}">
        <p14:creationId xmlns:p14="http://schemas.microsoft.com/office/powerpoint/2010/main" val="2739709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17</a:t>
            </a:fld>
            <a:endParaRPr lang="en-US" dirty="0"/>
          </a:p>
        </p:txBody>
      </p:sp>
    </p:spTree>
    <p:extLst>
      <p:ext uri="{BB962C8B-B14F-4D97-AF65-F5344CB8AC3E}">
        <p14:creationId xmlns:p14="http://schemas.microsoft.com/office/powerpoint/2010/main" val="4241921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18</a:t>
            </a:fld>
            <a:endParaRPr lang="en-US" dirty="0"/>
          </a:p>
        </p:txBody>
      </p:sp>
    </p:spTree>
    <p:extLst>
      <p:ext uri="{BB962C8B-B14F-4D97-AF65-F5344CB8AC3E}">
        <p14:creationId xmlns:p14="http://schemas.microsoft.com/office/powerpoint/2010/main" val="3170023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19</a:t>
            </a:fld>
            <a:endParaRPr lang="en-US" dirty="0"/>
          </a:p>
        </p:txBody>
      </p:sp>
    </p:spTree>
    <p:extLst>
      <p:ext uri="{BB962C8B-B14F-4D97-AF65-F5344CB8AC3E}">
        <p14:creationId xmlns:p14="http://schemas.microsoft.com/office/powerpoint/2010/main" val="332002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JH</a:t>
            </a:r>
            <a:endParaRPr lang="en-US" dirty="0"/>
          </a:p>
        </p:txBody>
      </p:sp>
      <p:sp>
        <p:nvSpPr>
          <p:cNvPr id="4" name="Slide Number Placeholder 3"/>
          <p:cNvSpPr>
            <a:spLocks noGrp="1"/>
          </p:cNvSpPr>
          <p:nvPr>
            <p:ph type="sldNum" sz="quarter" idx="10"/>
          </p:nvPr>
        </p:nvSpPr>
        <p:spPr/>
        <p:txBody>
          <a:bodyPr/>
          <a:lstStyle/>
          <a:p>
            <a:fld id="{02A238B0-0BFE-4D1B-98E0-07392B9D242D}" type="slidenum">
              <a:rPr lang="en-US" smtClean="0"/>
              <a:t>2</a:t>
            </a:fld>
            <a:endParaRPr lang="en-US"/>
          </a:p>
        </p:txBody>
      </p:sp>
    </p:spTree>
    <p:extLst>
      <p:ext uri="{BB962C8B-B14F-4D97-AF65-F5344CB8AC3E}">
        <p14:creationId xmlns:p14="http://schemas.microsoft.com/office/powerpoint/2010/main" val="3014657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20</a:t>
            </a:fld>
            <a:endParaRPr lang="en-US" dirty="0"/>
          </a:p>
        </p:txBody>
      </p:sp>
    </p:spTree>
    <p:extLst>
      <p:ext uri="{BB962C8B-B14F-4D97-AF65-F5344CB8AC3E}">
        <p14:creationId xmlns:p14="http://schemas.microsoft.com/office/powerpoint/2010/main" val="3163677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21</a:t>
            </a:fld>
            <a:endParaRPr lang="en-US" dirty="0"/>
          </a:p>
        </p:txBody>
      </p:sp>
    </p:spTree>
    <p:extLst>
      <p:ext uri="{BB962C8B-B14F-4D97-AF65-F5344CB8AC3E}">
        <p14:creationId xmlns:p14="http://schemas.microsoft.com/office/powerpoint/2010/main" val="1507421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22</a:t>
            </a:fld>
            <a:endParaRPr lang="en-US" dirty="0"/>
          </a:p>
        </p:txBody>
      </p:sp>
    </p:spTree>
    <p:extLst>
      <p:ext uri="{BB962C8B-B14F-4D97-AF65-F5344CB8AC3E}">
        <p14:creationId xmlns:p14="http://schemas.microsoft.com/office/powerpoint/2010/main" val="4153265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23</a:t>
            </a:fld>
            <a:endParaRPr lang="en-US" dirty="0"/>
          </a:p>
        </p:txBody>
      </p:sp>
    </p:spTree>
    <p:extLst>
      <p:ext uri="{BB962C8B-B14F-4D97-AF65-F5344CB8AC3E}">
        <p14:creationId xmlns:p14="http://schemas.microsoft.com/office/powerpoint/2010/main" val="2634655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24</a:t>
            </a:fld>
            <a:endParaRPr lang="en-US" dirty="0"/>
          </a:p>
        </p:txBody>
      </p:sp>
    </p:spTree>
    <p:extLst>
      <p:ext uri="{BB962C8B-B14F-4D97-AF65-F5344CB8AC3E}">
        <p14:creationId xmlns:p14="http://schemas.microsoft.com/office/powerpoint/2010/main" val="3288921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25</a:t>
            </a:fld>
            <a:endParaRPr lang="en-US" dirty="0"/>
          </a:p>
        </p:txBody>
      </p:sp>
    </p:spTree>
    <p:extLst>
      <p:ext uri="{BB962C8B-B14F-4D97-AF65-F5344CB8AC3E}">
        <p14:creationId xmlns:p14="http://schemas.microsoft.com/office/powerpoint/2010/main" val="560132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26</a:t>
            </a:fld>
            <a:endParaRPr lang="en-US" dirty="0"/>
          </a:p>
        </p:txBody>
      </p:sp>
    </p:spTree>
    <p:extLst>
      <p:ext uri="{BB962C8B-B14F-4D97-AF65-F5344CB8AC3E}">
        <p14:creationId xmlns:p14="http://schemas.microsoft.com/office/powerpoint/2010/main" val="1531761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27</a:t>
            </a:fld>
            <a:endParaRPr lang="en-US" dirty="0"/>
          </a:p>
        </p:txBody>
      </p:sp>
    </p:spTree>
    <p:extLst>
      <p:ext uri="{BB962C8B-B14F-4D97-AF65-F5344CB8AC3E}">
        <p14:creationId xmlns:p14="http://schemas.microsoft.com/office/powerpoint/2010/main" val="3643443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28</a:t>
            </a:fld>
            <a:endParaRPr lang="en-US" dirty="0"/>
          </a:p>
        </p:txBody>
      </p:sp>
    </p:spTree>
    <p:extLst>
      <p:ext uri="{BB962C8B-B14F-4D97-AF65-F5344CB8AC3E}">
        <p14:creationId xmlns:p14="http://schemas.microsoft.com/office/powerpoint/2010/main" val="4160784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29</a:t>
            </a:fld>
            <a:endParaRPr lang="en-US" dirty="0"/>
          </a:p>
        </p:txBody>
      </p:sp>
    </p:spTree>
    <p:extLst>
      <p:ext uri="{BB962C8B-B14F-4D97-AF65-F5344CB8AC3E}">
        <p14:creationId xmlns:p14="http://schemas.microsoft.com/office/powerpoint/2010/main" val="255773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JH</a:t>
            </a:r>
          </a:p>
          <a:p>
            <a:endParaRPr lang="en-US" dirty="0"/>
          </a:p>
        </p:txBody>
      </p:sp>
      <p:sp>
        <p:nvSpPr>
          <p:cNvPr id="4" name="Slide Number Placeholder 3"/>
          <p:cNvSpPr>
            <a:spLocks noGrp="1"/>
          </p:cNvSpPr>
          <p:nvPr>
            <p:ph type="sldNum" sz="quarter" idx="10"/>
          </p:nvPr>
        </p:nvSpPr>
        <p:spPr/>
        <p:txBody>
          <a:bodyPr/>
          <a:lstStyle/>
          <a:p>
            <a:fld id="{02A238B0-0BFE-4D1B-98E0-07392B9D242D}" type="slidenum">
              <a:rPr lang="en-US" smtClean="0"/>
              <a:t>3</a:t>
            </a:fld>
            <a:endParaRPr lang="en-US"/>
          </a:p>
        </p:txBody>
      </p:sp>
    </p:spTree>
    <p:extLst>
      <p:ext uri="{BB962C8B-B14F-4D97-AF65-F5344CB8AC3E}">
        <p14:creationId xmlns:p14="http://schemas.microsoft.com/office/powerpoint/2010/main" val="3258418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30</a:t>
            </a:fld>
            <a:endParaRPr lang="en-US" dirty="0"/>
          </a:p>
        </p:txBody>
      </p:sp>
    </p:spTree>
    <p:extLst>
      <p:ext uri="{BB962C8B-B14F-4D97-AF65-F5344CB8AC3E}">
        <p14:creationId xmlns:p14="http://schemas.microsoft.com/office/powerpoint/2010/main" val="2312154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31</a:t>
            </a:fld>
            <a:endParaRPr lang="en-US" dirty="0"/>
          </a:p>
        </p:txBody>
      </p:sp>
    </p:spTree>
    <p:extLst>
      <p:ext uri="{BB962C8B-B14F-4D97-AF65-F5344CB8AC3E}">
        <p14:creationId xmlns:p14="http://schemas.microsoft.com/office/powerpoint/2010/main" val="2924253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32</a:t>
            </a:fld>
            <a:endParaRPr lang="en-US" dirty="0"/>
          </a:p>
        </p:txBody>
      </p:sp>
    </p:spTree>
    <p:extLst>
      <p:ext uri="{BB962C8B-B14F-4D97-AF65-F5344CB8AC3E}">
        <p14:creationId xmlns:p14="http://schemas.microsoft.com/office/powerpoint/2010/main" val="3693556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33</a:t>
            </a:fld>
            <a:endParaRPr lang="en-US" dirty="0"/>
          </a:p>
        </p:txBody>
      </p:sp>
    </p:spTree>
    <p:extLst>
      <p:ext uri="{BB962C8B-B14F-4D97-AF65-F5344CB8AC3E}">
        <p14:creationId xmlns:p14="http://schemas.microsoft.com/office/powerpoint/2010/main" val="4203664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34</a:t>
            </a:fld>
            <a:endParaRPr lang="en-US" dirty="0"/>
          </a:p>
        </p:txBody>
      </p:sp>
    </p:spTree>
    <p:extLst>
      <p:ext uri="{BB962C8B-B14F-4D97-AF65-F5344CB8AC3E}">
        <p14:creationId xmlns:p14="http://schemas.microsoft.com/office/powerpoint/2010/main" val="756119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35</a:t>
            </a:fld>
            <a:endParaRPr lang="en-US" dirty="0"/>
          </a:p>
        </p:txBody>
      </p:sp>
    </p:spTree>
    <p:extLst>
      <p:ext uri="{BB962C8B-B14F-4D97-AF65-F5344CB8AC3E}">
        <p14:creationId xmlns:p14="http://schemas.microsoft.com/office/powerpoint/2010/main" val="417028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36</a:t>
            </a:fld>
            <a:endParaRPr lang="en-US" dirty="0"/>
          </a:p>
        </p:txBody>
      </p:sp>
    </p:spTree>
    <p:extLst>
      <p:ext uri="{BB962C8B-B14F-4D97-AF65-F5344CB8AC3E}">
        <p14:creationId xmlns:p14="http://schemas.microsoft.com/office/powerpoint/2010/main" val="2054931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JH - It’s ok to email register@clinicaltrials.gov</a:t>
            </a:r>
            <a:r>
              <a:rPr lang="en-US" baseline="0" dirty="0" smtClean="0"/>
              <a:t> with questions.  </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37</a:t>
            </a:fld>
            <a:endParaRPr lang="en-US" dirty="0"/>
          </a:p>
        </p:txBody>
      </p:sp>
    </p:spTree>
    <p:extLst>
      <p:ext uri="{BB962C8B-B14F-4D97-AF65-F5344CB8AC3E}">
        <p14:creationId xmlns:p14="http://schemas.microsoft.com/office/powerpoint/2010/main" val="2885018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JH</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38</a:t>
            </a:fld>
            <a:endParaRPr lang="en-US" dirty="0"/>
          </a:p>
        </p:txBody>
      </p:sp>
    </p:spTree>
    <p:extLst>
      <p:ext uri="{BB962C8B-B14F-4D97-AF65-F5344CB8AC3E}">
        <p14:creationId xmlns:p14="http://schemas.microsoft.com/office/powerpoint/2010/main" val="877556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JH</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39</a:t>
            </a:fld>
            <a:endParaRPr lang="en-US" dirty="0"/>
          </a:p>
        </p:txBody>
      </p:sp>
    </p:spTree>
    <p:extLst>
      <p:ext uri="{BB962C8B-B14F-4D97-AF65-F5344CB8AC3E}">
        <p14:creationId xmlns:p14="http://schemas.microsoft.com/office/powerpoint/2010/main" val="242269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JH</a:t>
            </a:r>
          </a:p>
        </p:txBody>
      </p:sp>
      <p:sp>
        <p:nvSpPr>
          <p:cNvPr id="4" name="Slide Number Placeholder 3"/>
          <p:cNvSpPr>
            <a:spLocks noGrp="1"/>
          </p:cNvSpPr>
          <p:nvPr>
            <p:ph type="sldNum" sz="quarter" idx="10"/>
          </p:nvPr>
        </p:nvSpPr>
        <p:spPr/>
        <p:txBody>
          <a:bodyPr/>
          <a:lstStyle/>
          <a:p>
            <a:fld id="{F7510C22-AB3E-3144-954A-30AFB7F4824B}" type="slidenum">
              <a:rPr lang="en-US" smtClean="0"/>
              <a:pPr/>
              <a:t>4</a:t>
            </a:fld>
            <a:endParaRPr lang="en-US" dirty="0"/>
          </a:p>
        </p:txBody>
      </p:sp>
    </p:spTree>
    <p:extLst>
      <p:ext uri="{BB962C8B-B14F-4D97-AF65-F5344CB8AC3E}">
        <p14:creationId xmlns:p14="http://schemas.microsoft.com/office/powerpoint/2010/main" val="1794540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JH</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40</a:t>
            </a:fld>
            <a:endParaRPr lang="en-US" dirty="0"/>
          </a:p>
        </p:txBody>
      </p:sp>
    </p:spTree>
    <p:extLst>
      <p:ext uri="{BB962C8B-B14F-4D97-AF65-F5344CB8AC3E}">
        <p14:creationId xmlns:p14="http://schemas.microsoft.com/office/powerpoint/2010/main" val="3430483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JH</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41</a:t>
            </a:fld>
            <a:endParaRPr lang="en-US" dirty="0"/>
          </a:p>
        </p:txBody>
      </p:sp>
    </p:spTree>
    <p:extLst>
      <p:ext uri="{BB962C8B-B14F-4D97-AF65-F5344CB8AC3E}">
        <p14:creationId xmlns:p14="http://schemas.microsoft.com/office/powerpoint/2010/main" val="3058497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JH</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42</a:t>
            </a:fld>
            <a:endParaRPr lang="en-US" dirty="0"/>
          </a:p>
        </p:txBody>
      </p:sp>
    </p:spTree>
    <p:extLst>
      <p:ext uri="{BB962C8B-B14F-4D97-AF65-F5344CB8AC3E}">
        <p14:creationId xmlns:p14="http://schemas.microsoft.com/office/powerpoint/2010/main" val="4117904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43</a:t>
            </a:fld>
            <a:endParaRPr lang="en-US" dirty="0"/>
          </a:p>
        </p:txBody>
      </p:sp>
    </p:spTree>
    <p:extLst>
      <p:ext uri="{BB962C8B-B14F-4D97-AF65-F5344CB8AC3E}">
        <p14:creationId xmlns:p14="http://schemas.microsoft.com/office/powerpoint/2010/main" val="40948048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44</a:t>
            </a:fld>
            <a:endParaRPr lang="en-US" dirty="0"/>
          </a:p>
        </p:txBody>
      </p:sp>
    </p:spTree>
    <p:extLst>
      <p:ext uri="{BB962C8B-B14F-4D97-AF65-F5344CB8AC3E}">
        <p14:creationId xmlns:p14="http://schemas.microsoft.com/office/powerpoint/2010/main" val="1704410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45</a:t>
            </a:fld>
            <a:endParaRPr lang="en-US" dirty="0"/>
          </a:p>
        </p:txBody>
      </p:sp>
    </p:spTree>
    <p:extLst>
      <p:ext uri="{BB962C8B-B14F-4D97-AF65-F5344CB8AC3E}">
        <p14:creationId xmlns:p14="http://schemas.microsoft.com/office/powerpoint/2010/main" val="4036054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46</a:t>
            </a:fld>
            <a:endParaRPr lang="en-US" dirty="0"/>
          </a:p>
        </p:txBody>
      </p:sp>
    </p:spTree>
    <p:extLst>
      <p:ext uri="{BB962C8B-B14F-4D97-AF65-F5344CB8AC3E}">
        <p14:creationId xmlns:p14="http://schemas.microsoft.com/office/powerpoint/2010/main" val="20913956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47</a:t>
            </a:fld>
            <a:endParaRPr lang="en-US" dirty="0"/>
          </a:p>
        </p:txBody>
      </p:sp>
    </p:spTree>
    <p:extLst>
      <p:ext uri="{BB962C8B-B14F-4D97-AF65-F5344CB8AC3E}">
        <p14:creationId xmlns:p14="http://schemas.microsoft.com/office/powerpoint/2010/main" val="32000496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48</a:t>
            </a:fld>
            <a:endParaRPr lang="en-US" dirty="0"/>
          </a:p>
        </p:txBody>
      </p:sp>
    </p:spTree>
    <p:extLst>
      <p:ext uri="{BB962C8B-B14F-4D97-AF65-F5344CB8AC3E}">
        <p14:creationId xmlns:p14="http://schemas.microsoft.com/office/powerpoint/2010/main" val="1137734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49</a:t>
            </a:fld>
            <a:endParaRPr lang="en-US" dirty="0"/>
          </a:p>
        </p:txBody>
      </p:sp>
    </p:spTree>
    <p:extLst>
      <p:ext uri="{BB962C8B-B14F-4D97-AF65-F5344CB8AC3E}">
        <p14:creationId xmlns:p14="http://schemas.microsoft.com/office/powerpoint/2010/main" val="40596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JH</a:t>
            </a:r>
          </a:p>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5</a:t>
            </a:fld>
            <a:endParaRPr lang="en-US" dirty="0"/>
          </a:p>
        </p:txBody>
      </p:sp>
    </p:spTree>
    <p:extLst>
      <p:ext uri="{BB962C8B-B14F-4D97-AF65-F5344CB8AC3E}">
        <p14:creationId xmlns:p14="http://schemas.microsoft.com/office/powerpoint/2010/main" val="23950680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50</a:t>
            </a:fld>
            <a:endParaRPr lang="en-US" dirty="0"/>
          </a:p>
        </p:txBody>
      </p:sp>
    </p:spTree>
    <p:extLst>
      <p:ext uri="{BB962C8B-B14F-4D97-AF65-F5344CB8AC3E}">
        <p14:creationId xmlns:p14="http://schemas.microsoft.com/office/powerpoint/2010/main" val="1575329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JH</a:t>
            </a:r>
          </a:p>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6</a:t>
            </a:fld>
            <a:endParaRPr lang="en-US" dirty="0"/>
          </a:p>
        </p:txBody>
      </p:sp>
    </p:spTree>
    <p:extLst>
      <p:ext uri="{BB962C8B-B14F-4D97-AF65-F5344CB8AC3E}">
        <p14:creationId xmlns:p14="http://schemas.microsoft.com/office/powerpoint/2010/main" val="140019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JH</a:t>
            </a:r>
          </a:p>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7</a:t>
            </a:fld>
            <a:endParaRPr lang="en-US" dirty="0"/>
          </a:p>
        </p:txBody>
      </p:sp>
    </p:spTree>
    <p:extLst>
      <p:ext uri="{BB962C8B-B14F-4D97-AF65-F5344CB8AC3E}">
        <p14:creationId xmlns:p14="http://schemas.microsoft.com/office/powerpoint/2010/main" val="348076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JH</a:t>
            </a:r>
          </a:p>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8</a:t>
            </a:fld>
            <a:endParaRPr lang="en-US" dirty="0"/>
          </a:p>
        </p:txBody>
      </p:sp>
    </p:spTree>
    <p:extLst>
      <p:ext uri="{BB962C8B-B14F-4D97-AF65-F5344CB8AC3E}">
        <p14:creationId xmlns:p14="http://schemas.microsoft.com/office/powerpoint/2010/main" val="2446678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LF</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9</a:t>
            </a:fld>
            <a:endParaRPr lang="en-US" dirty="0"/>
          </a:p>
        </p:txBody>
      </p:sp>
    </p:spTree>
    <p:extLst>
      <p:ext uri="{BB962C8B-B14F-4D97-AF65-F5344CB8AC3E}">
        <p14:creationId xmlns:p14="http://schemas.microsoft.com/office/powerpoint/2010/main" val="2162389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987" y="915775"/>
            <a:ext cx="7176482" cy="953787"/>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975987" y="1881323"/>
            <a:ext cx="7176482" cy="1269892"/>
          </a:xfrm>
        </p:spPr>
        <p:txBody>
          <a:bodyPr>
            <a:normAutofit/>
          </a:bodyPr>
          <a:lstStyle>
            <a:lvl1pPr marL="0" indent="0" algn="l">
              <a:buNone/>
              <a:defRPr sz="1800">
                <a:solidFill>
                  <a:srgbClr val="364852"/>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975987" y="3904042"/>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smtClean="0"/>
              <a:t>Click to edit master text styles</a:t>
            </a:r>
          </a:p>
        </p:txBody>
      </p:sp>
      <p:sp>
        <p:nvSpPr>
          <p:cNvPr id="8" name="Text Placeholder 7"/>
          <p:cNvSpPr>
            <a:spLocks noGrp="1"/>
          </p:cNvSpPr>
          <p:nvPr>
            <p:ph type="body" sz="quarter" idx="11" hasCustomPrompt="1"/>
          </p:nvPr>
        </p:nvSpPr>
        <p:spPr>
          <a:xfrm>
            <a:off x="976313" y="3362325"/>
            <a:ext cx="7175500" cy="459107"/>
          </a:xfrm>
        </p:spPr>
        <p:txBody>
          <a:bodyPr/>
          <a:lstStyle>
            <a:lvl1pPr marL="0" indent="0">
              <a:buNone/>
              <a:defRPr baseline="0">
                <a:solidFill>
                  <a:schemeClr val="accent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subhead</a:t>
            </a:r>
            <a:endParaRPr lang="en-US" dirty="0"/>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81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63359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fld id="{6A23A59F-744A-4E94-8566-26681EDB23AF}" type="slidenum">
              <a:rPr lang="en-US" smtClean="0"/>
              <a:pPr/>
              <a:t>‹#›</a:t>
            </a:fld>
            <a:endParaRPr lang="en-US" dirty="0"/>
          </a:p>
        </p:txBody>
      </p:sp>
    </p:spTree>
    <p:extLst>
      <p:ext uri="{BB962C8B-B14F-4D97-AF65-F5344CB8AC3E}">
        <p14:creationId xmlns:p14="http://schemas.microsoft.com/office/powerpoint/2010/main" val="2031678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fld id="{6A23A59F-744A-4E94-8566-26681EDB23AF}" type="slidenum">
              <a:rPr lang="en-US" smtClean="0"/>
              <a:pPr/>
              <a:t>‹#›</a:t>
            </a:fld>
            <a:endParaRPr lang="en-US"/>
          </a:p>
        </p:txBody>
      </p:sp>
    </p:spTree>
    <p:extLst>
      <p:ext uri="{BB962C8B-B14F-4D97-AF65-F5344CB8AC3E}">
        <p14:creationId xmlns:p14="http://schemas.microsoft.com/office/powerpoint/2010/main" val="2956009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5987" y="915775"/>
            <a:ext cx="7176482" cy="953787"/>
          </a:xfrm>
        </p:spPr>
        <p:txBody>
          <a:bodyPr>
            <a:normAutofit/>
          </a:bodyPr>
          <a:lstStyle>
            <a:lvl1pPr algn="l">
              <a:defRPr sz="4000"/>
            </a:lvl1pPr>
          </a:lstStyle>
          <a:p>
            <a:r>
              <a:rPr lang="en-US" dirty="0" smtClean="0"/>
              <a:t>Click to edit master title style</a:t>
            </a:r>
            <a:endParaRPr lang="en-US" dirty="0"/>
          </a:p>
        </p:txBody>
      </p:sp>
      <p:sp>
        <p:nvSpPr>
          <p:cNvPr id="5" name="Subtitle 2"/>
          <p:cNvSpPr>
            <a:spLocks noGrp="1"/>
          </p:cNvSpPr>
          <p:nvPr>
            <p:ph type="subTitle" idx="1" hasCustomPrompt="1"/>
          </p:nvPr>
        </p:nvSpPr>
        <p:spPr>
          <a:xfrm>
            <a:off x="975987" y="1998903"/>
            <a:ext cx="7176482" cy="1269892"/>
          </a:xfrm>
        </p:spPr>
        <p:txBody>
          <a:bodyPr>
            <a:normAutofit/>
          </a:bodyPr>
          <a:lstStyle>
            <a:lvl1pPr marL="0" indent="0" algn="l">
              <a:buNone/>
              <a:defRPr sz="180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4"/>
          <p:cNvSpPr>
            <a:spLocks noGrp="1"/>
          </p:cNvSpPr>
          <p:nvPr>
            <p:ph type="body" sz="quarter" idx="10" hasCustomPrompt="1"/>
          </p:nvPr>
        </p:nvSpPr>
        <p:spPr>
          <a:xfrm>
            <a:off x="975987" y="3915800"/>
            <a:ext cx="7175500" cy="1598613"/>
          </a:xfrm>
        </p:spPr>
        <p:txBody>
          <a:bodyPr>
            <a:noAutofit/>
          </a:bodyPr>
          <a:lstStyle>
            <a:lvl1pPr marL="0" indent="0">
              <a:buNone/>
              <a:defRPr sz="1800">
                <a:latin typeface="Arial" panose="020B0604020202020204" pitchFamily="34" charset="0"/>
                <a:cs typeface="Arial" panose="020B0604020202020204" pitchFamily="34" charset="0"/>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smtClean="0"/>
              <a:t>Click to edit master text styles</a:t>
            </a:r>
          </a:p>
        </p:txBody>
      </p:sp>
      <p:sp>
        <p:nvSpPr>
          <p:cNvPr id="7" name="Text Placeholder 7"/>
          <p:cNvSpPr>
            <a:spLocks noGrp="1"/>
          </p:cNvSpPr>
          <p:nvPr>
            <p:ph type="body" sz="quarter" idx="11" hasCustomPrompt="1"/>
          </p:nvPr>
        </p:nvSpPr>
        <p:spPr>
          <a:xfrm>
            <a:off x="976313" y="3362325"/>
            <a:ext cx="7175500" cy="459107"/>
          </a:xfrm>
        </p:spPr>
        <p:txBody>
          <a:bodyPr>
            <a:normAutofit/>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subhead</a:t>
            </a:r>
            <a:endParaRPr lang="en-US" dirty="0"/>
          </a:p>
        </p:txBody>
      </p:sp>
    </p:spTree>
    <p:extLst>
      <p:ext uri="{BB962C8B-B14F-4D97-AF65-F5344CB8AC3E}">
        <p14:creationId xmlns:p14="http://schemas.microsoft.com/office/powerpoint/2010/main" val="3611636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1093056"/>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3" y="2292088"/>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297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1093056"/>
            <a:ext cx="7534430" cy="1143000"/>
          </a:xfrm>
          <a:prstGeom prst="rect">
            <a:avLst/>
          </a:prstGeom>
        </p:spPr>
        <p:txBody>
          <a:bodyPr vert="horz" lIns="91440" tIns="45720" rIns="91440" bIns="45720" rtlCol="0" anchor="ctr">
            <a:normAutofit/>
          </a:bodyPr>
          <a:lstStyle>
            <a:lvl1pPr algn="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811213" y="2316947"/>
            <a:ext cx="7534275" cy="2938995"/>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Arial" panose="020B0604020202020204" pitchFamily="34" charset="0"/>
                <a:cs typeface="Arial" panose="020B0604020202020204" pitchFamily="34" charset="0"/>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smtClean="0"/>
              <a:t>“Click to edit drop quote style”</a:t>
            </a:r>
          </a:p>
        </p:txBody>
      </p:sp>
    </p:spTree>
    <p:extLst>
      <p:ext uri="{BB962C8B-B14F-4D97-AF65-F5344CB8AC3E}">
        <p14:creationId xmlns:p14="http://schemas.microsoft.com/office/powerpoint/2010/main" val="1616783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Arial" panose="020B0604020202020204" pitchFamily="34" charset="0"/>
                <a:cs typeface="Arial" panose="020B0604020202020204" pitchFamily="34" charset="0"/>
              </a:defRPr>
            </a:lvl1pPr>
          </a:lstStyle>
          <a:p>
            <a:r>
              <a:rPr lang="en-US" dirty="0" smtClean="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endParaRPr lang="en-US" dirty="0"/>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 Click to add attribution</a:t>
            </a:r>
            <a:endParaRPr lang="en-US" dirty="0"/>
          </a:p>
        </p:txBody>
      </p:sp>
    </p:spTree>
    <p:extLst>
      <p:ext uri="{BB962C8B-B14F-4D97-AF65-F5344CB8AC3E}">
        <p14:creationId xmlns:p14="http://schemas.microsoft.com/office/powerpoint/2010/main" val="3191244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Title Placeholder 1"/>
          <p:cNvSpPr>
            <a:spLocks noGrp="1"/>
          </p:cNvSpPr>
          <p:nvPr>
            <p:ph type="title" hasCustomPrompt="1"/>
          </p:nvPr>
        </p:nvSpPr>
        <p:spPr>
          <a:xfrm>
            <a:off x="3174898" y="1117034"/>
            <a:ext cx="5467880" cy="752528"/>
          </a:xfrm>
          <a:prstGeom prst="rect">
            <a:avLst/>
          </a:prstGeom>
        </p:spPr>
        <p:txBody>
          <a:bodyPr vert="horz" lIns="91440" tIns="45720" rIns="91440" bIns="45720" rtlCol="0" anchor="ctr">
            <a:noAutofit/>
          </a:bodyPr>
          <a:lstStyle>
            <a:lvl1pPr algn="l">
              <a:defRPr sz="3200"/>
            </a:lvl1pPr>
          </a:lstStyle>
          <a:p>
            <a:r>
              <a:rPr lang="en-US" dirty="0" smtClean="0"/>
              <a:t>Click to edit master title style</a:t>
            </a:r>
            <a:endParaRPr lang="en-US" dirty="0"/>
          </a:p>
        </p:txBody>
      </p:sp>
      <p:sp>
        <p:nvSpPr>
          <p:cNvPr id="10" name="Text Placeholder 2"/>
          <p:cNvSpPr>
            <a:spLocks noGrp="1"/>
          </p:cNvSpPr>
          <p:nvPr>
            <p:ph idx="10" hasCustomPrompt="1"/>
          </p:nvPr>
        </p:nvSpPr>
        <p:spPr>
          <a:xfrm>
            <a:off x="3174898" y="1975386"/>
            <a:ext cx="5300242" cy="3314757"/>
          </a:xfrm>
          <a:prstGeom prst="rect">
            <a:avLst/>
          </a:prstGeom>
        </p:spPr>
        <p:txBody>
          <a:bodyPr vert="horz" lIns="91440" tIns="45720" rIns="91440" bIns="45720" rtlCol="0">
            <a:normAutofit/>
          </a:bodyPr>
          <a:lstStyle>
            <a:lvl1pPr>
              <a:lnSpc>
                <a:spcPct val="130000"/>
              </a:lnSpc>
              <a:defRPr sz="2000">
                <a:latin typeface="Noto Serif"/>
                <a:cs typeface="Noto Serif"/>
              </a:defRPr>
            </a:lvl1pPr>
            <a:lvl2pPr>
              <a:lnSpc>
                <a:spcPct val="130000"/>
              </a:lnSpc>
              <a:defRPr sz="2000">
                <a:latin typeface="Noto Serif"/>
                <a:cs typeface="Noto Serif"/>
              </a:defRPr>
            </a:lvl2pPr>
            <a:lvl3pPr>
              <a:lnSpc>
                <a:spcPct val="130000"/>
              </a:lnSpc>
              <a:defRPr sz="2000">
                <a:latin typeface="Noto Serif"/>
                <a:cs typeface="Noto Serif"/>
              </a:defRPr>
            </a:lvl3pPr>
            <a:lvl4pPr>
              <a:lnSpc>
                <a:spcPct val="130000"/>
              </a:lnSpc>
              <a:defRPr sz="2000">
                <a:latin typeface="Noto Serif"/>
                <a:cs typeface="Noto Serif"/>
              </a:defRPr>
            </a:lvl4pPr>
            <a:lvl5pPr>
              <a:lnSpc>
                <a:spcPct val="130000"/>
              </a:lnSpc>
              <a:defRPr sz="2000">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254" y="755773"/>
            <a:ext cx="7957748" cy="82821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575254" y="1706023"/>
            <a:ext cx="3920546" cy="3890908"/>
          </a:xfrm>
        </p:spPr>
        <p:txBody>
          <a:bodyPr>
            <a:normAutofit/>
          </a:bodyPr>
          <a:lstStyle>
            <a:lvl1pPr>
              <a:defRPr sz="2000" b="0" i="0">
                <a:latin typeface="Noto Serif"/>
                <a:cs typeface="Noto Serif"/>
              </a:defRPr>
            </a:lvl1pPr>
            <a:lvl2pPr>
              <a:defRPr sz="2000" b="0" i="0">
                <a:latin typeface="Noto Serif"/>
                <a:cs typeface="Noto Serif"/>
              </a:defRPr>
            </a:lvl2pPr>
            <a:lvl3pPr>
              <a:defRPr sz="2000" b="0" i="0">
                <a:latin typeface="Noto Serif"/>
                <a:cs typeface="Noto Serif"/>
              </a:defRPr>
            </a:lvl3pPr>
            <a:lvl4pPr>
              <a:defRPr sz="2000" b="0" i="0">
                <a:latin typeface="Noto Serif"/>
                <a:cs typeface="Noto Serif"/>
              </a:defRPr>
            </a:lvl4pPr>
            <a:lvl5pPr>
              <a:defRPr sz="2000" b="0" i="0">
                <a:latin typeface="Noto Serif"/>
                <a:cs typeface="Noto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706022"/>
            <a:ext cx="3884802" cy="3890909"/>
          </a:xfrm>
        </p:spPr>
        <p:txBody>
          <a:bodyPr>
            <a:normAutofit/>
          </a:bodyPr>
          <a:lstStyle>
            <a:lvl1pPr>
              <a:defRPr sz="2000">
                <a:latin typeface="Noto Serif"/>
                <a:cs typeface="Noto Serif"/>
              </a:defRPr>
            </a:lvl1pPr>
            <a:lvl2pPr>
              <a:defRPr sz="2000">
                <a:latin typeface="Noto Serif"/>
                <a:cs typeface="Noto Serif"/>
              </a:defRPr>
            </a:lvl2pPr>
            <a:lvl3pPr>
              <a:defRPr sz="2000">
                <a:latin typeface="Noto Serif"/>
                <a:cs typeface="Noto Serif"/>
              </a:defRPr>
            </a:lvl3pPr>
            <a:lvl4pPr>
              <a:defRPr sz="2000">
                <a:latin typeface="Noto Serif"/>
                <a:cs typeface="Noto Serif"/>
              </a:defRPr>
            </a:lvl4pPr>
            <a:lvl5pPr>
              <a:defRPr sz="2000">
                <a:latin typeface="Noto Serif"/>
                <a:cs typeface="Noto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87746" y="1187581"/>
            <a:ext cx="7243471" cy="451517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3" name="Text Placeholder 2"/>
          <p:cNvSpPr>
            <a:spLocks noGrp="1"/>
          </p:cNvSpPr>
          <p:nvPr>
            <p:ph type="body" sz="quarter" idx="10" hasCustomPrompt="1"/>
          </p:nvPr>
        </p:nvSpPr>
        <p:spPr>
          <a:xfrm>
            <a:off x="575864" y="493443"/>
            <a:ext cx="4597400" cy="447218"/>
          </a:xfrm>
        </p:spPr>
        <p:txBody>
          <a:bodyPr/>
          <a:lstStyle>
            <a:lvl1pPr marL="0" indent="0">
              <a:buNone/>
              <a:defRPr b="0" i="0">
                <a:solidFill>
                  <a:srgbClr val="2F92D5"/>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smtClean="0"/>
              <a:t>Title of Object</a:t>
            </a: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add short drop quote”</a:t>
            </a:r>
            <a:br>
              <a:rPr lang="en-US" dirty="0" smtClean="0"/>
            </a:br>
            <a:endParaRPr lang="en-US" dirty="0"/>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2922" y="980126"/>
            <a:ext cx="7604983" cy="3464874"/>
          </a:xfrm>
        </p:spPr>
        <p:txBody>
          <a:bodyPr>
            <a:normAutofit/>
          </a:bodyPr>
          <a:lstStyle>
            <a:lvl1pPr algn="l">
              <a:lnSpc>
                <a:spcPct val="120000"/>
              </a:lnSpc>
              <a:defRPr sz="2800" baseline="0">
                <a:solidFill>
                  <a:schemeClr val="tx1"/>
                </a:solidFill>
                <a:latin typeface="Noto Serif"/>
                <a:cs typeface="Noto Serif"/>
              </a:defRPr>
            </a:lvl1pPr>
          </a:lstStyle>
          <a:p>
            <a:r>
              <a:rPr lang="en-US" dirty="0" smtClean="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endParaRPr lang="en-US" dirty="0"/>
          </a:p>
        </p:txBody>
      </p:sp>
      <p:sp>
        <p:nvSpPr>
          <p:cNvPr id="5" name="Text Placeholder 4"/>
          <p:cNvSpPr>
            <a:spLocks noGrp="1"/>
          </p:cNvSpPr>
          <p:nvPr>
            <p:ph type="body" sz="quarter" idx="10" hasCustomPrompt="1"/>
          </p:nvPr>
        </p:nvSpPr>
        <p:spPr>
          <a:xfrm>
            <a:off x="802922" y="5067404"/>
            <a:ext cx="4111625" cy="504825"/>
          </a:xfrm>
        </p:spPr>
        <p:txBody>
          <a:bodyPr/>
          <a:lstStyle>
            <a:lvl1pPr marL="0" indent="0">
              <a:buNone/>
              <a:defRPr sz="2000"/>
            </a:lvl1pPr>
          </a:lstStyle>
          <a:p>
            <a:pPr lvl="0"/>
            <a:r>
              <a:rPr lang="en-US" dirty="0" smtClean="0"/>
              <a:t>— Click to add attribution</a:t>
            </a:r>
            <a:endParaRPr lang="en-US" dirty="0"/>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edit title style</a:t>
            </a:r>
            <a:endParaRPr lang="en-US" dirty="0"/>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922" y="1227048"/>
            <a:ext cx="7604983" cy="82821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922" y="2435028"/>
            <a:ext cx="7604983" cy="2985525"/>
          </a:xfrm>
          <a:prstGeom prst="rect">
            <a:avLst/>
          </a:prstGeom>
        </p:spPr>
        <p:txBody>
          <a:bodyPr vert="horz" lIns="91440" tIns="45720" rIns="91440" bIns="45720" rtlCol="0">
            <a:normAutofit/>
          </a:bodyPr>
          <a:lstStyle/>
          <a:p>
            <a:pPr lvl="0"/>
            <a:r>
              <a:rPr lang="en-US" dirty="0" smtClean="0"/>
              <a:t>Click to edit master text style</a:t>
            </a:r>
          </a:p>
        </p:txBody>
      </p:sp>
      <p:pic>
        <p:nvPicPr>
          <p:cNvPr id="4" name="Picture 3" descr="OHSU-RGB-1CGRAY-POS.eps"/>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466700" y="5879300"/>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 id="2147483691" r:id="rId10"/>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b="0" i="0" kern="1200">
          <a:solidFill>
            <a:schemeClr val="accent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756726"/>
            <a:ext cx="7334529"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5433" y="2082288"/>
            <a:ext cx="7334529" cy="40672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 id="2147483695" r:id="rId6"/>
    <p:sldLayoutId id="2147483696" r:id="rId7"/>
  </p:sldLayoutIdLst>
  <p:hf sldNum="0" hdr="0" ftr="0" dt="0"/>
  <p:txStyles>
    <p:titleStyle>
      <a:lvl1pPr algn="l" defTabSz="457200" rtl="0" eaLnBrk="1" latinLnBrk="0" hangingPunct="1">
        <a:spcBef>
          <a:spcPct val="0"/>
        </a:spcBef>
        <a:buNone/>
        <a:defRPr sz="4400" b="0" i="0" kern="1200">
          <a:solidFill>
            <a:srgbClr val="2F92D5"/>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rgbClr val="36485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b="0" i="0" kern="1200">
          <a:solidFill>
            <a:srgbClr val="36485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b="0" i="0" kern="1200">
          <a:solidFill>
            <a:srgbClr val="364852"/>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b="0" i="0" kern="1200">
          <a:solidFill>
            <a:srgbClr val="36485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b="0" i="0" kern="1200">
          <a:solidFill>
            <a:srgbClr val="36485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1093056"/>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1362" y="2418619"/>
            <a:ext cx="7534430" cy="31430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OHSU-REV.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345792" y="5827441"/>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sldNum="0" hdr="0" ftr="0" dt="0"/>
  <p:txStyles>
    <p:titleStyle>
      <a:lvl1pPr algn="l" defTabSz="457200" rtl="0" eaLnBrk="1" latinLnBrk="0" hangingPunct="1">
        <a:spcBef>
          <a:spcPct val="0"/>
        </a:spcBef>
        <a:buNone/>
        <a:defRPr sz="4400" b="0" i="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b="0" i="0" kern="1200">
          <a:solidFill>
            <a:srgbClr val="FFFFFF"/>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b="0" i="0" kern="1200">
          <a:solidFill>
            <a:srgbClr val="FFFFFF"/>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400" b="0" i="0" kern="1200">
          <a:solidFill>
            <a:srgbClr val="FFFFFF"/>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400" b="0" i="0" kern="1200">
          <a:solidFill>
            <a:srgbClr val="FFFFF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733205"/>
            <a:ext cx="7652018"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2568" y="2058767"/>
            <a:ext cx="7652018" cy="40555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457200" rtl="0" eaLnBrk="1" latinLnBrk="0" hangingPunct="1">
        <a:spcBef>
          <a:spcPct val="0"/>
        </a:spcBef>
        <a:buNone/>
        <a:defRPr sz="4400" b="0" i="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b="0" i="0" kern="1200">
          <a:solidFill>
            <a:srgbClr val="FFFFFF"/>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b="0" i="0" kern="1200">
          <a:solidFill>
            <a:srgbClr val="FFFFFF"/>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400" b="0" i="0" kern="1200">
          <a:solidFill>
            <a:srgbClr val="FFFFFF"/>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400" b="0" i="0" kern="1200">
          <a:solidFill>
            <a:srgbClr val="FFFFF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clinicaltrials.gov/ct2/apply-account-individ?indivAccount=true"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hyperlink" Target="https://bridge.ohsu.edu/community/rate/Shared%20Documents/OHSU_CTG_PRS_Individual_AccountRequest_Guidance_20180820.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register.clinicaltrials.gov/"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mailto:ctrp-admin@ohsu.edu"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hyperlink" Target="mailto:hickjo@ohs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mailto:ctrp-admin@ohsu.edu" TargetMode="External"/><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hyperlink" Target="https://bridge.ohsu.edu/research/knight/resources/kcto/SitePages/Knight%20Clinical%20Trials%20Study%20Registration%20Process.aspx?WikiPageMode=Edit&amp;InitialTabId=Ribbon.EditingTools.CPEditTab&amp;VisibilityContext=WSSWikiPag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hyperlink" Target="https://bridge.ohsu.edu/research/knight/resources/kcto/SitePages/Knight%20Clinical%20Trials%20Study%20Registration%20Process.aspx?WikiPageMode=Edit&amp;InitialTabId=Ribbon.EditingTools.CPEditTab&amp;VisibilityContext=WSSWikiPag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s://prsinfo.clinicaltrials.gov/ACT_Checklist.pdf" TargetMode="External"/><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hyperlink" Target="http://www.icmje.org/recommendations/browse/publishing-and-editorial-issues/clinical-trial-registration.html"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cms.gov/Medicare/Coverage/Coverage-with-Evidence-Development/Downloads/Mandatory-Clinical-Trial-Identifier-Number-QsAs.pdf" TargetMode="External"/><Relationship Id="rId13" Type="http://schemas.openxmlformats.org/officeDocument/2006/relationships/hyperlink" Target="https://catalyst.harvard.edu/programs/regulatory/clinical-trial-reg.html" TargetMode="External"/><Relationship Id="rId3" Type="http://schemas.openxmlformats.org/officeDocument/2006/relationships/hyperlink" Target="https://www.clinicaltrials.gov/ct2/about-site/results" TargetMode="External"/><Relationship Id="rId7" Type="http://schemas.openxmlformats.org/officeDocument/2006/relationships/hyperlink" Target="https://www.clinicaltrials.gov/ct2/manage-recs/fdaaa" TargetMode="External"/><Relationship Id="rId12" Type="http://schemas.openxmlformats.org/officeDocument/2006/relationships/hyperlink" Target="https://o2.ohsu.edu/research-administration-training-education/research-administration-information-network/index.cfm" TargetMode="External"/><Relationship Id="rId2" Type="http://schemas.openxmlformats.org/officeDocument/2006/relationships/notesSlide" Target="../notesSlides/notesSlide49.xml"/><Relationship Id="rId1" Type="http://schemas.openxmlformats.org/officeDocument/2006/relationships/slideLayout" Target="../slideLayouts/slideLayout16.xml"/><Relationship Id="rId6" Type="http://schemas.openxmlformats.org/officeDocument/2006/relationships/hyperlink" Target="mailto:register@clinicaltrials.gov" TargetMode="External"/><Relationship Id="rId11" Type="http://schemas.openxmlformats.org/officeDocument/2006/relationships/hyperlink" Target="mailto:ctrp-admin@ohsu.edu" TargetMode="External"/><Relationship Id="rId5" Type="http://schemas.openxmlformats.org/officeDocument/2006/relationships/hyperlink" Target="https://www.nih.gov/news-events/summary-table-hhs-nih-initiatives-enhance-availability-clinical-trial-information" TargetMode="External"/><Relationship Id="rId10" Type="http://schemas.openxmlformats.org/officeDocument/2006/relationships/hyperlink" Target="https://bridge.ohsu.edu/research/knight/policies/SitePages/Home.aspx" TargetMode="External"/><Relationship Id="rId4" Type="http://schemas.openxmlformats.org/officeDocument/2006/relationships/hyperlink" Target="https://grants.nih.gov/ClinicalTrials_fdaaa/" TargetMode="External"/><Relationship Id="rId9" Type="http://schemas.openxmlformats.org/officeDocument/2006/relationships/hyperlink" Target="https://bridge.ohsu.edu/community/rate/Shared%20Documents/OHSU_Policy_ClinicalTrials_InvestigatorInitiated_RegistrationReporting_20181114.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prsinfo.clinicaltrials.gov/ElaborationsOnDefinitions.pdf"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itleSlidesB.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Box 7"/>
          <p:cNvSpPr txBox="1"/>
          <p:nvPr/>
        </p:nvSpPr>
        <p:spPr>
          <a:xfrm>
            <a:off x="658492" y="5419211"/>
            <a:ext cx="7590503" cy="830997"/>
          </a:xfrm>
          <a:prstGeom prst="rect">
            <a:avLst/>
          </a:prstGeom>
          <a:noFill/>
        </p:spPr>
        <p:txBody>
          <a:bodyPr wrap="square" rtlCol="0">
            <a:spAutoFit/>
          </a:bodyPr>
          <a:lstStyle/>
          <a:p>
            <a:r>
              <a:rPr lang="en-US" sz="1200" kern="0" spc="80" dirty="0">
                <a:solidFill>
                  <a:schemeClr val="bg1"/>
                </a:solidFill>
                <a:latin typeface="Arial" panose="020B0604020202020204" pitchFamily="34" charset="0"/>
                <a:cs typeface="Arial" panose="020B0604020202020204" pitchFamily="34" charset="0"/>
              </a:rPr>
              <a:t>DECEMBER </a:t>
            </a:r>
            <a:r>
              <a:rPr lang="en-US" sz="1200" kern="0" spc="80" dirty="0" smtClean="0">
                <a:solidFill>
                  <a:schemeClr val="bg1"/>
                </a:solidFill>
                <a:latin typeface="Arial" panose="020B0604020202020204" pitchFamily="34" charset="0"/>
                <a:cs typeface="Arial" panose="020B0604020202020204" pitchFamily="34" charset="0"/>
              </a:rPr>
              <a:t>13, 2018  </a:t>
            </a:r>
            <a:r>
              <a:rPr lang="en-US" sz="1200" kern="0" spc="80" dirty="0">
                <a:solidFill>
                  <a:schemeClr val="bg1"/>
                </a:solidFill>
                <a:latin typeface="Arial" panose="020B0604020202020204" pitchFamily="34" charset="0"/>
                <a:cs typeface="Arial" panose="020B0604020202020204" pitchFamily="34" charset="0"/>
              </a:rPr>
              <a:t>PRESENTED BY:  </a:t>
            </a:r>
            <a:endParaRPr lang="en-US" sz="1200" kern="0" spc="80" dirty="0" smtClean="0">
              <a:solidFill>
                <a:schemeClr val="bg1"/>
              </a:solidFill>
              <a:latin typeface="Arial" panose="020B0604020202020204" pitchFamily="34" charset="0"/>
              <a:cs typeface="Arial" panose="020B0604020202020204" pitchFamily="34" charset="0"/>
            </a:endParaRPr>
          </a:p>
          <a:p>
            <a:r>
              <a:rPr lang="en-US" sz="1200" kern="0" spc="80" dirty="0">
                <a:solidFill>
                  <a:schemeClr val="bg1"/>
                </a:solidFill>
                <a:latin typeface="Arial" panose="020B0604020202020204" pitchFamily="34" charset="0"/>
                <a:cs typeface="Arial" panose="020B0604020202020204" pitchFamily="34" charset="0"/>
              </a:rPr>
              <a:t>	</a:t>
            </a:r>
            <a:r>
              <a:rPr lang="en-US" sz="1200" kern="0" spc="80" dirty="0" smtClean="0">
                <a:solidFill>
                  <a:schemeClr val="bg1"/>
                </a:solidFill>
                <a:latin typeface="Arial" panose="020B0604020202020204" pitchFamily="34" charset="0"/>
                <a:cs typeface="Arial" panose="020B0604020202020204" pitchFamily="34" charset="0"/>
              </a:rPr>
              <a:t>LARA </a:t>
            </a:r>
            <a:r>
              <a:rPr lang="en-US" sz="1200" kern="0" spc="80" dirty="0">
                <a:solidFill>
                  <a:schemeClr val="bg1"/>
                </a:solidFill>
                <a:latin typeface="Arial" panose="020B0604020202020204" pitchFamily="34" charset="0"/>
                <a:cs typeface="Arial" panose="020B0604020202020204" pitchFamily="34" charset="0"/>
              </a:rPr>
              <a:t>FOURNIER, </a:t>
            </a:r>
            <a:r>
              <a:rPr lang="en-US" sz="1200" kern="0" spc="80" dirty="0" smtClean="0">
                <a:solidFill>
                  <a:schemeClr val="bg1"/>
                </a:solidFill>
                <a:latin typeface="Arial" panose="020B0604020202020204" pitchFamily="34" charset="0"/>
                <a:cs typeface="Arial" panose="020B0604020202020204" pitchFamily="34" charset="0"/>
              </a:rPr>
              <a:t>Knight Cancer Clinical Research Quality &amp; Administration, Informatics</a:t>
            </a:r>
          </a:p>
          <a:p>
            <a:r>
              <a:rPr lang="en-US" sz="1200" kern="0" spc="80" dirty="0">
                <a:solidFill>
                  <a:schemeClr val="bg1"/>
                </a:solidFill>
                <a:latin typeface="Arial" panose="020B0604020202020204" pitchFamily="34" charset="0"/>
                <a:cs typeface="Arial" panose="020B0604020202020204" pitchFamily="34" charset="0"/>
              </a:rPr>
              <a:t>	</a:t>
            </a:r>
            <a:r>
              <a:rPr lang="en-US" sz="1200" kern="0" spc="80" dirty="0" smtClean="0">
                <a:solidFill>
                  <a:schemeClr val="bg1"/>
                </a:solidFill>
                <a:latin typeface="Arial" panose="020B0604020202020204" pitchFamily="34" charset="0"/>
                <a:cs typeface="Arial" panose="020B0604020202020204" pitchFamily="34" charset="0"/>
              </a:rPr>
              <a:t>JOHN HICKS, Clinical Research Compliance Specialist</a:t>
            </a:r>
          </a:p>
          <a:p>
            <a:r>
              <a:rPr lang="en-US" sz="1200" kern="0" spc="80" dirty="0" smtClean="0">
                <a:solidFill>
                  <a:schemeClr val="bg1"/>
                </a:solidFill>
                <a:latin typeface="Arial" panose="020B0604020202020204" pitchFamily="34" charset="0"/>
                <a:cs typeface="Arial" panose="020B0604020202020204" pitchFamily="34" charset="0"/>
              </a:rPr>
              <a:t> </a:t>
            </a:r>
            <a:endParaRPr lang="en-US" sz="1200" kern="0" spc="8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622050" y="3862530"/>
            <a:ext cx="5484110" cy="646331"/>
          </a:xfrm>
          <a:prstGeom prst="rect">
            <a:avLst/>
          </a:prstGeom>
          <a:noFill/>
        </p:spPr>
        <p:txBody>
          <a:bodyPr wrap="square" rtlCol="0">
            <a:spAutoFit/>
          </a:bodyPr>
          <a:lstStyle/>
          <a:p>
            <a:r>
              <a:rPr lang="en-US" sz="3600" dirty="0">
                <a:solidFill>
                  <a:prstClr val="white"/>
                </a:solidFill>
                <a:latin typeface="Arial" panose="020B0604020202020204" pitchFamily="34" charset="0"/>
                <a:cs typeface="Arial" panose="020B0604020202020204" pitchFamily="34" charset="0"/>
              </a:rPr>
              <a:t>Clinical Trials Registration</a:t>
            </a:r>
            <a:endParaRPr lang="en-US" sz="4400" dirty="0" smtClean="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658492" y="4491169"/>
            <a:ext cx="6839744" cy="738664"/>
          </a:xfrm>
          <a:prstGeom prst="rect">
            <a:avLst/>
          </a:prstGeom>
          <a:noFill/>
        </p:spPr>
        <p:txBody>
          <a:bodyPr wrap="square" rtlCol="0">
            <a:spAutoFit/>
          </a:bodyPr>
          <a:lstStyle/>
          <a:p>
            <a:r>
              <a:rPr lang="en-US" sz="2100" dirty="0">
                <a:solidFill>
                  <a:prstClr val="white"/>
                </a:solidFill>
                <a:latin typeface="Arial" panose="020B0604020202020204" pitchFamily="34" charset="0"/>
                <a:cs typeface="Arial" panose="020B0604020202020204" pitchFamily="34" charset="0"/>
              </a:rPr>
              <a:t>OHSU Knight Cancer </a:t>
            </a:r>
            <a:r>
              <a:rPr lang="en-US" sz="2100" dirty="0" smtClean="0">
                <a:solidFill>
                  <a:prstClr val="white"/>
                </a:solidFill>
                <a:latin typeface="Arial" panose="020B0604020202020204" pitchFamily="34" charset="0"/>
                <a:cs typeface="Arial" panose="020B0604020202020204" pitchFamily="34" charset="0"/>
              </a:rPr>
              <a:t>Institute</a:t>
            </a:r>
          </a:p>
          <a:p>
            <a:r>
              <a:rPr lang="en-US" sz="2100" dirty="0" smtClean="0">
                <a:solidFill>
                  <a:prstClr val="white"/>
                </a:solidFill>
                <a:latin typeface="Arial" panose="020B0604020202020204" pitchFamily="34" charset="0"/>
                <a:cs typeface="Arial" panose="020B0604020202020204" pitchFamily="34" charset="0"/>
              </a:rPr>
              <a:t>Oregon Clinical and Translational Research Institute</a:t>
            </a:r>
            <a:endParaRPr lang="en-US" sz="2100" dirty="0" smtClean="0">
              <a:solidFill>
                <a:schemeClr val="bg1"/>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693170" y="5229833"/>
            <a:ext cx="7594261" cy="864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OHSU-RGB-REV.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3170" y="2416074"/>
            <a:ext cx="603495" cy="1034025"/>
          </a:xfrm>
          <a:prstGeom prst="rect">
            <a:avLst/>
          </a:prstGeom>
        </p:spPr>
      </p:pic>
    </p:spTree>
    <p:extLst>
      <p:ext uri="{BB962C8B-B14F-4D97-AF65-F5344CB8AC3E}">
        <p14:creationId xmlns:p14="http://schemas.microsoft.com/office/powerpoint/2010/main" val="342694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register my study? </a:t>
            </a:r>
          </a:p>
        </p:txBody>
      </p:sp>
      <p:sp>
        <p:nvSpPr>
          <p:cNvPr id="3" name="Content Placeholder 2"/>
          <p:cNvSpPr>
            <a:spLocks noGrp="1"/>
          </p:cNvSpPr>
          <p:nvPr>
            <p:ph idx="1"/>
          </p:nvPr>
        </p:nvSpPr>
        <p:spPr/>
        <p:txBody>
          <a:bodyPr>
            <a:normAutofit fontScale="85000" lnSpcReduction="10000"/>
          </a:bodyPr>
          <a:lstStyle/>
          <a:p>
            <a:r>
              <a:rPr lang="en-US" dirty="0"/>
              <a:t>Apply for an </a:t>
            </a:r>
            <a:r>
              <a:rPr lang="en-US" b="1" dirty="0">
                <a:solidFill>
                  <a:srgbClr val="FF0000"/>
                </a:solidFill>
              </a:rPr>
              <a:t>individual</a:t>
            </a:r>
            <a:r>
              <a:rPr lang="en-US" dirty="0"/>
              <a:t> Protocol Registration and Results System (PRS) Account via </a:t>
            </a:r>
            <a:r>
              <a:rPr lang="en-US" sz="1900" dirty="0">
                <a:hlinkClick r:id="rId3"/>
              </a:rPr>
              <a:t>https://clinicaltrials.gov/ct2/apply-account-individ?indivAccount=true</a:t>
            </a:r>
            <a:r>
              <a:rPr lang="en-US" sz="1900" dirty="0"/>
              <a:t> </a:t>
            </a:r>
          </a:p>
          <a:p>
            <a:pPr lvl="1"/>
            <a:r>
              <a:rPr lang="en-US" dirty="0"/>
              <a:t>OHSU IRB Help </a:t>
            </a:r>
            <a:r>
              <a:rPr lang="en-US" dirty="0" smtClean="0"/>
              <a:t>Sheet </a:t>
            </a:r>
            <a:r>
              <a:rPr lang="en-US" sz="1900" dirty="0">
                <a:hlinkClick r:id="rId4"/>
              </a:rPr>
              <a:t>https://</a:t>
            </a:r>
            <a:r>
              <a:rPr lang="en-US" sz="1900" dirty="0" smtClean="0">
                <a:hlinkClick r:id="rId4"/>
              </a:rPr>
              <a:t>bridge.ohsu.edu/community/rate/Shared%20Documents/OHSU_CTG_PRS_Individual_AccountRequest_Guidance_20180820.pdf</a:t>
            </a:r>
            <a:r>
              <a:rPr lang="en-US" sz="1900" dirty="0" smtClean="0"/>
              <a:t> </a:t>
            </a:r>
            <a:r>
              <a:rPr lang="en-US" dirty="0" smtClean="0"/>
              <a:t>This document has field by field instructions for the PRS account request information</a:t>
            </a:r>
          </a:p>
          <a:p>
            <a:r>
              <a:rPr lang="en-US" dirty="0" smtClean="0"/>
              <a:t>Once </a:t>
            </a:r>
            <a:r>
              <a:rPr lang="en-US" dirty="0"/>
              <a:t>you have your PRS account #, you can update or modify your registration </a:t>
            </a:r>
            <a:r>
              <a:rPr lang="en-US" dirty="0" smtClean="0"/>
              <a:t>directly </a:t>
            </a:r>
            <a:r>
              <a:rPr lang="en-US" dirty="0"/>
              <a:t>in clinicaltrials.gov</a:t>
            </a:r>
          </a:p>
        </p:txBody>
      </p:sp>
    </p:spTree>
    <p:extLst>
      <p:ext uri="{BB962C8B-B14F-4D97-AF65-F5344CB8AC3E}">
        <p14:creationId xmlns:p14="http://schemas.microsoft.com/office/powerpoint/2010/main" val="366650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141" y="432876"/>
            <a:ext cx="7681822" cy="1143000"/>
          </a:xfrm>
        </p:spPr>
        <p:txBody>
          <a:bodyPr/>
          <a:lstStyle/>
          <a:p>
            <a:r>
              <a:rPr lang="en-US" dirty="0" smtClean="0"/>
              <a:t>Planning Ahead</a:t>
            </a:r>
            <a:endParaRPr lang="en-US" dirty="0"/>
          </a:p>
        </p:txBody>
      </p:sp>
      <p:sp>
        <p:nvSpPr>
          <p:cNvPr id="3" name="Content Placeholder 2"/>
          <p:cNvSpPr>
            <a:spLocks noGrp="1"/>
          </p:cNvSpPr>
          <p:nvPr>
            <p:ph idx="1"/>
          </p:nvPr>
        </p:nvSpPr>
        <p:spPr>
          <a:xfrm>
            <a:off x="558141" y="1300472"/>
            <a:ext cx="8585860" cy="4690753"/>
          </a:xfrm>
        </p:spPr>
        <p:txBody>
          <a:bodyPr>
            <a:normAutofit fontScale="85000" lnSpcReduction="10000"/>
          </a:bodyPr>
          <a:lstStyle/>
          <a:p>
            <a:r>
              <a:rPr lang="en-US" dirty="0" smtClean="0"/>
              <a:t>Registration consists of:</a:t>
            </a:r>
          </a:p>
          <a:p>
            <a:pPr marL="971550" lvl="1" indent="-514350">
              <a:buFont typeface="+mj-lt"/>
              <a:buAutoNum type="arabicPeriod"/>
            </a:pPr>
            <a:r>
              <a:rPr lang="en-US" dirty="0" smtClean="0"/>
              <a:t>Protocol registration (start shortly after protocol is finalized)</a:t>
            </a:r>
          </a:p>
          <a:p>
            <a:pPr lvl="2"/>
            <a:r>
              <a:rPr lang="en-US" dirty="0" smtClean="0"/>
              <a:t>Ave. </a:t>
            </a:r>
            <a:r>
              <a:rPr lang="en-US" dirty="0" err="1" smtClean="0"/>
              <a:t>hrs</a:t>
            </a:r>
            <a:r>
              <a:rPr lang="en-US" dirty="0" smtClean="0"/>
              <a:t> 8/study, </a:t>
            </a:r>
            <a:r>
              <a:rPr lang="en-US" dirty="0"/>
              <a:t>3-4 weeks to </a:t>
            </a:r>
            <a:r>
              <a:rPr lang="en-US" dirty="0" smtClean="0"/>
              <a:t>finalize*</a:t>
            </a:r>
          </a:p>
          <a:p>
            <a:pPr marL="971550" lvl="1" indent="-514350">
              <a:buFont typeface="+mj-lt"/>
              <a:buAutoNum type="arabicPeriod"/>
            </a:pPr>
            <a:r>
              <a:rPr lang="en-US" dirty="0" smtClean="0"/>
              <a:t>Maintenance (information updates throughout study)</a:t>
            </a:r>
          </a:p>
          <a:p>
            <a:pPr marL="1200150" lvl="2" indent="-342900"/>
            <a:r>
              <a:rPr lang="en-US" dirty="0" smtClean="0"/>
              <a:t>Ave. </a:t>
            </a:r>
            <a:r>
              <a:rPr lang="en-US" dirty="0" err="1" smtClean="0"/>
              <a:t>hrs</a:t>
            </a:r>
            <a:r>
              <a:rPr lang="en-US" dirty="0" smtClean="0"/>
              <a:t> 16/study (2 </a:t>
            </a:r>
            <a:r>
              <a:rPr lang="en-US" dirty="0" err="1" smtClean="0"/>
              <a:t>hrs</a:t>
            </a:r>
            <a:r>
              <a:rPr lang="en-US" dirty="0" smtClean="0"/>
              <a:t>/update)*</a:t>
            </a:r>
          </a:p>
          <a:p>
            <a:pPr marL="457200" lvl="1" indent="0">
              <a:buNone/>
            </a:pPr>
            <a:r>
              <a:rPr lang="en-US" dirty="0" smtClean="0"/>
              <a:t>3. 	Results posting (within 12 </a:t>
            </a:r>
            <a:r>
              <a:rPr lang="en-US" dirty="0" err="1" smtClean="0"/>
              <a:t>mos</a:t>
            </a:r>
            <a:r>
              <a:rPr lang="en-US" dirty="0" smtClean="0"/>
              <a:t> after 	primary 	outcome data is collected)</a:t>
            </a:r>
          </a:p>
          <a:p>
            <a:pPr marL="1200150" lvl="2" indent="-342900"/>
            <a:r>
              <a:rPr lang="en-US" dirty="0" smtClean="0"/>
              <a:t>Ave. </a:t>
            </a:r>
            <a:r>
              <a:rPr lang="en-US" dirty="0" err="1" smtClean="0"/>
              <a:t>hrs</a:t>
            </a:r>
            <a:r>
              <a:rPr lang="en-US" dirty="0" smtClean="0"/>
              <a:t> to post results 40, can take several months*</a:t>
            </a:r>
          </a:p>
          <a:p>
            <a:pPr marL="400050"/>
            <a:r>
              <a:rPr lang="en-US" dirty="0" smtClean="0"/>
              <a:t>Time to register studies and post results can be billed as a direct cost on your grant budget.  It is an activity that can be directly assigned to the study. </a:t>
            </a:r>
          </a:p>
        </p:txBody>
      </p:sp>
      <p:sp>
        <p:nvSpPr>
          <p:cNvPr id="4" name="TextBox 3"/>
          <p:cNvSpPr txBox="1"/>
          <p:nvPr/>
        </p:nvSpPr>
        <p:spPr>
          <a:xfrm>
            <a:off x="152400" y="6001434"/>
            <a:ext cx="8869864" cy="584775"/>
          </a:xfrm>
          <a:prstGeom prst="rect">
            <a:avLst/>
          </a:prstGeom>
          <a:noFill/>
        </p:spPr>
        <p:txBody>
          <a:bodyPr wrap="none" rtlCol="0">
            <a:spAutoFit/>
          </a:bodyPr>
          <a:lstStyle/>
          <a:p>
            <a:r>
              <a:rPr lang="en-US" sz="1600" b="1" dirty="0" smtClean="0"/>
              <a:t>*Federal </a:t>
            </a:r>
            <a:r>
              <a:rPr lang="en-US" sz="1600" b="1" dirty="0"/>
              <a:t>Register </a:t>
            </a:r>
            <a:r>
              <a:rPr lang="en-US" sz="1600" dirty="0"/>
              <a:t>/ Vol. 81, No. 183 / Wednesday, September 21, 2016 / Rules and </a:t>
            </a:r>
            <a:r>
              <a:rPr lang="en-US" sz="1600" dirty="0" smtClean="0"/>
              <a:t>Regulations</a:t>
            </a:r>
          </a:p>
          <a:p>
            <a:r>
              <a:rPr lang="en-US" sz="1600" dirty="0" smtClean="0"/>
              <a:t>Clinical Trials Registration and Results Information Submission</a:t>
            </a:r>
            <a:endParaRPr lang="en-US" sz="1600" dirty="0"/>
          </a:p>
        </p:txBody>
      </p:sp>
    </p:spTree>
    <p:extLst>
      <p:ext uri="{BB962C8B-B14F-4D97-AF65-F5344CB8AC3E}">
        <p14:creationId xmlns:p14="http://schemas.microsoft.com/office/powerpoint/2010/main" val="1303388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ClinicalTrials.gov Registration Step-by-Step</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Go to the </a:t>
            </a:r>
            <a:r>
              <a:rPr lang="en-US" sz="2400" dirty="0">
                <a:latin typeface="Arial" panose="020B0604020202020204" pitchFamily="34" charset="0"/>
                <a:cs typeface="Arial" panose="020B0604020202020204" pitchFamily="34" charset="0"/>
              </a:rPr>
              <a:t>ClinicalTrials.gov Login Page </a:t>
            </a:r>
            <a:r>
              <a:rPr lang="en-US" sz="2400" dirty="0">
                <a:latin typeface="Arial" panose="020B0604020202020204" pitchFamily="34" charset="0"/>
                <a:cs typeface="Arial" panose="020B0604020202020204" pitchFamily="34" charset="0"/>
                <a:hlinkClick r:id="rId3"/>
              </a:rPr>
              <a:t>https://register.clinicaltrials.gov</a:t>
            </a:r>
            <a:r>
              <a:rPr lang="en-US" sz="2400" dirty="0" smtClean="0">
                <a:latin typeface="Arial" panose="020B0604020202020204" pitchFamily="34" charset="0"/>
                <a:cs typeface="Arial" panose="020B0604020202020204" pitchFamily="34" charset="0"/>
                <a:hlinkClick r:id="rId3"/>
              </a:rPr>
              <a:t>/</a:t>
            </a:r>
            <a:r>
              <a:rPr lang="en-US" sz="2400" dirty="0" smtClean="0">
                <a:latin typeface="Arial" panose="020B0604020202020204" pitchFamily="34" charset="0"/>
                <a:cs typeface="Arial" panose="020B0604020202020204" pitchFamily="34" charset="0"/>
              </a:rPr>
              <a:t> </a:t>
            </a: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a:srcRect t="14342" b="11290"/>
          <a:stretch/>
        </p:blipFill>
        <p:spPr>
          <a:xfrm>
            <a:off x="1005585" y="3019425"/>
            <a:ext cx="6588906" cy="3312702"/>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1301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ClinicalTrials.gov </a:t>
            </a:r>
            <a:r>
              <a:rPr lang="en-US" dirty="0"/>
              <a:t>Menu</a:t>
            </a:r>
          </a:p>
        </p:txBody>
      </p:sp>
      <p:sp>
        <p:nvSpPr>
          <p:cNvPr id="3" name="Content Placeholder 2"/>
          <p:cNvSpPr>
            <a:spLocks noGrp="1"/>
          </p:cNvSpPr>
          <p:nvPr>
            <p:ph idx="1"/>
          </p:nvPr>
        </p:nvSpPr>
        <p:spPr/>
        <p:txBody>
          <a:bodyPr/>
          <a:lstStyle/>
          <a:p>
            <a:r>
              <a:rPr lang="en-US" sz="2400" dirty="0" smtClean="0">
                <a:solidFill>
                  <a:srgbClr val="000000"/>
                </a:solidFill>
              </a:rPr>
              <a:t>Check </a:t>
            </a:r>
            <a:r>
              <a:rPr lang="en-US" sz="2400" dirty="0">
                <a:solidFill>
                  <a:srgbClr val="000000"/>
                </a:solidFill>
              </a:rPr>
              <a:t>out the “</a:t>
            </a:r>
            <a:r>
              <a:rPr lang="en-US" sz="2400" b="1" dirty="0">
                <a:solidFill>
                  <a:srgbClr val="3913DE"/>
                </a:solidFill>
              </a:rPr>
              <a:t>Quick </a:t>
            </a:r>
            <a:r>
              <a:rPr lang="en-US" sz="2400" b="1" dirty="0" smtClean="0">
                <a:solidFill>
                  <a:srgbClr val="3913DE"/>
                </a:solidFill>
              </a:rPr>
              <a:t>Links</a:t>
            </a:r>
            <a:r>
              <a:rPr lang="en-US" sz="2400" dirty="0" smtClean="0">
                <a:solidFill>
                  <a:srgbClr val="000000"/>
                </a:solidFill>
              </a:rPr>
              <a:t>”, to create </a:t>
            </a:r>
            <a:r>
              <a:rPr lang="en-US" sz="2400" dirty="0">
                <a:solidFill>
                  <a:srgbClr val="000000"/>
                </a:solidFill>
              </a:rPr>
              <a:t>a new protocol record,  click “</a:t>
            </a:r>
            <a:r>
              <a:rPr lang="en-US" sz="2400" b="1" dirty="0">
                <a:solidFill>
                  <a:srgbClr val="3913DE"/>
                </a:solidFill>
              </a:rPr>
              <a:t>New Record</a:t>
            </a:r>
            <a:r>
              <a:rPr lang="en-US" sz="2400" dirty="0" smtClean="0">
                <a:solidFill>
                  <a:srgbClr val="000000"/>
                </a:solidFill>
              </a:rPr>
              <a:t>”</a:t>
            </a:r>
          </a:p>
          <a:p>
            <a:endParaRPr lang="en-US" dirty="0">
              <a:solidFill>
                <a:srgbClr val="000000"/>
              </a:solidFill>
            </a:endParaRPr>
          </a:p>
          <a:p>
            <a:endParaRPr lang="en-US" dirty="0"/>
          </a:p>
        </p:txBody>
      </p:sp>
      <p:pic>
        <p:nvPicPr>
          <p:cNvPr id="4" name="Picture 3"/>
          <p:cNvPicPr/>
          <p:nvPr/>
        </p:nvPicPr>
        <p:blipFill rotWithShape="1">
          <a:blip r:embed="rId3"/>
          <a:srcRect b="41056"/>
          <a:stretch/>
        </p:blipFill>
        <p:spPr>
          <a:xfrm>
            <a:off x="994588" y="3130634"/>
            <a:ext cx="6703384" cy="3344594"/>
          </a:xfrm>
          <a:prstGeom prst="rect">
            <a:avLst/>
          </a:prstGeom>
          <a:ln w="28575">
            <a:solidFill>
              <a:schemeClr val="tx1"/>
            </a:solidFill>
          </a:ln>
          <a:effectLst>
            <a:outerShdw blurRad="50800" dist="38100" dir="2700000" algn="tl" rotWithShape="0">
              <a:prstClr val="black">
                <a:alpha val="40000"/>
              </a:prstClr>
            </a:outerShdw>
          </a:effectLst>
        </p:spPr>
      </p:pic>
      <p:sp>
        <p:nvSpPr>
          <p:cNvPr id="6" name="Rectangle 5"/>
          <p:cNvSpPr/>
          <p:nvPr/>
        </p:nvSpPr>
        <p:spPr>
          <a:xfrm>
            <a:off x="1062149" y="4550263"/>
            <a:ext cx="713488" cy="19462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rot="996603">
            <a:off x="1801237" y="4630466"/>
            <a:ext cx="600075" cy="266700"/>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44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90" y="311276"/>
            <a:ext cx="7334529" cy="1143000"/>
          </a:xfrm>
        </p:spPr>
        <p:txBody>
          <a:bodyPr/>
          <a:lstStyle/>
          <a:p>
            <a:r>
              <a:rPr lang="en-US" dirty="0" smtClean="0"/>
              <a:t>Create New Record</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0925" y="1454276"/>
            <a:ext cx="2497336" cy="4817170"/>
          </a:xfrm>
        </p:spPr>
        <p:txBody>
          <a:bodyPr>
            <a:normAutofit/>
          </a:bodyPr>
          <a:lstStyle/>
          <a:p>
            <a:r>
              <a:rPr lang="en-US" sz="2800" dirty="0" smtClean="0"/>
              <a:t>Enter </a:t>
            </a:r>
            <a:r>
              <a:rPr lang="en-US" sz="2800" u="sng" dirty="0" smtClean="0"/>
              <a:t>full</a:t>
            </a:r>
            <a:r>
              <a:rPr lang="en-US" sz="2800" dirty="0" smtClean="0"/>
              <a:t> unique IRB# </a:t>
            </a:r>
            <a:r>
              <a:rPr lang="en-US" sz="1400" dirty="0" smtClean="0"/>
              <a:t>(i.e. STUDY01234567)</a:t>
            </a:r>
          </a:p>
          <a:p>
            <a:r>
              <a:rPr lang="en-US" sz="2800" dirty="0" smtClean="0">
                <a:latin typeface="Arial" panose="020B0604020202020204" pitchFamily="34" charset="0"/>
                <a:cs typeface="Arial" panose="020B0604020202020204" pitchFamily="34" charset="0"/>
              </a:rPr>
              <a:t>Brief Title</a:t>
            </a:r>
          </a:p>
          <a:p>
            <a:r>
              <a:rPr lang="en-US" sz="2800" dirty="0" smtClean="0"/>
              <a:t>Study Type</a:t>
            </a:r>
          </a:p>
          <a:p>
            <a:r>
              <a:rPr lang="en-US" sz="2800" dirty="0" smtClean="0"/>
              <a:t>Optional acronyms</a:t>
            </a:r>
          </a:p>
          <a:p>
            <a:r>
              <a:rPr lang="en-US" sz="2800" dirty="0" smtClean="0"/>
              <a:t>Then c</a:t>
            </a:r>
            <a:r>
              <a:rPr lang="en-US" sz="2800" dirty="0" smtClean="0">
                <a:latin typeface="Arial" panose="020B0604020202020204" pitchFamily="34" charset="0"/>
                <a:cs typeface="Arial" panose="020B0604020202020204" pitchFamily="34" charset="0"/>
              </a:rPr>
              <a:t>lick Continue</a:t>
            </a:r>
          </a:p>
          <a:p>
            <a:endParaRPr lang="en-US" sz="2800"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p:cNvPicPr/>
          <p:nvPr/>
        </p:nvPicPr>
        <p:blipFill>
          <a:blip r:embed="rId3"/>
          <a:stretch>
            <a:fillRect/>
          </a:stretch>
        </p:blipFill>
        <p:spPr>
          <a:xfrm>
            <a:off x="2936007" y="1326066"/>
            <a:ext cx="5943600" cy="4945380"/>
          </a:xfrm>
          <a:prstGeom prst="rect">
            <a:avLst/>
          </a:prstGeom>
          <a:ln w="28575">
            <a:solidFill>
              <a:schemeClr val="tx1"/>
            </a:solidFill>
          </a:ln>
          <a:effectLst>
            <a:outerShdw blurRad="50800" dist="38100" dir="2700000" algn="tl" rotWithShape="0">
              <a:prstClr val="black">
                <a:alpha val="40000"/>
              </a:prstClr>
            </a:outerShdw>
          </a:effectLst>
        </p:spPr>
      </p:pic>
      <p:sp>
        <p:nvSpPr>
          <p:cNvPr id="7" name="Left Arrow 6"/>
          <p:cNvSpPr/>
          <p:nvPr/>
        </p:nvSpPr>
        <p:spPr>
          <a:xfrm rot="11670109">
            <a:off x="2312099" y="5821313"/>
            <a:ext cx="600075" cy="266700"/>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70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3" y="619009"/>
            <a:ext cx="7334529" cy="1143000"/>
          </a:xfrm>
        </p:spPr>
        <p:txBody>
          <a:bodyPr/>
          <a:lstStyle/>
          <a:p>
            <a:r>
              <a:rPr lang="en-US" dirty="0" smtClean="0"/>
              <a:t>Review Pop Up</a:t>
            </a:r>
            <a:endParaRPr lang="en-US" dirty="0"/>
          </a:p>
        </p:txBody>
      </p:sp>
      <p:sp>
        <p:nvSpPr>
          <p:cNvPr id="3" name="Content Placeholder 2"/>
          <p:cNvSpPr>
            <a:spLocks noGrp="1"/>
          </p:cNvSpPr>
          <p:nvPr>
            <p:ph idx="1"/>
          </p:nvPr>
        </p:nvSpPr>
        <p:spPr>
          <a:xfrm>
            <a:off x="456055" y="2082288"/>
            <a:ext cx="2000068" cy="4067277"/>
          </a:xfrm>
        </p:spPr>
        <p:txBody>
          <a:bodyPr>
            <a:normAutofit/>
          </a:bodyPr>
          <a:lstStyle/>
          <a:p>
            <a:r>
              <a:rPr lang="en-US" dirty="0" smtClean="0"/>
              <a:t>Note about Quitting/Saving</a:t>
            </a:r>
          </a:p>
          <a:p>
            <a:r>
              <a:rPr lang="en-US" dirty="0" smtClean="0"/>
              <a:t>Then Click OK</a:t>
            </a:r>
          </a:p>
          <a:p>
            <a:endParaRPr lang="en-US" dirty="0"/>
          </a:p>
        </p:txBody>
      </p:sp>
      <p:pic>
        <p:nvPicPr>
          <p:cNvPr id="4" name="Picture 3"/>
          <p:cNvPicPr/>
          <p:nvPr/>
        </p:nvPicPr>
        <p:blipFill>
          <a:blip r:embed="rId3"/>
          <a:stretch>
            <a:fillRect/>
          </a:stretch>
        </p:blipFill>
        <p:spPr>
          <a:xfrm>
            <a:off x="2674089" y="1643236"/>
            <a:ext cx="5943600" cy="4945380"/>
          </a:xfrm>
          <a:prstGeom prst="rect">
            <a:avLst/>
          </a:prstGeom>
          <a:ln w="28575">
            <a:solidFill>
              <a:schemeClr val="tx1"/>
            </a:solidFill>
          </a:ln>
          <a:effectLst>
            <a:outerShdw blurRad="50800" dist="38100" dir="2700000" algn="tl" rotWithShape="0">
              <a:prstClr val="black">
                <a:alpha val="40000"/>
              </a:prstClr>
            </a:outerShdw>
          </a:effectLst>
        </p:spPr>
      </p:pic>
      <p:sp>
        <p:nvSpPr>
          <p:cNvPr id="5" name="Left Arrow 4"/>
          <p:cNvSpPr/>
          <p:nvPr/>
        </p:nvSpPr>
        <p:spPr>
          <a:xfrm>
            <a:off x="5799579" y="5114689"/>
            <a:ext cx="600075" cy="266700"/>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95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3" y="756726"/>
            <a:ext cx="7567358" cy="1143000"/>
          </a:xfrm>
        </p:spPr>
        <p:txBody>
          <a:bodyPr>
            <a:normAutofit fontScale="90000"/>
          </a:bodyPr>
          <a:lstStyle/>
          <a:p>
            <a:r>
              <a:rPr lang="en-US" dirty="0" smtClean="0"/>
              <a:t>Fill in Study Identification section</a:t>
            </a:r>
            <a:endParaRPr lang="en-US" dirty="0"/>
          </a:p>
        </p:txBody>
      </p:sp>
      <p:sp>
        <p:nvSpPr>
          <p:cNvPr id="3" name="Content Placeholder 2"/>
          <p:cNvSpPr>
            <a:spLocks noGrp="1"/>
          </p:cNvSpPr>
          <p:nvPr>
            <p:ph idx="1"/>
          </p:nvPr>
        </p:nvSpPr>
        <p:spPr>
          <a:xfrm>
            <a:off x="175099" y="2082288"/>
            <a:ext cx="2188722" cy="4067277"/>
          </a:xfrm>
        </p:spPr>
        <p:txBody>
          <a:bodyPr>
            <a:normAutofit fontScale="62500" lnSpcReduction="20000"/>
          </a:bodyPr>
          <a:lstStyle/>
          <a:p>
            <a:r>
              <a:rPr lang="en-US" dirty="0" smtClean="0"/>
              <a:t>Fill in Official Title</a:t>
            </a:r>
          </a:p>
          <a:p>
            <a:r>
              <a:rPr lang="en-US" dirty="0" smtClean="0"/>
              <a:t>Optional Secondary IDs (i.e. grant nos.)</a:t>
            </a:r>
          </a:p>
          <a:p>
            <a:r>
              <a:rPr lang="en-US" dirty="0" smtClean="0"/>
              <a:t>Click on </a:t>
            </a:r>
            <a:r>
              <a:rPr lang="en-US" i="1" u="sng" dirty="0" smtClean="0">
                <a:solidFill>
                  <a:srgbClr val="277DCA"/>
                </a:solidFill>
              </a:rPr>
              <a:t>Help</a:t>
            </a:r>
            <a:r>
              <a:rPr lang="en-US" dirty="0" smtClean="0"/>
              <a:t> or </a:t>
            </a:r>
            <a:r>
              <a:rPr lang="en-US" i="1" u="sng" dirty="0" smtClean="0">
                <a:solidFill>
                  <a:srgbClr val="277DCA"/>
                </a:solidFill>
              </a:rPr>
              <a:t>Definitions</a:t>
            </a:r>
            <a:r>
              <a:rPr lang="en-US" dirty="0" smtClean="0"/>
              <a:t> links top left of most pages for more info (pop up) as needed</a:t>
            </a:r>
          </a:p>
          <a:p>
            <a:r>
              <a:rPr lang="en-US" dirty="0" smtClean="0"/>
              <a:t>Click Continue</a:t>
            </a:r>
            <a:endParaRPr lang="en-US" dirty="0"/>
          </a:p>
        </p:txBody>
      </p:sp>
      <p:pic>
        <p:nvPicPr>
          <p:cNvPr id="4" name="Picture 3"/>
          <p:cNvPicPr/>
          <p:nvPr/>
        </p:nvPicPr>
        <p:blipFill rotWithShape="1">
          <a:blip r:embed="rId3"/>
          <a:srcRect l="56804" r="739"/>
          <a:stretch/>
        </p:blipFill>
        <p:spPr bwMode="auto">
          <a:xfrm>
            <a:off x="2460803" y="2082288"/>
            <a:ext cx="6130304" cy="4067277"/>
          </a:xfrm>
          <a:prstGeom prst="rect">
            <a:avLst/>
          </a:prstGeom>
          <a:ln w="28575">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5" name="Left Arrow 4"/>
          <p:cNvSpPr/>
          <p:nvPr/>
        </p:nvSpPr>
        <p:spPr>
          <a:xfrm rot="11670109">
            <a:off x="2959840" y="2961382"/>
            <a:ext cx="600075" cy="266700"/>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rot="11670109">
            <a:off x="5463520" y="2943217"/>
            <a:ext cx="600075" cy="266700"/>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rot="4999032">
            <a:off x="2437678" y="5157880"/>
            <a:ext cx="600075" cy="266700"/>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48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Study Status section</a:t>
            </a:r>
            <a:endParaRPr lang="en-US" dirty="0"/>
          </a:p>
        </p:txBody>
      </p:sp>
      <p:sp>
        <p:nvSpPr>
          <p:cNvPr id="3" name="Content Placeholder 2"/>
          <p:cNvSpPr>
            <a:spLocks noGrp="1"/>
          </p:cNvSpPr>
          <p:nvPr>
            <p:ph idx="1"/>
          </p:nvPr>
        </p:nvSpPr>
        <p:spPr>
          <a:xfrm>
            <a:off x="321012" y="2082288"/>
            <a:ext cx="2368427" cy="4357423"/>
          </a:xfrm>
        </p:spPr>
        <p:txBody>
          <a:bodyPr>
            <a:normAutofit fontScale="47500" lnSpcReduction="20000"/>
          </a:bodyPr>
          <a:lstStyle/>
          <a:p>
            <a:r>
              <a:rPr lang="en-US" dirty="0" smtClean="0"/>
              <a:t>Fill in verification date (current date)</a:t>
            </a:r>
          </a:p>
          <a:p>
            <a:r>
              <a:rPr lang="en-US" dirty="0" smtClean="0"/>
              <a:t>Recruitment status</a:t>
            </a:r>
          </a:p>
          <a:p>
            <a:r>
              <a:rPr lang="en-US" dirty="0" smtClean="0"/>
              <a:t>Study Start Date (date when open/active)</a:t>
            </a:r>
          </a:p>
          <a:p>
            <a:r>
              <a:rPr lang="en-US" dirty="0" smtClean="0"/>
              <a:t>Primary Completion Date</a:t>
            </a:r>
          </a:p>
          <a:p>
            <a:pPr lvl="1"/>
            <a:r>
              <a:rPr lang="en-US" dirty="0" smtClean="0"/>
              <a:t>Date when all primary outcome data is collected</a:t>
            </a:r>
          </a:p>
          <a:p>
            <a:r>
              <a:rPr lang="en-US" dirty="0" smtClean="0"/>
              <a:t>Study Completion Date</a:t>
            </a:r>
          </a:p>
          <a:p>
            <a:pPr lvl="1"/>
            <a:r>
              <a:rPr lang="en-US" dirty="0" smtClean="0"/>
              <a:t>Date all outcome data is fully collected</a:t>
            </a:r>
          </a:p>
          <a:p>
            <a:r>
              <a:rPr lang="en-US" dirty="0"/>
              <a:t>Click </a:t>
            </a:r>
            <a:r>
              <a:rPr lang="en-US" dirty="0" smtClean="0"/>
              <a:t>Continue</a:t>
            </a:r>
            <a:endParaRPr lang="en-US" dirty="0"/>
          </a:p>
        </p:txBody>
      </p:sp>
      <p:pic>
        <p:nvPicPr>
          <p:cNvPr id="7" name="Picture 6"/>
          <p:cNvPicPr>
            <a:picLocks noChangeAspect="1"/>
          </p:cNvPicPr>
          <p:nvPr/>
        </p:nvPicPr>
        <p:blipFill>
          <a:blip r:embed="rId3"/>
          <a:stretch>
            <a:fillRect/>
          </a:stretch>
        </p:blipFill>
        <p:spPr>
          <a:xfrm>
            <a:off x="2689440" y="1788856"/>
            <a:ext cx="5944115" cy="4944285"/>
          </a:xfrm>
          <a:prstGeom prst="rect">
            <a:avLst/>
          </a:prstGeom>
          <a:ln w="28575">
            <a:solidFill>
              <a:schemeClr val="tx1"/>
            </a:solidFill>
          </a:ln>
          <a:effectLst>
            <a:outerShdw blurRad="50800" dist="38100" dir="2700000" algn="tl" rotWithShape="0">
              <a:prstClr val="black">
                <a:alpha val="40000"/>
              </a:prstClr>
            </a:outerShdw>
          </a:effectLst>
        </p:spPr>
      </p:pic>
      <p:sp>
        <p:nvSpPr>
          <p:cNvPr id="8" name="TextBox 7"/>
          <p:cNvSpPr txBox="1"/>
          <p:nvPr/>
        </p:nvSpPr>
        <p:spPr>
          <a:xfrm>
            <a:off x="7003914" y="3947923"/>
            <a:ext cx="1435997" cy="400110"/>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a:p>
            <a:r>
              <a:rPr lang="en-US" sz="1000" b="1" dirty="0">
                <a:solidFill>
                  <a:srgbClr val="FF0000"/>
                </a:solidFill>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 Required</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591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84" y="510702"/>
            <a:ext cx="8384482" cy="1143000"/>
          </a:xfrm>
        </p:spPr>
        <p:txBody>
          <a:bodyPr>
            <a:normAutofit fontScale="90000"/>
          </a:bodyPr>
          <a:lstStyle/>
          <a:p>
            <a:r>
              <a:rPr lang="en-US" dirty="0" smtClean="0"/>
              <a:t>Fill in Sponsor/Collaborators section</a:t>
            </a:r>
            <a:endParaRPr lang="en-US" dirty="0"/>
          </a:p>
        </p:txBody>
      </p:sp>
      <p:sp>
        <p:nvSpPr>
          <p:cNvPr id="3" name="Content Placeholder 2"/>
          <p:cNvSpPr>
            <a:spLocks noGrp="1"/>
          </p:cNvSpPr>
          <p:nvPr>
            <p:ph idx="1"/>
          </p:nvPr>
        </p:nvSpPr>
        <p:spPr>
          <a:xfrm>
            <a:off x="360684" y="2082288"/>
            <a:ext cx="2877815" cy="4067277"/>
          </a:xfrm>
        </p:spPr>
        <p:txBody>
          <a:bodyPr>
            <a:normAutofit fontScale="62500" lnSpcReduction="20000"/>
          </a:bodyPr>
          <a:lstStyle/>
          <a:p>
            <a:r>
              <a:rPr lang="en-US" dirty="0" smtClean="0"/>
              <a:t>Enter Responsible Party</a:t>
            </a:r>
          </a:p>
          <a:p>
            <a:pPr lvl="1"/>
            <a:r>
              <a:rPr lang="en-US" dirty="0" smtClean="0"/>
              <a:t>Principal Investigator</a:t>
            </a:r>
          </a:p>
          <a:p>
            <a:pPr lvl="1"/>
            <a:r>
              <a:rPr lang="en-US" dirty="0" smtClean="0"/>
              <a:t>Sponsor-Investigator</a:t>
            </a:r>
          </a:p>
          <a:p>
            <a:r>
              <a:rPr lang="en-US" dirty="0" smtClean="0"/>
              <a:t>Enter Sponsor</a:t>
            </a:r>
          </a:p>
          <a:p>
            <a:r>
              <a:rPr lang="en-US" dirty="0" smtClean="0"/>
              <a:t>Enter “Oregon Health and Science University” (and other organizations, if applicable) as Collaborators</a:t>
            </a:r>
            <a:endParaRPr lang="en-US" dirty="0"/>
          </a:p>
          <a:p>
            <a:r>
              <a:rPr lang="en-US" dirty="0"/>
              <a:t>Click </a:t>
            </a:r>
            <a:r>
              <a:rPr lang="en-US" dirty="0" smtClean="0"/>
              <a:t>Continue</a:t>
            </a:r>
            <a:endParaRPr lang="en-US" dirty="0"/>
          </a:p>
        </p:txBody>
      </p:sp>
      <p:pic>
        <p:nvPicPr>
          <p:cNvPr id="6" name="Picture 5"/>
          <p:cNvPicPr>
            <a:picLocks noChangeAspect="1"/>
          </p:cNvPicPr>
          <p:nvPr/>
        </p:nvPicPr>
        <p:blipFill>
          <a:blip r:embed="rId3"/>
          <a:stretch>
            <a:fillRect/>
          </a:stretch>
        </p:blipFill>
        <p:spPr>
          <a:xfrm>
            <a:off x="3439673" y="1653702"/>
            <a:ext cx="5305493" cy="4954061"/>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210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3" y="530968"/>
            <a:ext cx="7334529" cy="1143000"/>
          </a:xfrm>
        </p:spPr>
        <p:txBody>
          <a:bodyPr/>
          <a:lstStyle/>
          <a:p>
            <a:r>
              <a:rPr lang="en-US" dirty="0" smtClean="0"/>
              <a:t>Fill in Oversight section</a:t>
            </a:r>
            <a:endParaRPr lang="en-US" dirty="0"/>
          </a:p>
        </p:txBody>
      </p:sp>
      <p:sp>
        <p:nvSpPr>
          <p:cNvPr id="3" name="Content Placeholder 2"/>
          <p:cNvSpPr>
            <a:spLocks noGrp="1"/>
          </p:cNvSpPr>
          <p:nvPr>
            <p:ph idx="1"/>
          </p:nvPr>
        </p:nvSpPr>
        <p:spPr>
          <a:xfrm>
            <a:off x="223736" y="1829369"/>
            <a:ext cx="2587559" cy="4775122"/>
          </a:xfrm>
        </p:spPr>
        <p:txBody>
          <a:bodyPr>
            <a:normAutofit fontScale="55000" lnSpcReduction="20000"/>
          </a:bodyPr>
          <a:lstStyle/>
          <a:p>
            <a:r>
              <a:rPr lang="en-US" dirty="0" smtClean="0"/>
              <a:t>Stipulates the regulations that apply (refer to links for more info) </a:t>
            </a:r>
          </a:p>
          <a:p>
            <a:r>
              <a:rPr lang="en-US" dirty="0" smtClean="0"/>
              <a:t>Fill in IND/IDE info (if applicable)</a:t>
            </a:r>
          </a:p>
          <a:p>
            <a:r>
              <a:rPr lang="en-US" dirty="0" smtClean="0"/>
              <a:t>Fill out Human Subjects section as shown</a:t>
            </a:r>
          </a:p>
          <a:p>
            <a:r>
              <a:rPr lang="en-US" dirty="0" smtClean="0"/>
              <a:t>Specify current IRB status (OK if not yet approved)</a:t>
            </a:r>
          </a:p>
          <a:p>
            <a:r>
              <a:rPr lang="en-US" dirty="0" smtClean="0"/>
              <a:t>Reach out if you have questions</a:t>
            </a:r>
          </a:p>
          <a:p>
            <a:pPr lvl="1"/>
            <a:r>
              <a:rPr lang="en-US" dirty="0" smtClean="0"/>
              <a:t>Cancer – </a:t>
            </a:r>
            <a:r>
              <a:rPr lang="en-US" dirty="0" smtClean="0">
                <a:hlinkClick r:id="rId3"/>
              </a:rPr>
              <a:t>ctrp-admin@ohsu.edu</a:t>
            </a:r>
            <a:endParaRPr lang="en-US" dirty="0" smtClean="0"/>
          </a:p>
          <a:p>
            <a:pPr lvl="1"/>
            <a:r>
              <a:rPr lang="en-US" dirty="0" smtClean="0"/>
              <a:t>Non-cancer </a:t>
            </a:r>
            <a:r>
              <a:rPr lang="en-US" dirty="0" smtClean="0">
                <a:hlinkClick r:id="rId4"/>
              </a:rPr>
              <a:t>hickjo@ohsu.edu</a:t>
            </a:r>
            <a:r>
              <a:rPr lang="en-US" dirty="0" smtClean="0"/>
              <a:t> </a:t>
            </a:r>
          </a:p>
          <a:p>
            <a:r>
              <a:rPr lang="en-US" dirty="0"/>
              <a:t>Click </a:t>
            </a:r>
            <a:r>
              <a:rPr lang="en-US" dirty="0" smtClean="0"/>
              <a:t>Continue or Save</a:t>
            </a:r>
            <a:endParaRPr lang="en-US" dirty="0"/>
          </a:p>
          <a:p>
            <a:endParaRPr lang="en-US" dirty="0" smtClean="0"/>
          </a:p>
        </p:txBody>
      </p:sp>
      <p:pic>
        <p:nvPicPr>
          <p:cNvPr id="4" name="Picture 3"/>
          <p:cNvPicPr/>
          <p:nvPr/>
        </p:nvPicPr>
        <p:blipFill>
          <a:blip r:embed="rId5"/>
          <a:stretch>
            <a:fillRect/>
          </a:stretch>
        </p:blipFill>
        <p:spPr>
          <a:xfrm>
            <a:off x="2962073" y="1627361"/>
            <a:ext cx="5943600" cy="4977130"/>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4557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panose="020B0604020202020204" pitchFamily="34" charset="0"/>
                <a:cs typeface="Arial" panose="020B0604020202020204" pitchFamily="34" charset="0"/>
              </a:rPr>
              <a:t>What is the purpose of registration?</a:t>
            </a:r>
          </a:p>
        </p:txBody>
      </p:sp>
      <p:sp>
        <p:nvSpPr>
          <p:cNvPr id="3" name="Content Placeholder 2"/>
          <p:cNvSpPr>
            <a:spLocks noGrp="1"/>
          </p:cNvSpPr>
          <p:nvPr>
            <p:ph idx="1"/>
          </p:nvPr>
        </p:nvSpPr>
        <p:spPr/>
        <p:txBody>
          <a:bodyPr>
            <a:normAutofit fontScale="85000" lnSpcReduction="20000"/>
          </a:bodyPr>
          <a:lstStyle/>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Fulfill ethical obligations to participants and the research community</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Provides information to potential participant and referring clinicians</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Reduce publication bias</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Help editors and others understand the context of study results</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Promote more efficient allocation of research funds</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Help IRBs determine the appropriateness of a research study (ClinicalTrials.gov) </a:t>
            </a:r>
          </a:p>
          <a:p>
            <a:pPr marL="685800" lvl="2" indent="0">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984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3" y="585644"/>
            <a:ext cx="7334529" cy="1143000"/>
          </a:xfrm>
        </p:spPr>
        <p:txBody>
          <a:bodyPr>
            <a:normAutofit fontScale="90000"/>
          </a:bodyPr>
          <a:lstStyle/>
          <a:p>
            <a:r>
              <a:rPr lang="en-US" dirty="0" smtClean="0"/>
              <a:t>Fill in Study Description section</a:t>
            </a:r>
            <a:endParaRPr lang="en-US" dirty="0"/>
          </a:p>
        </p:txBody>
      </p:sp>
      <p:sp>
        <p:nvSpPr>
          <p:cNvPr id="3" name="Content Placeholder 2"/>
          <p:cNvSpPr>
            <a:spLocks noGrp="1"/>
          </p:cNvSpPr>
          <p:nvPr>
            <p:ph idx="1"/>
          </p:nvPr>
        </p:nvSpPr>
        <p:spPr>
          <a:xfrm>
            <a:off x="340468" y="1819641"/>
            <a:ext cx="2626467" cy="4337968"/>
          </a:xfrm>
        </p:spPr>
        <p:txBody>
          <a:bodyPr>
            <a:normAutofit fontScale="77500" lnSpcReduction="20000"/>
          </a:bodyPr>
          <a:lstStyle/>
          <a:p>
            <a:r>
              <a:rPr lang="en-US" dirty="0" smtClean="0"/>
              <a:t>Enter Brief Summary</a:t>
            </a:r>
          </a:p>
          <a:p>
            <a:pPr lvl="1"/>
            <a:r>
              <a:rPr lang="en-US" dirty="0" smtClean="0"/>
              <a:t>Short overall description</a:t>
            </a:r>
          </a:p>
          <a:p>
            <a:r>
              <a:rPr lang="en-US" dirty="0" smtClean="0"/>
              <a:t>Enter Detailed Description</a:t>
            </a:r>
          </a:p>
          <a:p>
            <a:pPr lvl="1"/>
            <a:r>
              <a:rPr lang="en-US" dirty="0" smtClean="0"/>
              <a:t>Usually includes study objectives and outline</a:t>
            </a:r>
          </a:p>
          <a:p>
            <a:r>
              <a:rPr lang="en-US" dirty="0" smtClean="0"/>
              <a:t>Click Continue (or Save)</a:t>
            </a:r>
          </a:p>
          <a:p>
            <a:endParaRPr lang="en-US" dirty="0"/>
          </a:p>
        </p:txBody>
      </p:sp>
      <p:pic>
        <p:nvPicPr>
          <p:cNvPr id="4" name="Picture 3"/>
          <p:cNvPicPr/>
          <p:nvPr/>
        </p:nvPicPr>
        <p:blipFill>
          <a:blip r:embed="rId3"/>
          <a:stretch>
            <a:fillRect/>
          </a:stretch>
        </p:blipFill>
        <p:spPr>
          <a:xfrm>
            <a:off x="2861327" y="1754380"/>
            <a:ext cx="5943600" cy="4949190"/>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671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3" y="587586"/>
            <a:ext cx="7334529" cy="1143000"/>
          </a:xfrm>
        </p:spPr>
        <p:txBody>
          <a:bodyPr/>
          <a:lstStyle/>
          <a:p>
            <a:r>
              <a:rPr lang="en-US" dirty="0" smtClean="0"/>
              <a:t>Fill in Conditions section</a:t>
            </a:r>
            <a:endParaRPr lang="en-US" dirty="0"/>
          </a:p>
        </p:txBody>
      </p:sp>
      <p:sp>
        <p:nvSpPr>
          <p:cNvPr id="3" name="Content Placeholder 2"/>
          <p:cNvSpPr>
            <a:spLocks noGrp="1"/>
          </p:cNvSpPr>
          <p:nvPr>
            <p:ph idx="1"/>
          </p:nvPr>
        </p:nvSpPr>
        <p:spPr>
          <a:xfrm>
            <a:off x="555238" y="1949838"/>
            <a:ext cx="2324150" cy="4067277"/>
          </a:xfrm>
        </p:spPr>
        <p:txBody>
          <a:bodyPr>
            <a:normAutofit fontScale="77500" lnSpcReduction="20000"/>
          </a:bodyPr>
          <a:lstStyle/>
          <a:p>
            <a:r>
              <a:rPr lang="en-US" dirty="0" smtClean="0"/>
              <a:t>At least one is required</a:t>
            </a:r>
          </a:p>
          <a:p>
            <a:pPr lvl="1"/>
            <a:r>
              <a:rPr lang="en-US" dirty="0" err="1" smtClean="0"/>
              <a:t>MeSH</a:t>
            </a:r>
            <a:r>
              <a:rPr lang="en-US" dirty="0" smtClean="0"/>
              <a:t> search is an option</a:t>
            </a:r>
          </a:p>
          <a:p>
            <a:r>
              <a:rPr lang="en-US" dirty="0" smtClean="0"/>
              <a:t>Enter optional keywords</a:t>
            </a:r>
          </a:p>
          <a:p>
            <a:r>
              <a:rPr lang="en-US" dirty="0"/>
              <a:t>Click Continue (or Save</a:t>
            </a:r>
            <a:r>
              <a:rPr lang="en-US" dirty="0" smtClean="0"/>
              <a:t>)</a:t>
            </a:r>
            <a:endParaRPr lang="en-US" dirty="0"/>
          </a:p>
        </p:txBody>
      </p:sp>
      <p:pic>
        <p:nvPicPr>
          <p:cNvPr id="4" name="Picture 3"/>
          <p:cNvPicPr/>
          <p:nvPr/>
        </p:nvPicPr>
        <p:blipFill>
          <a:blip r:embed="rId3"/>
          <a:stretch>
            <a:fillRect/>
          </a:stretch>
        </p:blipFill>
        <p:spPr>
          <a:xfrm>
            <a:off x="2879388" y="1722890"/>
            <a:ext cx="5943600" cy="4949190"/>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71903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3" y="634518"/>
            <a:ext cx="7334529" cy="1143000"/>
          </a:xfrm>
        </p:spPr>
        <p:txBody>
          <a:bodyPr/>
          <a:lstStyle/>
          <a:p>
            <a:r>
              <a:rPr lang="en-US" dirty="0" smtClean="0"/>
              <a:t>Fill in Study Design section</a:t>
            </a:r>
            <a:endParaRPr lang="en-US" dirty="0"/>
          </a:p>
        </p:txBody>
      </p:sp>
      <p:sp>
        <p:nvSpPr>
          <p:cNvPr id="3" name="Content Placeholder 2"/>
          <p:cNvSpPr>
            <a:spLocks noGrp="1"/>
          </p:cNvSpPr>
          <p:nvPr>
            <p:ph idx="1"/>
          </p:nvPr>
        </p:nvSpPr>
        <p:spPr>
          <a:xfrm>
            <a:off x="262646" y="1899726"/>
            <a:ext cx="2821021" cy="4067277"/>
          </a:xfrm>
        </p:spPr>
        <p:txBody>
          <a:bodyPr>
            <a:normAutofit fontScale="62500" lnSpcReduction="20000"/>
          </a:bodyPr>
          <a:lstStyle/>
          <a:p>
            <a:r>
              <a:rPr lang="en-US" dirty="0" smtClean="0"/>
              <a:t>Enter primary purpose </a:t>
            </a:r>
          </a:p>
          <a:p>
            <a:pPr lvl="1"/>
            <a:r>
              <a:rPr lang="en-US" dirty="0" smtClean="0"/>
              <a:t>Trial type</a:t>
            </a:r>
          </a:p>
          <a:p>
            <a:r>
              <a:rPr lang="en-US" dirty="0" smtClean="0"/>
              <a:t>Phase</a:t>
            </a:r>
          </a:p>
          <a:p>
            <a:r>
              <a:rPr lang="en-US" dirty="0" smtClean="0"/>
              <a:t>Study Model</a:t>
            </a:r>
          </a:p>
          <a:p>
            <a:r>
              <a:rPr lang="en-US" dirty="0" smtClean="0"/>
              <a:t>Number of Arms</a:t>
            </a:r>
          </a:p>
          <a:p>
            <a:r>
              <a:rPr lang="en-US" dirty="0" smtClean="0"/>
              <a:t>Masking</a:t>
            </a:r>
          </a:p>
          <a:p>
            <a:r>
              <a:rPr lang="en-US" dirty="0" smtClean="0"/>
              <a:t>Allocation</a:t>
            </a:r>
          </a:p>
          <a:p>
            <a:r>
              <a:rPr lang="en-US" dirty="0" smtClean="0"/>
              <a:t>Anticipated Enrollment (estimated target)</a:t>
            </a:r>
          </a:p>
          <a:p>
            <a:r>
              <a:rPr lang="en-US" dirty="0"/>
              <a:t>Click Continue (or Save</a:t>
            </a:r>
            <a:r>
              <a:rPr lang="en-US" dirty="0" smtClean="0"/>
              <a:t>)</a:t>
            </a:r>
            <a:endParaRPr lang="en-US" dirty="0"/>
          </a:p>
        </p:txBody>
      </p:sp>
      <p:pic>
        <p:nvPicPr>
          <p:cNvPr id="4" name="Picture 3"/>
          <p:cNvPicPr/>
          <p:nvPr/>
        </p:nvPicPr>
        <p:blipFill>
          <a:blip r:embed="rId3"/>
          <a:stretch>
            <a:fillRect/>
          </a:stretch>
        </p:blipFill>
        <p:spPr>
          <a:xfrm>
            <a:off x="3083667" y="1777518"/>
            <a:ext cx="5734456" cy="4827563"/>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2668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6" y="443703"/>
            <a:ext cx="8501974" cy="1143000"/>
          </a:xfrm>
        </p:spPr>
        <p:txBody>
          <a:bodyPr>
            <a:normAutofit fontScale="90000"/>
          </a:bodyPr>
          <a:lstStyle/>
          <a:p>
            <a:r>
              <a:rPr lang="en-US" dirty="0" smtClean="0"/>
              <a:t>Fill in Arms &amp; Interventions section</a:t>
            </a:r>
            <a:endParaRPr lang="en-US" dirty="0"/>
          </a:p>
        </p:txBody>
      </p:sp>
      <p:sp>
        <p:nvSpPr>
          <p:cNvPr id="3" name="Content Placeholder 2"/>
          <p:cNvSpPr>
            <a:spLocks noGrp="1"/>
          </p:cNvSpPr>
          <p:nvPr>
            <p:ph idx="1"/>
          </p:nvPr>
        </p:nvSpPr>
        <p:spPr>
          <a:xfrm>
            <a:off x="136187" y="2082288"/>
            <a:ext cx="2966937" cy="4067277"/>
          </a:xfrm>
        </p:spPr>
        <p:txBody>
          <a:bodyPr/>
          <a:lstStyle/>
          <a:p>
            <a:r>
              <a:rPr lang="en-US" dirty="0" smtClean="0"/>
              <a:t>2 parts</a:t>
            </a:r>
          </a:p>
          <a:p>
            <a:pPr lvl="1"/>
            <a:r>
              <a:rPr lang="en-US" dirty="0" smtClean="0"/>
              <a:t>Arms</a:t>
            </a:r>
          </a:p>
          <a:p>
            <a:pPr lvl="1"/>
            <a:r>
              <a:rPr lang="en-US" dirty="0" smtClean="0"/>
              <a:t>Interventions</a:t>
            </a:r>
          </a:p>
          <a:p>
            <a:r>
              <a:rPr lang="en-US" dirty="0" smtClean="0"/>
              <a:t> Click </a:t>
            </a:r>
            <a:r>
              <a:rPr lang="en-US" i="1" u="sng" dirty="0" smtClean="0">
                <a:solidFill>
                  <a:srgbClr val="277DCA"/>
                </a:solidFill>
              </a:rPr>
              <a:t>Edit</a:t>
            </a:r>
            <a:r>
              <a:rPr lang="en-US" dirty="0" smtClean="0"/>
              <a:t> next to each to edit </a:t>
            </a:r>
          </a:p>
        </p:txBody>
      </p:sp>
      <p:pic>
        <p:nvPicPr>
          <p:cNvPr id="4" name="Picture 3"/>
          <p:cNvPicPr/>
          <p:nvPr/>
        </p:nvPicPr>
        <p:blipFill>
          <a:blip r:embed="rId3"/>
          <a:stretch>
            <a:fillRect/>
          </a:stretch>
        </p:blipFill>
        <p:spPr>
          <a:xfrm>
            <a:off x="3258766" y="1586703"/>
            <a:ext cx="5700408" cy="4794642"/>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8442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3" y="678905"/>
            <a:ext cx="8589524" cy="1143000"/>
          </a:xfrm>
        </p:spPr>
        <p:txBody>
          <a:bodyPr>
            <a:normAutofit fontScale="90000"/>
          </a:bodyPr>
          <a:lstStyle/>
          <a:p>
            <a:r>
              <a:rPr lang="en-US" dirty="0" smtClean="0"/>
              <a:t>Fill in Arms and Interventions section</a:t>
            </a:r>
            <a:endParaRPr lang="en-US" dirty="0"/>
          </a:p>
        </p:txBody>
      </p:sp>
      <p:sp>
        <p:nvSpPr>
          <p:cNvPr id="3" name="Content Placeholder 2"/>
          <p:cNvSpPr>
            <a:spLocks noGrp="1"/>
          </p:cNvSpPr>
          <p:nvPr>
            <p:ph idx="1"/>
          </p:nvPr>
        </p:nvSpPr>
        <p:spPr>
          <a:xfrm>
            <a:off x="87550" y="2082288"/>
            <a:ext cx="3015573" cy="4067277"/>
          </a:xfrm>
        </p:spPr>
        <p:txBody>
          <a:bodyPr>
            <a:normAutofit fontScale="70000" lnSpcReduction="20000"/>
          </a:bodyPr>
          <a:lstStyle/>
          <a:p>
            <a:r>
              <a:rPr lang="en-US" dirty="0" smtClean="0"/>
              <a:t>Part 1: Edit Arms</a:t>
            </a:r>
          </a:p>
          <a:p>
            <a:pPr lvl="1"/>
            <a:r>
              <a:rPr lang="en-US" dirty="0" smtClean="0"/>
              <a:t>Enter Arm Title</a:t>
            </a:r>
          </a:p>
          <a:p>
            <a:pPr lvl="1"/>
            <a:r>
              <a:rPr lang="en-US" dirty="0" smtClean="0"/>
              <a:t>Arm Type</a:t>
            </a:r>
          </a:p>
          <a:p>
            <a:pPr lvl="1"/>
            <a:r>
              <a:rPr lang="en-US" dirty="0" smtClean="0"/>
              <a:t>Arm Description</a:t>
            </a:r>
          </a:p>
          <a:p>
            <a:r>
              <a:rPr lang="en-US" dirty="0" smtClean="0"/>
              <a:t>Click Add Arm to add more</a:t>
            </a:r>
          </a:p>
          <a:p>
            <a:r>
              <a:rPr lang="en-US" dirty="0" smtClean="0"/>
              <a:t>Reminder, click Definitions or Help links for more info</a:t>
            </a:r>
          </a:p>
          <a:p>
            <a:r>
              <a:rPr lang="en-US" dirty="0"/>
              <a:t>Click Continue (or Save</a:t>
            </a:r>
            <a:r>
              <a:rPr lang="en-US" dirty="0" smtClean="0"/>
              <a:t>)</a:t>
            </a:r>
          </a:p>
          <a:p>
            <a:endParaRPr lang="en-US" dirty="0"/>
          </a:p>
        </p:txBody>
      </p:sp>
      <p:pic>
        <p:nvPicPr>
          <p:cNvPr id="4" name="Picture 3"/>
          <p:cNvPicPr/>
          <p:nvPr/>
        </p:nvPicPr>
        <p:blipFill rotWithShape="1">
          <a:blip r:embed="rId3"/>
          <a:srcRect l="56954" r="4731"/>
          <a:stretch/>
        </p:blipFill>
        <p:spPr bwMode="auto">
          <a:xfrm>
            <a:off x="3213830" y="1899726"/>
            <a:ext cx="5712460" cy="4193540"/>
          </a:xfrm>
          <a:prstGeom prst="rect">
            <a:avLst/>
          </a:prstGeom>
          <a:ln w="28575">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6672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915" y="1936373"/>
            <a:ext cx="2752166" cy="4067277"/>
          </a:xfrm>
        </p:spPr>
        <p:txBody>
          <a:bodyPr>
            <a:normAutofit fontScale="62500" lnSpcReduction="20000"/>
          </a:bodyPr>
          <a:lstStyle/>
          <a:p>
            <a:r>
              <a:rPr lang="en-US" dirty="0"/>
              <a:t>Part </a:t>
            </a:r>
            <a:r>
              <a:rPr lang="en-US" dirty="0" smtClean="0"/>
              <a:t>2: </a:t>
            </a:r>
            <a:r>
              <a:rPr lang="en-US" dirty="0"/>
              <a:t>Edit </a:t>
            </a:r>
            <a:r>
              <a:rPr lang="en-US" dirty="0" smtClean="0"/>
              <a:t>Interventions</a:t>
            </a:r>
          </a:p>
          <a:p>
            <a:pPr lvl="1"/>
            <a:r>
              <a:rPr lang="en-US" dirty="0" smtClean="0"/>
              <a:t>Enter type</a:t>
            </a:r>
          </a:p>
          <a:p>
            <a:pPr lvl="1"/>
            <a:r>
              <a:rPr lang="en-US" dirty="0" smtClean="0"/>
              <a:t>Name(s)</a:t>
            </a:r>
          </a:p>
          <a:p>
            <a:pPr lvl="1"/>
            <a:r>
              <a:rPr lang="en-US" dirty="0" smtClean="0"/>
              <a:t>Description</a:t>
            </a:r>
            <a:endParaRPr lang="en-US" dirty="0"/>
          </a:p>
          <a:p>
            <a:r>
              <a:rPr lang="en-US" dirty="0" smtClean="0"/>
              <a:t>Click </a:t>
            </a:r>
            <a:r>
              <a:rPr lang="en-US" dirty="0"/>
              <a:t>Add </a:t>
            </a:r>
            <a:r>
              <a:rPr lang="en-US" dirty="0" smtClean="0"/>
              <a:t>Intervention </a:t>
            </a:r>
            <a:r>
              <a:rPr lang="en-US" dirty="0"/>
              <a:t>to add </a:t>
            </a:r>
            <a:r>
              <a:rPr lang="en-US" dirty="0" smtClean="0"/>
              <a:t>more</a:t>
            </a:r>
          </a:p>
          <a:p>
            <a:r>
              <a:rPr lang="en-US" dirty="0" smtClean="0"/>
              <a:t>For multi-arm trials, associate interventions to arms</a:t>
            </a:r>
            <a:endParaRPr lang="en-US" dirty="0"/>
          </a:p>
          <a:p>
            <a:r>
              <a:rPr lang="en-US" dirty="0" smtClean="0"/>
              <a:t>Click </a:t>
            </a:r>
            <a:r>
              <a:rPr lang="en-US" dirty="0"/>
              <a:t>Continue (or Save)</a:t>
            </a:r>
          </a:p>
          <a:p>
            <a:endParaRPr lang="en-US" dirty="0"/>
          </a:p>
        </p:txBody>
      </p:sp>
      <p:sp>
        <p:nvSpPr>
          <p:cNvPr id="4" name="Title 1"/>
          <p:cNvSpPr>
            <a:spLocks noGrp="1"/>
          </p:cNvSpPr>
          <p:nvPr>
            <p:ph type="title"/>
          </p:nvPr>
        </p:nvSpPr>
        <p:spPr>
          <a:xfrm>
            <a:off x="243191" y="455164"/>
            <a:ext cx="8715983" cy="1143000"/>
          </a:xfrm>
        </p:spPr>
        <p:txBody>
          <a:bodyPr>
            <a:normAutofit fontScale="90000"/>
          </a:bodyPr>
          <a:lstStyle/>
          <a:p>
            <a:r>
              <a:rPr lang="en-US" dirty="0" smtClean="0"/>
              <a:t>Fill in Arms and Interventions section</a:t>
            </a:r>
            <a:endParaRPr lang="en-US" dirty="0"/>
          </a:p>
        </p:txBody>
      </p:sp>
      <p:pic>
        <p:nvPicPr>
          <p:cNvPr id="5" name="Picture 4"/>
          <p:cNvPicPr/>
          <p:nvPr/>
        </p:nvPicPr>
        <p:blipFill>
          <a:blip r:embed="rId3"/>
          <a:stretch>
            <a:fillRect/>
          </a:stretch>
        </p:blipFill>
        <p:spPr>
          <a:xfrm>
            <a:off x="2898081" y="1495416"/>
            <a:ext cx="5943600" cy="4949190"/>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3946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95" y="498331"/>
            <a:ext cx="7985648" cy="1143000"/>
          </a:xfrm>
        </p:spPr>
        <p:txBody>
          <a:bodyPr>
            <a:normAutofit fontScale="90000"/>
          </a:bodyPr>
          <a:lstStyle/>
          <a:p>
            <a:r>
              <a:rPr lang="en-US" dirty="0" smtClean="0"/>
              <a:t>Fill in Outcomes Measures section</a:t>
            </a:r>
            <a:endParaRPr lang="en-US" dirty="0"/>
          </a:p>
        </p:txBody>
      </p:sp>
      <p:sp>
        <p:nvSpPr>
          <p:cNvPr id="3" name="Content Placeholder 2"/>
          <p:cNvSpPr>
            <a:spLocks noGrp="1"/>
          </p:cNvSpPr>
          <p:nvPr>
            <p:ph idx="1"/>
          </p:nvPr>
        </p:nvSpPr>
        <p:spPr>
          <a:xfrm>
            <a:off x="54264" y="1970072"/>
            <a:ext cx="2713256" cy="4620449"/>
          </a:xfrm>
        </p:spPr>
        <p:txBody>
          <a:bodyPr>
            <a:normAutofit fontScale="47500" lnSpcReduction="20000"/>
          </a:bodyPr>
          <a:lstStyle/>
          <a:p>
            <a:r>
              <a:rPr lang="en-US" dirty="0" smtClean="0"/>
              <a:t>Enter as either Primary, Secondary or Other pre-specified</a:t>
            </a:r>
          </a:p>
          <a:p>
            <a:pPr lvl="1"/>
            <a:r>
              <a:rPr lang="en-US" dirty="0" smtClean="0"/>
              <a:t>Click Change Type to change type of existing outcome</a:t>
            </a:r>
          </a:p>
          <a:p>
            <a:r>
              <a:rPr lang="en-US" dirty="0" smtClean="0"/>
              <a:t>Enter Title</a:t>
            </a:r>
          </a:p>
          <a:p>
            <a:pPr lvl="1"/>
            <a:r>
              <a:rPr lang="en-US" dirty="0"/>
              <a:t>These need to be single discrete </a:t>
            </a:r>
            <a:r>
              <a:rPr lang="en-US" dirty="0" smtClean="0"/>
              <a:t>measures</a:t>
            </a:r>
          </a:p>
          <a:p>
            <a:r>
              <a:rPr lang="en-US" dirty="0" smtClean="0"/>
              <a:t>Description</a:t>
            </a:r>
          </a:p>
          <a:p>
            <a:pPr lvl="1"/>
            <a:r>
              <a:rPr lang="en-US" dirty="0"/>
              <a:t>Be as specific as possible about what you are measuring</a:t>
            </a:r>
          </a:p>
          <a:p>
            <a:r>
              <a:rPr lang="en-US" dirty="0" smtClean="0"/>
              <a:t>Timeframe</a:t>
            </a:r>
          </a:p>
          <a:p>
            <a:pPr lvl="1"/>
            <a:r>
              <a:rPr lang="en-US" dirty="0" smtClean="0"/>
              <a:t>When the outcome will be assessed</a:t>
            </a:r>
          </a:p>
          <a:p>
            <a:r>
              <a:rPr lang="en-US" dirty="0" smtClean="0"/>
              <a:t>Click Add Outcome to add more</a:t>
            </a:r>
          </a:p>
          <a:p>
            <a:r>
              <a:rPr lang="en-US" dirty="0" smtClean="0"/>
              <a:t>Source of most Ct.gov QC comments are around these</a:t>
            </a:r>
          </a:p>
          <a:p>
            <a:r>
              <a:rPr lang="en-US" dirty="0"/>
              <a:t>Click Continue (or Save</a:t>
            </a:r>
            <a:r>
              <a:rPr lang="en-US" dirty="0" smtClean="0"/>
              <a:t>)</a:t>
            </a:r>
            <a:endParaRPr lang="en-US" dirty="0"/>
          </a:p>
        </p:txBody>
      </p:sp>
      <p:pic>
        <p:nvPicPr>
          <p:cNvPr id="4" name="Picture 3"/>
          <p:cNvPicPr/>
          <p:nvPr/>
        </p:nvPicPr>
        <p:blipFill>
          <a:blip r:embed="rId3"/>
          <a:stretch>
            <a:fillRect/>
          </a:stretch>
        </p:blipFill>
        <p:spPr>
          <a:xfrm>
            <a:off x="2767520" y="1641331"/>
            <a:ext cx="5943600" cy="4949190"/>
          </a:xfrm>
          <a:prstGeom prst="rect">
            <a:avLst/>
          </a:prstGeom>
          <a:ln w="28575">
            <a:solidFill>
              <a:schemeClr val="tx1"/>
            </a:solidFill>
          </a:ln>
          <a:effectLst>
            <a:outerShdw blurRad="50800" dist="38100" dir="2700000" algn="tl" rotWithShape="0">
              <a:prstClr val="black">
                <a:alpha val="40000"/>
              </a:prstClr>
            </a:outerShdw>
          </a:effectLst>
        </p:spPr>
      </p:pic>
      <p:grpSp>
        <p:nvGrpSpPr>
          <p:cNvPr id="8" name="Group 7"/>
          <p:cNvGrpSpPr/>
          <p:nvPr/>
        </p:nvGrpSpPr>
        <p:grpSpPr>
          <a:xfrm>
            <a:off x="7169935" y="3607961"/>
            <a:ext cx="1282644" cy="1118681"/>
            <a:chOff x="7364488" y="3472774"/>
            <a:chExt cx="1282644" cy="1118681"/>
          </a:xfrm>
        </p:grpSpPr>
        <p:sp>
          <p:nvSpPr>
            <p:cNvPr id="5" name="Rectangular Callout 4"/>
            <p:cNvSpPr/>
            <p:nvPr/>
          </p:nvSpPr>
          <p:spPr>
            <a:xfrm>
              <a:off x="7364488" y="3472774"/>
              <a:ext cx="1282644" cy="1118681"/>
            </a:xfrm>
            <a:prstGeom prst="wedgeRectCallout">
              <a:avLst>
                <a:gd name="adj1" fmla="val -112109"/>
                <a:gd name="adj2" fmla="val -42123"/>
              </a:avLst>
            </a:prstGeom>
            <a:solidFill>
              <a:schemeClr val="accent5">
                <a:lumMod val="40000"/>
                <a:lumOff val="60000"/>
                <a:alpha val="38039"/>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7428476" y="3552737"/>
              <a:ext cx="1218655" cy="951170"/>
            </a:xfrm>
            <a:prstGeom prst="rect">
              <a:avLst/>
            </a:prstGeom>
          </p:spPr>
        </p:pic>
      </p:grpSp>
    </p:spTree>
    <p:extLst>
      <p:ext uri="{BB962C8B-B14F-4D97-AF65-F5344CB8AC3E}">
        <p14:creationId xmlns:p14="http://schemas.microsoft.com/office/powerpoint/2010/main" val="1956264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710" y="520084"/>
            <a:ext cx="7334529" cy="1143000"/>
          </a:xfrm>
        </p:spPr>
        <p:txBody>
          <a:bodyPr/>
          <a:lstStyle/>
          <a:p>
            <a:r>
              <a:rPr lang="en-US" dirty="0" smtClean="0"/>
              <a:t>Fill in Eligibility section</a:t>
            </a:r>
            <a:endParaRPr lang="en-US" dirty="0"/>
          </a:p>
        </p:txBody>
      </p:sp>
      <p:sp>
        <p:nvSpPr>
          <p:cNvPr id="3" name="Content Placeholder 2"/>
          <p:cNvSpPr>
            <a:spLocks noGrp="1"/>
          </p:cNvSpPr>
          <p:nvPr>
            <p:ph idx="1"/>
          </p:nvPr>
        </p:nvSpPr>
        <p:spPr>
          <a:xfrm>
            <a:off x="126461" y="2082288"/>
            <a:ext cx="2548646" cy="4067277"/>
          </a:xfrm>
        </p:spPr>
        <p:txBody>
          <a:bodyPr>
            <a:normAutofit fontScale="70000" lnSpcReduction="20000"/>
          </a:bodyPr>
          <a:lstStyle/>
          <a:p>
            <a:r>
              <a:rPr lang="en-US" dirty="0" smtClean="0"/>
              <a:t>Enter Sex/Gender</a:t>
            </a:r>
          </a:p>
          <a:p>
            <a:r>
              <a:rPr lang="en-US" dirty="0" smtClean="0"/>
              <a:t>Age limits</a:t>
            </a:r>
          </a:p>
          <a:p>
            <a:r>
              <a:rPr lang="en-US" dirty="0" smtClean="0"/>
              <a:t>Healthy Volunteers</a:t>
            </a:r>
          </a:p>
          <a:p>
            <a:r>
              <a:rPr lang="en-US" dirty="0" smtClean="0"/>
              <a:t>Eligibility Criteria</a:t>
            </a:r>
          </a:p>
          <a:p>
            <a:pPr lvl="1"/>
            <a:r>
              <a:rPr lang="en-US" dirty="0" smtClean="0"/>
              <a:t>Click </a:t>
            </a:r>
            <a:r>
              <a:rPr lang="en-US" i="1" u="sng" dirty="0" smtClean="0">
                <a:solidFill>
                  <a:srgbClr val="277DCA"/>
                </a:solidFill>
              </a:rPr>
              <a:t>Special Characters </a:t>
            </a:r>
            <a:r>
              <a:rPr lang="en-US" dirty="0" smtClean="0"/>
              <a:t>for tips on formatting</a:t>
            </a:r>
          </a:p>
          <a:p>
            <a:r>
              <a:rPr lang="en-US" dirty="0"/>
              <a:t>Click Continue (or Save</a:t>
            </a:r>
            <a:r>
              <a:rPr lang="en-US" dirty="0" smtClean="0"/>
              <a:t>)</a:t>
            </a:r>
            <a:endParaRPr lang="en-US" dirty="0"/>
          </a:p>
        </p:txBody>
      </p:sp>
      <p:pic>
        <p:nvPicPr>
          <p:cNvPr id="6" name="Picture 5"/>
          <p:cNvPicPr/>
          <p:nvPr/>
        </p:nvPicPr>
        <p:blipFill rotWithShape="1">
          <a:blip r:embed="rId3"/>
          <a:srcRect l="56805" t="526" r="2066" b="-526"/>
          <a:stretch/>
        </p:blipFill>
        <p:spPr bwMode="auto">
          <a:xfrm>
            <a:off x="2675107" y="1899726"/>
            <a:ext cx="6196519" cy="4503905"/>
          </a:xfrm>
          <a:prstGeom prst="rect">
            <a:avLst/>
          </a:prstGeom>
          <a:ln w="28575">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15912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90" y="484351"/>
            <a:ext cx="7695213" cy="1143000"/>
          </a:xfrm>
        </p:spPr>
        <p:txBody>
          <a:bodyPr>
            <a:normAutofit fontScale="90000"/>
          </a:bodyPr>
          <a:lstStyle/>
          <a:p>
            <a:r>
              <a:rPr lang="en-US" dirty="0" smtClean="0"/>
              <a:t>Fill in Contacts/Locations section</a:t>
            </a:r>
            <a:endParaRPr lang="en-US" dirty="0"/>
          </a:p>
        </p:txBody>
      </p:sp>
      <p:sp>
        <p:nvSpPr>
          <p:cNvPr id="5" name="Content Placeholder 2"/>
          <p:cNvSpPr txBox="1">
            <a:spLocks/>
          </p:cNvSpPr>
          <p:nvPr/>
        </p:nvSpPr>
        <p:spPr>
          <a:xfrm>
            <a:off x="136187" y="2082288"/>
            <a:ext cx="2966937" cy="406727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rgbClr val="36485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b="0" i="0" kern="1200">
                <a:solidFill>
                  <a:srgbClr val="36485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b="0" i="0" kern="1200">
                <a:solidFill>
                  <a:srgbClr val="364852"/>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b="0" i="0" kern="1200">
                <a:solidFill>
                  <a:srgbClr val="36485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b="0" i="0" kern="1200">
                <a:solidFill>
                  <a:srgbClr val="36485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2 parts</a:t>
            </a:r>
          </a:p>
          <a:p>
            <a:pPr lvl="1"/>
            <a:r>
              <a:rPr lang="en-US" dirty="0" smtClean="0"/>
              <a:t>Overall Contacts</a:t>
            </a:r>
          </a:p>
          <a:p>
            <a:pPr lvl="1"/>
            <a:r>
              <a:rPr lang="en-US" dirty="0" smtClean="0"/>
              <a:t>Locations</a:t>
            </a:r>
          </a:p>
          <a:p>
            <a:r>
              <a:rPr lang="en-US" dirty="0" smtClean="0"/>
              <a:t> Click </a:t>
            </a:r>
            <a:r>
              <a:rPr lang="en-US" i="1" u="sng" dirty="0" smtClean="0">
                <a:solidFill>
                  <a:srgbClr val="277DCA"/>
                </a:solidFill>
              </a:rPr>
              <a:t>Edit</a:t>
            </a:r>
            <a:r>
              <a:rPr lang="en-US" dirty="0" smtClean="0"/>
              <a:t> next to each to edit </a:t>
            </a:r>
          </a:p>
        </p:txBody>
      </p:sp>
      <p:pic>
        <p:nvPicPr>
          <p:cNvPr id="6" name="Picture 5"/>
          <p:cNvPicPr/>
          <p:nvPr/>
        </p:nvPicPr>
        <p:blipFill>
          <a:blip r:embed="rId3"/>
          <a:stretch>
            <a:fillRect/>
          </a:stretch>
        </p:blipFill>
        <p:spPr>
          <a:xfrm>
            <a:off x="3103124" y="1524599"/>
            <a:ext cx="5646907" cy="4749741"/>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4543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36" y="1704003"/>
            <a:ext cx="2996121" cy="4067277"/>
          </a:xfrm>
        </p:spPr>
        <p:txBody>
          <a:bodyPr>
            <a:normAutofit fontScale="85000" lnSpcReduction="20000"/>
          </a:bodyPr>
          <a:lstStyle/>
          <a:p>
            <a:r>
              <a:rPr lang="en-US" dirty="0" smtClean="0"/>
              <a:t>Part 1. Overall Contact</a:t>
            </a:r>
          </a:p>
          <a:p>
            <a:pPr lvl="1"/>
            <a:r>
              <a:rPr lang="en-US" dirty="0" smtClean="0"/>
              <a:t>Enter name, phone, email</a:t>
            </a:r>
          </a:p>
          <a:p>
            <a:pPr lvl="1"/>
            <a:r>
              <a:rPr lang="en-US" dirty="0" smtClean="0"/>
              <a:t>Enter backup info (if applicable)</a:t>
            </a:r>
          </a:p>
          <a:p>
            <a:pPr lvl="1"/>
            <a:r>
              <a:rPr lang="en-US" dirty="0" smtClean="0"/>
              <a:t>Enter Overall Study Official</a:t>
            </a:r>
          </a:p>
          <a:p>
            <a:pPr lvl="2"/>
            <a:r>
              <a:rPr lang="en-US" dirty="0" smtClean="0"/>
              <a:t>Usually PI</a:t>
            </a:r>
          </a:p>
          <a:p>
            <a:r>
              <a:rPr lang="en-US" dirty="0"/>
              <a:t>Click Continue (or Save)</a:t>
            </a:r>
          </a:p>
          <a:p>
            <a:endParaRPr lang="en-US" dirty="0" smtClean="0"/>
          </a:p>
          <a:p>
            <a:pPr lvl="1"/>
            <a:endParaRPr lang="en-US" dirty="0"/>
          </a:p>
        </p:txBody>
      </p:sp>
      <p:sp>
        <p:nvSpPr>
          <p:cNvPr id="4" name="Title 1"/>
          <p:cNvSpPr>
            <a:spLocks noGrp="1"/>
          </p:cNvSpPr>
          <p:nvPr>
            <p:ph type="title"/>
          </p:nvPr>
        </p:nvSpPr>
        <p:spPr>
          <a:xfrm>
            <a:off x="754971" y="521230"/>
            <a:ext cx="7635452" cy="1143000"/>
          </a:xfrm>
        </p:spPr>
        <p:txBody>
          <a:bodyPr>
            <a:normAutofit fontScale="90000"/>
          </a:bodyPr>
          <a:lstStyle/>
          <a:p>
            <a:r>
              <a:rPr lang="en-US" dirty="0" smtClean="0"/>
              <a:t>Fill in Contacts/Locations section</a:t>
            </a:r>
            <a:endParaRPr lang="en-US" dirty="0"/>
          </a:p>
        </p:txBody>
      </p:sp>
      <p:pic>
        <p:nvPicPr>
          <p:cNvPr id="7" name="Picture 6"/>
          <p:cNvPicPr/>
          <p:nvPr/>
        </p:nvPicPr>
        <p:blipFill>
          <a:blip r:embed="rId3"/>
          <a:stretch>
            <a:fillRect/>
          </a:stretch>
        </p:blipFill>
        <p:spPr>
          <a:xfrm>
            <a:off x="3219857" y="1664230"/>
            <a:ext cx="5520447" cy="4784915"/>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9591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Why do we register trials?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sz="2800" dirty="0" smtClean="0">
                <a:latin typeface="Arial" panose="020B0604020202020204" pitchFamily="34" charset="0"/>
                <a:cs typeface="Arial" panose="020B0604020202020204" pitchFamily="34" charset="0"/>
              </a:rPr>
              <a:t>Because we have to! </a:t>
            </a:r>
          </a:p>
          <a:p>
            <a:pPr lvl="1"/>
            <a:r>
              <a:rPr lang="en-US" sz="2400" dirty="0" smtClean="0"/>
              <a:t>Final Rule (42 CFR </a:t>
            </a:r>
            <a:r>
              <a:rPr lang="en-US" sz="2400" dirty="0" err="1" smtClean="0"/>
              <a:t>pt</a:t>
            </a:r>
            <a:r>
              <a:rPr lang="en-US" sz="2400" dirty="0" smtClean="0"/>
              <a:t> 11) </a:t>
            </a:r>
            <a:r>
              <a:rPr lang="en-US" sz="2400" dirty="0" smtClean="0">
                <a:latin typeface="Arial" panose="020B0604020202020204" pitchFamily="34" charset="0"/>
                <a:cs typeface="Arial" panose="020B0604020202020204" pitchFamily="34" charset="0"/>
              </a:rPr>
              <a:t>of the Food and Drug Administration Amendments Act (FDAAA 801)  </a:t>
            </a:r>
          </a:p>
          <a:p>
            <a:pPr lvl="2"/>
            <a:r>
              <a:rPr lang="en-US" sz="2100" dirty="0"/>
              <a:t>It is the law! </a:t>
            </a:r>
          </a:p>
          <a:p>
            <a:pPr lvl="2"/>
            <a:r>
              <a:rPr lang="en-US" sz="2000" dirty="0" smtClean="0">
                <a:latin typeface="Arial" panose="020B0604020202020204" pitchFamily="34" charset="0"/>
                <a:cs typeface="Arial" panose="020B0604020202020204" pitchFamily="34" charset="0"/>
              </a:rPr>
              <a:t>Penalties are severe</a:t>
            </a:r>
          </a:p>
          <a:p>
            <a:pPr lvl="1"/>
            <a:r>
              <a:rPr lang="en-US" sz="2400" dirty="0" smtClean="0">
                <a:latin typeface="Arial" panose="020B0604020202020204" pitchFamily="34" charset="0"/>
                <a:cs typeface="Arial" panose="020B0604020202020204" pitchFamily="34" charset="0"/>
              </a:rPr>
              <a:t>International Committee of Medical Journal Editors (ICMJE) – you want to publish </a:t>
            </a:r>
          </a:p>
          <a:p>
            <a:pPr lvl="1"/>
            <a:r>
              <a:rPr lang="en-US" sz="2400" dirty="0" smtClean="0">
                <a:latin typeface="Arial" panose="020B0604020202020204" pitchFamily="34" charset="0"/>
                <a:cs typeface="Arial" panose="020B0604020202020204" pitchFamily="34" charset="0"/>
              </a:rPr>
              <a:t>Centers for Medicare and Medicaid Services (CMS) Billing Rule – you want to have Medicare coverage for your trial </a:t>
            </a:r>
          </a:p>
          <a:p>
            <a:pPr lvl="1"/>
            <a:r>
              <a:rPr lang="en-US" sz="2400" dirty="0" smtClean="0">
                <a:latin typeface="Arial" panose="020B0604020202020204" pitchFamily="34" charset="0"/>
                <a:cs typeface="Arial" panose="020B0604020202020204" pitchFamily="34" charset="0"/>
              </a:rPr>
              <a:t>NIH requires registration (NIH Policy 2017) of all interventional studie</a:t>
            </a:r>
            <a:r>
              <a:rPr lang="en-US" sz="2400" dirty="0" smtClean="0"/>
              <a:t>s funded in whole or part by NIH*</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279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69373"/>
            <a:ext cx="3073942" cy="4067277"/>
          </a:xfrm>
        </p:spPr>
        <p:txBody>
          <a:bodyPr>
            <a:normAutofit fontScale="77500" lnSpcReduction="20000"/>
          </a:bodyPr>
          <a:lstStyle/>
          <a:p>
            <a:r>
              <a:rPr lang="en-US" dirty="0" smtClean="0"/>
              <a:t>Part 2. Locations</a:t>
            </a:r>
          </a:p>
          <a:p>
            <a:pPr lvl="1"/>
            <a:r>
              <a:rPr lang="en-US" dirty="0" smtClean="0"/>
              <a:t>Enter name, City, State, Zip, Country</a:t>
            </a:r>
          </a:p>
          <a:p>
            <a:pPr lvl="1"/>
            <a:r>
              <a:rPr lang="en-US" dirty="0" smtClean="0"/>
              <a:t>Site recruitment status</a:t>
            </a:r>
          </a:p>
          <a:p>
            <a:pPr lvl="1"/>
            <a:r>
              <a:rPr lang="en-US" dirty="0" smtClean="0"/>
              <a:t>Facility Contact</a:t>
            </a:r>
          </a:p>
          <a:p>
            <a:r>
              <a:rPr lang="en-US" dirty="0" smtClean="0"/>
              <a:t>Investigators at each site</a:t>
            </a:r>
          </a:p>
          <a:p>
            <a:r>
              <a:rPr lang="en-US" dirty="0"/>
              <a:t>Click Continue (or Save</a:t>
            </a:r>
            <a:r>
              <a:rPr lang="en-US" dirty="0" smtClean="0"/>
              <a:t>)</a:t>
            </a:r>
            <a:endParaRPr lang="en-US" dirty="0"/>
          </a:p>
          <a:p>
            <a:endParaRPr lang="en-US" dirty="0" smtClean="0"/>
          </a:p>
          <a:p>
            <a:pPr lvl="1"/>
            <a:endParaRPr lang="en-US" dirty="0"/>
          </a:p>
        </p:txBody>
      </p:sp>
      <p:sp>
        <p:nvSpPr>
          <p:cNvPr id="4" name="Title 1"/>
          <p:cNvSpPr>
            <a:spLocks noGrp="1"/>
          </p:cNvSpPr>
          <p:nvPr>
            <p:ph type="title"/>
          </p:nvPr>
        </p:nvSpPr>
        <p:spPr>
          <a:xfrm>
            <a:off x="754971" y="521230"/>
            <a:ext cx="7635452" cy="1143000"/>
          </a:xfrm>
        </p:spPr>
        <p:txBody>
          <a:bodyPr>
            <a:normAutofit fontScale="90000"/>
          </a:bodyPr>
          <a:lstStyle/>
          <a:p>
            <a:r>
              <a:rPr lang="en-US" dirty="0" smtClean="0"/>
              <a:t>Fill in Contacts/Locations section</a:t>
            </a:r>
            <a:endParaRPr lang="en-US" dirty="0"/>
          </a:p>
        </p:txBody>
      </p:sp>
      <p:pic>
        <p:nvPicPr>
          <p:cNvPr id="5" name="Picture 4"/>
          <p:cNvPicPr/>
          <p:nvPr/>
        </p:nvPicPr>
        <p:blipFill>
          <a:blip r:embed="rId3"/>
          <a:stretch>
            <a:fillRect/>
          </a:stretch>
        </p:blipFill>
        <p:spPr>
          <a:xfrm>
            <a:off x="3073942" y="1664230"/>
            <a:ext cx="5753910" cy="4716820"/>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8830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84" y="517828"/>
            <a:ext cx="7957225" cy="1143000"/>
          </a:xfrm>
        </p:spPr>
        <p:txBody>
          <a:bodyPr>
            <a:normAutofit fontScale="90000"/>
          </a:bodyPr>
          <a:lstStyle/>
          <a:p>
            <a:r>
              <a:rPr lang="en-US" dirty="0" smtClean="0"/>
              <a:t>Fill in optional References section</a:t>
            </a:r>
            <a:endParaRPr lang="en-US" dirty="0"/>
          </a:p>
        </p:txBody>
      </p:sp>
      <p:sp>
        <p:nvSpPr>
          <p:cNvPr id="3" name="Content Placeholder 2"/>
          <p:cNvSpPr>
            <a:spLocks noGrp="1"/>
          </p:cNvSpPr>
          <p:nvPr>
            <p:ph idx="1"/>
          </p:nvPr>
        </p:nvSpPr>
        <p:spPr>
          <a:xfrm>
            <a:off x="115692" y="1734525"/>
            <a:ext cx="2908511" cy="4802462"/>
          </a:xfrm>
        </p:spPr>
        <p:txBody>
          <a:bodyPr>
            <a:normAutofit fontScale="62500" lnSpcReduction="20000"/>
          </a:bodyPr>
          <a:lstStyle/>
          <a:p>
            <a:r>
              <a:rPr lang="en-US" dirty="0" smtClean="0"/>
              <a:t>Optional - Enter citations that lead to study or were generated from it.</a:t>
            </a:r>
          </a:p>
          <a:p>
            <a:pPr lvl="1"/>
            <a:r>
              <a:rPr lang="en-US" dirty="0" smtClean="0"/>
              <a:t>Use PubMed ID lookup</a:t>
            </a:r>
          </a:p>
          <a:p>
            <a:pPr lvl="1"/>
            <a:r>
              <a:rPr lang="en-US" dirty="0" smtClean="0"/>
              <a:t>Enter manually by click on [Enter Citation Text] button</a:t>
            </a:r>
          </a:p>
          <a:p>
            <a:pPr lvl="1"/>
            <a:r>
              <a:rPr lang="en-US" dirty="0" smtClean="0"/>
              <a:t>Click +Add Citation</a:t>
            </a:r>
          </a:p>
          <a:p>
            <a:r>
              <a:rPr lang="en-US" dirty="0" smtClean="0"/>
              <a:t>Optional - Enter Links</a:t>
            </a:r>
          </a:p>
          <a:p>
            <a:r>
              <a:rPr lang="en-US" dirty="0" smtClean="0"/>
              <a:t>Optional – Enter IPD(</a:t>
            </a:r>
            <a:r>
              <a:rPr lang="en-US" dirty="0" err="1" smtClean="0"/>
              <a:t>indiv</a:t>
            </a:r>
            <a:r>
              <a:rPr lang="en-US" dirty="0" smtClean="0"/>
              <a:t>. participant data sets) info</a:t>
            </a:r>
          </a:p>
          <a:p>
            <a:r>
              <a:rPr lang="en-US" dirty="0"/>
              <a:t>Click Continue (or Save)</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2923945" y="1648838"/>
            <a:ext cx="5923709" cy="1758274"/>
          </a:xfrm>
          <a:prstGeom prst="rect">
            <a:avLst/>
          </a:prstGeom>
          <a:ln w="28575">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3381375" y="3314298"/>
            <a:ext cx="5762625" cy="1514475"/>
          </a:xfrm>
          <a:prstGeom prst="rect">
            <a:avLst/>
          </a:prstGeom>
          <a:ln w="28575">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5"/>
          <a:stretch>
            <a:fillRect/>
          </a:stretch>
        </p:blipFill>
        <p:spPr>
          <a:xfrm>
            <a:off x="3302555" y="4420248"/>
            <a:ext cx="5166487" cy="2322310"/>
          </a:xfrm>
          <a:prstGeom prst="rect">
            <a:avLst/>
          </a:prstGeom>
          <a:ln w="28575">
            <a:solidFill>
              <a:schemeClr val="tx1"/>
            </a:solidFill>
          </a:ln>
          <a:effectLst>
            <a:outerShdw blurRad="50800" dist="38100" dir="2700000" algn="tl" rotWithShape="0">
              <a:prstClr val="black">
                <a:alpha val="40000"/>
              </a:prstClr>
            </a:outerShdw>
          </a:effectLst>
        </p:spPr>
      </p:pic>
      <p:grpSp>
        <p:nvGrpSpPr>
          <p:cNvPr id="12" name="Group 11"/>
          <p:cNvGrpSpPr/>
          <p:nvPr/>
        </p:nvGrpSpPr>
        <p:grpSpPr>
          <a:xfrm>
            <a:off x="5876723" y="1648838"/>
            <a:ext cx="2970932" cy="1105950"/>
            <a:chOff x="5880371" y="1462546"/>
            <a:chExt cx="3119105" cy="1316578"/>
          </a:xfrm>
        </p:grpSpPr>
        <p:sp>
          <p:nvSpPr>
            <p:cNvPr id="10" name="Rectangular Callout 9"/>
            <p:cNvSpPr/>
            <p:nvPr/>
          </p:nvSpPr>
          <p:spPr>
            <a:xfrm>
              <a:off x="5880371" y="1462546"/>
              <a:ext cx="3119105" cy="1316578"/>
            </a:xfrm>
            <a:prstGeom prst="wedgeRectCallout">
              <a:avLst>
                <a:gd name="adj1" fmla="val 891"/>
                <a:gd name="adj2" fmla="val 71284"/>
              </a:avLst>
            </a:prstGeom>
            <a:solidFill>
              <a:srgbClr val="062542">
                <a:alpha val="23922"/>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a:off x="6101876" y="1513387"/>
              <a:ext cx="2836801" cy="1236554"/>
            </a:xfrm>
            <a:prstGeom prst="rect">
              <a:avLst/>
            </a:prstGeom>
          </p:spPr>
        </p:pic>
      </p:grpSp>
    </p:spTree>
    <p:extLst>
      <p:ext uri="{BB962C8B-B14F-4D97-AF65-F5344CB8AC3E}">
        <p14:creationId xmlns:p14="http://schemas.microsoft.com/office/powerpoint/2010/main" val="2137555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71" y="425986"/>
            <a:ext cx="7975920" cy="1143000"/>
          </a:xfrm>
        </p:spPr>
        <p:txBody>
          <a:bodyPr>
            <a:normAutofit fontScale="90000"/>
          </a:bodyPr>
          <a:lstStyle/>
          <a:p>
            <a:r>
              <a:rPr lang="en-US" dirty="0" smtClean="0"/>
              <a:t>Fill in optional IPD Sharing section </a:t>
            </a:r>
            <a:endParaRPr lang="en-US" dirty="0"/>
          </a:p>
        </p:txBody>
      </p:sp>
      <p:sp>
        <p:nvSpPr>
          <p:cNvPr id="3" name="Content Placeholder 2"/>
          <p:cNvSpPr>
            <a:spLocks noGrp="1"/>
          </p:cNvSpPr>
          <p:nvPr>
            <p:ph idx="1"/>
          </p:nvPr>
        </p:nvSpPr>
        <p:spPr>
          <a:xfrm>
            <a:off x="214769" y="1848255"/>
            <a:ext cx="3306644" cy="4259577"/>
          </a:xfrm>
        </p:spPr>
        <p:txBody>
          <a:bodyPr>
            <a:normAutofit fontScale="85000" lnSpcReduction="20000"/>
          </a:bodyPr>
          <a:lstStyle/>
          <a:p>
            <a:r>
              <a:rPr lang="en-US" dirty="0" smtClean="0"/>
              <a:t>Enter IPD (individual participant data) sharing plan description</a:t>
            </a:r>
          </a:p>
          <a:p>
            <a:r>
              <a:rPr lang="en-US" dirty="0" smtClean="0"/>
              <a:t>Supporting info</a:t>
            </a:r>
          </a:p>
          <a:p>
            <a:r>
              <a:rPr lang="en-US" dirty="0" smtClean="0"/>
              <a:t>Timeframe</a:t>
            </a:r>
          </a:p>
          <a:p>
            <a:r>
              <a:rPr lang="en-US" dirty="0" smtClean="0"/>
              <a:t>Access criteria</a:t>
            </a:r>
          </a:p>
          <a:p>
            <a:r>
              <a:rPr lang="en-US" dirty="0" smtClean="0"/>
              <a:t>URL</a:t>
            </a:r>
          </a:p>
          <a:p>
            <a:r>
              <a:rPr lang="en-US" dirty="0"/>
              <a:t>Click Continue (or Save)</a:t>
            </a:r>
          </a:p>
          <a:p>
            <a:endParaRPr lang="en-US" dirty="0"/>
          </a:p>
        </p:txBody>
      </p:sp>
      <p:pic>
        <p:nvPicPr>
          <p:cNvPr id="4" name="Picture 3"/>
          <p:cNvPicPr/>
          <p:nvPr/>
        </p:nvPicPr>
        <p:blipFill>
          <a:blip r:embed="rId3"/>
          <a:stretch>
            <a:fillRect/>
          </a:stretch>
        </p:blipFill>
        <p:spPr>
          <a:xfrm>
            <a:off x="3643009" y="1848255"/>
            <a:ext cx="4975697" cy="4595649"/>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6111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45" y="217295"/>
            <a:ext cx="8451572" cy="1143000"/>
          </a:xfrm>
        </p:spPr>
        <p:txBody>
          <a:bodyPr>
            <a:normAutofit fontScale="90000"/>
          </a:bodyPr>
          <a:lstStyle/>
          <a:p>
            <a:r>
              <a:rPr lang="en-US" dirty="0" smtClean="0"/>
              <a:t>When finished, review and complete</a:t>
            </a:r>
            <a:endParaRPr lang="en-US" dirty="0"/>
          </a:p>
        </p:txBody>
      </p:sp>
      <p:sp>
        <p:nvSpPr>
          <p:cNvPr id="3" name="Content Placeholder 2"/>
          <p:cNvSpPr>
            <a:spLocks noGrp="1"/>
          </p:cNvSpPr>
          <p:nvPr>
            <p:ph idx="1"/>
          </p:nvPr>
        </p:nvSpPr>
        <p:spPr>
          <a:xfrm>
            <a:off x="111211" y="1747837"/>
            <a:ext cx="3025302" cy="4614052"/>
          </a:xfrm>
        </p:spPr>
        <p:txBody>
          <a:bodyPr>
            <a:normAutofit fontScale="62500" lnSpcReduction="20000"/>
          </a:bodyPr>
          <a:lstStyle/>
          <a:p>
            <a:r>
              <a:rPr lang="en-US" dirty="0" smtClean="0"/>
              <a:t>Look for navigation links (blue arrow)   to take you back to Protocol Section (upper left) </a:t>
            </a:r>
          </a:p>
          <a:p>
            <a:r>
              <a:rPr lang="en-US" dirty="0" smtClean="0"/>
              <a:t>Review content in each section </a:t>
            </a:r>
          </a:p>
          <a:p>
            <a:r>
              <a:rPr lang="en-US" dirty="0"/>
              <a:t>O</a:t>
            </a:r>
            <a:r>
              <a:rPr lang="en-US" dirty="0" smtClean="0"/>
              <a:t>r navigate to Record Summary section and</a:t>
            </a:r>
          </a:p>
          <a:p>
            <a:r>
              <a:rPr lang="en-US" dirty="0" smtClean="0"/>
              <a:t>click on </a:t>
            </a:r>
            <a:r>
              <a:rPr lang="en-US" u="sng" dirty="0" smtClean="0">
                <a:solidFill>
                  <a:srgbClr val="277DCA"/>
                </a:solidFill>
              </a:rPr>
              <a:t>Preview</a:t>
            </a:r>
            <a:r>
              <a:rPr lang="en-US" dirty="0" smtClean="0"/>
              <a:t> link </a:t>
            </a:r>
          </a:p>
          <a:p>
            <a:r>
              <a:rPr lang="en-US" dirty="0" smtClean="0"/>
              <a:t>Or, click on Draft Receipt to export and download a </a:t>
            </a:r>
            <a:r>
              <a:rPr lang="en-US" u="sng" dirty="0" smtClean="0">
                <a:solidFill>
                  <a:srgbClr val="277DCA"/>
                </a:solidFill>
              </a:rPr>
              <a:t>PDF</a:t>
            </a:r>
            <a:r>
              <a:rPr lang="en-US" dirty="0" smtClean="0"/>
              <a:t> or </a:t>
            </a:r>
            <a:r>
              <a:rPr lang="en-US" u="sng" dirty="0" smtClean="0">
                <a:solidFill>
                  <a:srgbClr val="277DCA"/>
                </a:solidFill>
              </a:rPr>
              <a:t>RTF</a:t>
            </a:r>
            <a:r>
              <a:rPr lang="en-US" dirty="0" smtClean="0"/>
              <a:t> export.</a:t>
            </a:r>
          </a:p>
          <a:p>
            <a:r>
              <a:rPr lang="en-US" dirty="0" smtClean="0"/>
              <a:t>When finished, click the Entry Complete button</a:t>
            </a:r>
            <a:endParaRPr lang="en-US" dirty="0"/>
          </a:p>
        </p:txBody>
      </p:sp>
      <p:pic>
        <p:nvPicPr>
          <p:cNvPr id="4" name="Picture 3"/>
          <p:cNvPicPr>
            <a:picLocks noChangeAspect="1"/>
          </p:cNvPicPr>
          <p:nvPr/>
        </p:nvPicPr>
        <p:blipFill rotWithShape="1">
          <a:blip r:embed="rId3"/>
          <a:srcRect t="35739"/>
          <a:stretch/>
        </p:blipFill>
        <p:spPr>
          <a:xfrm>
            <a:off x="2990352" y="1417226"/>
            <a:ext cx="5898965" cy="1053599"/>
          </a:xfrm>
          <a:prstGeom prst="rect">
            <a:avLst/>
          </a:prstGeom>
          <a:ln w="28575">
            <a:solidFill>
              <a:schemeClr val="tx1"/>
            </a:solidFill>
          </a:ln>
          <a:effectLst>
            <a:outerShdw blurRad="50800" dist="38100" dir="2700000" algn="tl" rotWithShape="0">
              <a:prstClr val="black">
                <a:alpha val="40000"/>
              </a:prstClr>
            </a:outerShdw>
          </a:effectLst>
        </p:spPr>
      </p:pic>
      <p:pic>
        <p:nvPicPr>
          <p:cNvPr id="5" name="Picture 4"/>
          <p:cNvPicPr/>
          <p:nvPr/>
        </p:nvPicPr>
        <p:blipFill rotWithShape="1">
          <a:blip r:embed="rId4"/>
          <a:srcRect t="29323" b="32998"/>
          <a:stretch/>
        </p:blipFill>
        <p:spPr>
          <a:xfrm>
            <a:off x="3793786" y="2470825"/>
            <a:ext cx="4766554" cy="1741251"/>
          </a:xfrm>
          <a:prstGeom prst="rect">
            <a:avLst/>
          </a:prstGeom>
          <a:ln w="28575">
            <a:solidFill>
              <a:schemeClr val="tx1"/>
            </a:solidFill>
          </a:ln>
          <a:effectLst>
            <a:outerShdw blurRad="50800" dist="38100" dir="2700000" algn="tl" rotWithShape="0">
              <a:prstClr val="black">
                <a:alpha val="40000"/>
              </a:prstClr>
            </a:outerShdw>
          </a:effectLst>
        </p:spPr>
      </p:pic>
      <p:pic>
        <p:nvPicPr>
          <p:cNvPr id="6" name="Picture 5"/>
          <p:cNvPicPr/>
          <p:nvPr/>
        </p:nvPicPr>
        <p:blipFill rotWithShape="1">
          <a:blip r:embed="rId5"/>
          <a:srcRect t="31158" b="21167"/>
          <a:stretch/>
        </p:blipFill>
        <p:spPr>
          <a:xfrm>
            <a:off x="3478273" y="4310816"/>
            <a:ext cx="4644957" cy="2189040"/>
          </a:xfrm>
          <a:prstGeom prst="rect">
            <a:avLst/>
          </a:prstGeom>
          <a:ln w="28575">
            <a:solidFill>
              <a:schemeClr val="tx1"/>
            </a:solidFill>
          </a:ln>
          <a:effectLst>
            <a:outerShdw blurRad="50800" dist="38100" dir="2700000" algn="tl" rotWithShape="0">
              <a:prstClr val="black">
                <a:alpha val="40000"/>
              </a:prstClr>
            </a:outerShdw>
          </a:effectLst>
        </p:spPr>
      </p:pic>
      <p:sp>
        <p:nvSpPr>
          <p:cNvPr id="8" name="Left Arrow 7"/>
          <p:cNvSpPr/>
          <p:nvPr/>
        </p:nvSpPr>
        <p:spPr>
          <a:xfrm rot="2410028">
            <a:off x="2459956" y="2064255"/>
            <a:ext cx="243891" cy="96438"/>
          </a:xfrm>
          <a:prstGeom prst="left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Left Arrow 8"/>
          <p:cNvSpPr/>
          <p:nvPr/>
        </p:nvSpPr>
        <p:spPr>
          <a:xfrm rot="16200000">
            <a:off x="3989653" y="5658404"/>
            <a:ext cx="401147" cy="181282"/>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rot="16200000">
            <a:off x="4792248" y="5625512"/>
            <a:ext cx="401147" cy="181282"/>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rot="10800000">
            <a:off x="3698438" y="3109645"/>
            <a:ext cx="401147" cy="181282"/>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054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68" y="754695"/>
            <a:ext cx="8424153" cy="1143000"/>
          </a:xfrm>
        </p:spPr>
        <p:txBody>
          <a:bodyPr>
            <a:normAutofit/>
          </a:bodyPr>
          <a:lstStyle/>
          <a:p>
            <a:r>
              <a:rPr lang="en-US" dirty="0" smtClean="0"/>
              <a:t>Tips for reviewing your Record</a:t>
            </a:r>
            <a:endParaRPr lang="en-US" dirty="0"/>
          </a:p>
        </p:txBody>
      </p:sp>
      <p:sp>
        <p:nvSpPr>
          <p:cNvPr id="3" name="Content Placeholder 2"/>
          <p:cNvSpPr>
            <a:spLocks noGrp="1"/>
          </p:cNvSpPr>
          <p:nvPr>
            <p:ph idx="1"/>
          </p:nvPr>
        </p:nvSpPr>
        <p:spPr>
          <a:xfrm>
            <a:off x="905433" y="1897695"/>
            <a:ext cx="7334529" cy="4067277"/>
          </a:xfrm>
        </p:spPr>
        <p:txBody>
          <a:bodyPr>
            <a:normAutofit fontScale="85000" lnSpcReduction="10000"/>
          </a:bodyPr>
          <a:lstStyle/>
          <a:p>
            <a:r>
              <a:rPr lang="en-US" dirty="0" smtClean="0"/>
              <a:t>Brief title </a:t>
            </a:r>
            <a:r>
              <a:rPr lang="en-US" dirty="0"/>
              <a:t>should be in lay </a:t>
            </a:r>
            <a:r>
              <a:rPr lang="en-US" dirty="0" smtClean="0"/>
              <a:t>language</a:t>
            </a:r>
            <a:endParaRPr lang="en-US" dirty="0"/>
          </a:p>
          <a:p>
            <a:r>
              <a:rPr lang="en-US" dirty="0"/>
              <a:t>Abbreviations </a:t>
            </a:r>
            <a:r>
              <a:rPr lang="en-US" dirty="0" smtClean="0"/>
              <a:t>should be </a:t>
            </a:r>
            <a:r>
              <a:rPr lang="en-US" dirty="0"/>
              <a:t>spelled out the </a:t>
            </a:r>
            <a:r>
              <a:rPr lang="en-US" dirty="0" smtClean="0"/>
              <a:t>first time </a:t>
            </a:r>
            <a:r>
              <a:rPr lang="en-US" dirty="0"/>
              <a:t>they are used </a:t>
            </a:r>
          </a:p>
          <a:p>
            <a:r>
              <a:rPr lang="en-US" dirty="0"/>
              <a:t>The overall recruiting status </a:t>
            </a:r>
            <a:r>
              <a:rPr lang="en-US" dirty="0" smtClean="0"/>
              <a:t>should align with the individual location </a:t>
            </a:r>
            <a:r>
              <a:rPr lang="en-US" dirty="0"/>
              <a:t>recruiting </a:t>
            </a:r>
            <a:r>
              <a:rPr lang="en-US" dirty="0" smtClean="0"/>
              <a:t>status </a:t>
            </a:r>
          </a:p>
          <a:p>
            <a:pPr lvl="1"/>
            <a:r>
              <a:rPr lang="en-US" dirty="0" smtClean="0"/>
              <a:t>E.g. a participating site location should not be recruiting when the overall study is closed</a:t>
            </a:r>
          </a:p>
          <a:p>
            <a:r>
              <a:rPr lang="en-US" dirty="0" smtClean="0"/>
              <a:t>Check for spelling issues by click the </a:t>
            </a:r>
            <a:r>
              <a:rPr lang="en-US" i="1" u="sng" dirty="0" smtClean="0">
                <a:solidFill>
                  <a:srgbClr val="397EC1"/>
                </a:solidFill>
              </a:rPr>
              <a:t>Spelling</a:t>
            </a:r>
            <a:r>
              <a:rPr lang="en-US" dirty="0" smtClean="0"/>
              <a:t> link in from the Record Summary page</a:t>
            </a:r>
            <a:endParaRPr lang="en-US" dirty="0"/>
          </a:p>
          <a:p>
            <a:endParaRPr lang="en-US" dirty="0"/>
          </a:p>
        </p:txBody>
      </p:sp>
      <p:pic>
        <p:nvPicPr>
          <p:cNvPr id="4" name="Picture 3"/>
          <p:cNvPicPr>
            <a:picLocks noChangeAspect="1"/>
          </p:cNvPicPr>
          <p:nvPr/>
        </p:nvPicPr>
        <p:blipFill>
          <a:blip r:embed="rId3"/>
          <a:stretch>
            <a:fillRect/>
          </a:stretch>
        </p:blipFill>
        <p:spPr>
          <a:xfrm>
            <a:off x="2466266" y="5814878"/>
            <a:ext cx="5549326" cy="669374"/>
          </a:xfrm>
          <a:prstGeom prst="rect">
            <a:avLst/>
          </a:prstGeom>
          <a:ln w="28575">
            <a:solidFill>
              <a:schemeClr val="tx1"/>
            </a:solidFill>
          </a:ln>
          <a:effectLst>
            <a:outerShdw blurRad="50800" dist="38100" dir="2700000" algn="tl" rotWithShape="0">
              <a:prstClr val="black">
                <a:alpha val="40000"/>
              </a:prstClr>
            </a:outerShdw>
          </a:effectLst>
        </p:spPr>
      </p:pic>
      <p:sp>
        <p:nvSpPr>
          <p:cNvPr id="5" name="Left Arrow 4"/>
          <p:cNvSpPr/>
          <p:nvPr/>
        </p:nvSpPr>
        <p:spPr>
          <a:xfrm rot="10800000">
            <a:off x="2346293" y="6029628"/>
            <a:ext cx="401147" cy="181282"/>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046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for reviewing your Record</a:t>
            </a:r>
            <a:endParaRPr lang="en-US" dirty="0"/>
          </a:p>
        </p:txBody>
      </p:sp>
      <p:sp>
        <p:nvSpPr>
          <p:cNvPr id="3" name="Content Placeholder 2"/>
          <p:cNvSpPr>
            <a:spLocks noGrp="1"/>
          </p:cNvSpPr>
          <p:nvPr>
            <p:ph idx="1"/>
          </p:nvPr>
        </p:nvSpPr>
        <p:spPr>
          <a:xfrm>
            <a:off x="370412" y="1899726"/>
            <a:ext cx="3929214" cy="4067277"/>
          </a:xfrm>
        </p:spPr>
        <p:txBody>
          <a:bodyPr>
            <a:normAutofit fontScale="77500" lnSpcReduction="20000"/>
          </a:bodyPr>
          <a:lstStyle/>
          <a:p>
            <a:r>
              <a:rPr lang="en-US" dirty="0" smtClean="0">
                <a:solidFill>
                  <a:srgbClr val="FF0000"/>
                </a:solidFill>
              </a:rPr>
              <a:t>Errors, Warnings </a:t>
            </a:r>
            <a:r>
              <a:rPr lang="en-US" dirty="0" smtClean="0"/>
              <a:t>and </a:t>
            </a:r>
            <a:r>
              <a:rPr lang="en-US" dirty="0" smtClean="0">
                <a:solidFill>
                  <a:srgbClr val="277DCA"/>
                </a:solidFill>
              </a:rPr>
              <a:t>Notes</a:t>
            </a:r>
          </a:p>
          <a:p>
            <a:pPr lvl="1"/>
            <a:r>
              <a:rPr lang="en-US" dirty="0" smtClean="0">
                <a:solidFill>
                  <a:srgbClr val="FF0000"/>
                </a:solidFill>
              </a:rPr>
              <a:t>Errors</a:t>
            </a:r>
            <a:r>
              <a:rPr lang="en-US" dirty="0" smtClean="0"/>
              <a:t> must be addressed</a:t>
            </a:r>
          </a:p>
          <a:p>
            <a:pPr lvl="2"/>
            <a:r>
              <a:rPr lang="en-US" dirty="0" smtClean="0"/>
              <a:t>Record can not be released or published otherwise</a:t>
            </a:r>
          </a:p>
          <a:p>
            <a:pPr lvl="1"/>
            <a:r>
              <a:rPr lang="en-US" dirty="0" smtClean="0">
                <a:solidFill>
                  <a:srgbClr val="FF0000"/>
                </a:solidFill>
              </a:rPr>
              <a:t>Warnings</a:t>
            </a:r>
            <a:r>
              <a:rPr lang="en-US" dirty="0" smtClean="0"/>
              <a:t> are strongly recommended but not required to be addressed</a:t>
            </a:r>
          </a:p>
          <a:p>
            <a:pPr lvl="1"/>
            <a:r>
              <a:rPr lang="en-US" dirty="0" smtClean="0">
                <a:solidFill>
                  <a:srgbClr val="397EC1"/>
                </a:solidFill>
              </a:rPr>
              <a:t>Notes</a:t>
            </a:r>
            <a:r>
              <a:rPr lang="en-US" dirty="0" smtClean="0"/>
              <a:t> are not required but advisable</a:t>
            </a:r>
            <a:endParaRPr lang="en-US" dirty="0"/>
          </a:p>
        </p:txBody>
      </p:sp>
      <p:pic>
        <p:nvPicPr>
          <p:cNvPr id="4" name="Picture 3"/>
          <p:cNvPicPr>
            <a:picLocks noChangeAspect="1"/>
          </p:cNvPicPr>
          <p:nvPr/>
        </p:nvPicPr>
        <p:blipFill>
          <a:blip r:embed="rId3"/>
          <a:stretch>
            <a:fillRect/>
          </a:stretch>
        </p:blipFill>
        <p:spPr>
          <a:xfrm>
            <a:off x="4085616" y="5391243"/>
            <a:ext cx="4798675" cy="777788"/>
          </a:xfrm>
          <a:prstGeom prst="rect">
            <a:avLst/>
          </a:prstGeom>
          <a:ln w="28575">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4085616" y="2329313"/>
            <a:ext cx="4845490" cy="1342291"/>
          </a:xfrm>
          <a:prstGeom prst="rect">
            <a:avLst/>
          </a:prstGeom>
          <a:ln w="28575">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4085616" y="3968710"/>
            <a:ext cx="4787947" cy="1125427"/>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74408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1" y="498491"/>
            <a:ext cx="7334529" cy="1143000"/>
          </a:xfrm>
        </p:spPr>
        <p:txBody>
          <a:bodyPr/>
          <a:lstStyle/>
          <a:p>
            <a:r>
              <a:rPr lang="en-US" dirty="0" smtClean="0"/>
              <a:t>Approve then Release</a:t>
            </a:r>
            <a:endParaRPr lang="en-US" dirty="0"/>
          </a:p>
        </p:txBody>
      </p:sp>
      <p:sp>
        <p:nvSpPr>
          <p:cNvPr id="3" name="Content Placeholder 2"/>
          <p:cNvSpPr>
            <a:spLocks noGrp="1"/>
          </p:cNvSpPr>
          <p:nvPr>
            <p:ph idx="1"/>
          </p:nvPr>
        </p:nvSpPr>
        <p:spPr>
          <a:xfrm>
            <a:off x="135710" y="1869044"/>
            <a:ext cx="3362359" cy="4067277"/>
          </a:xfrm>
        </p:spPr>
        <p:txBody>
          <a:bodyPr>
            <a:normAutofit fontScale="70000" lnSpcReduction="20000"/>
          </a:bodyPr>
          <a:lstStyle/>
          <a:p>
            <a:r>
              <a:rPr lang="en-US" dirty="0" smtClean="0"/>
              <a:t>When complete, click the Approve button</a:t>
            </a:r>
          </a:p>
          <a:p>
            <a:r>
              <a:rPr lang="en-US" dirty="0" smtClean="0"/>
              <a:t>Next click the Release Button </a:t>
            </a:r>
          </a:p>
          <a:p>
            <a:pPr lvl="1"/>
            <a:r>
              <a:rPr lang="en-US" dirty="0" smtClean="0"/>
              <a:t>Only the Responsible Party can release (e.g. PI).</a:t>
            </a:r>
          </a:p>
          <a:p>
            <a:r>
              <a:rPr lang="en-US" dirty="0" smtClean="0"/>
              <a:t>This will release record for PRS CT.gov QA review</a:t>
            </a:r>
          </a:p>
          <a:p>
            <a:r>
              <a:rPr lang="en-US" dirty="0" smtClean="0"/>
              <a:t>Study will now display with a green PR icon indicating it’s pending review</a:t>
            </a:r>
          </a:p>
        </p:txBody>
      </p:sp>
      <p:pic>
        <p:nvPicPr>
          <p:cNvPr id="5" name="Picture 4"/>
          <p:cNvPicPr/>
          <p:nvPr/>
        </p:nvPicPr>
        <p:blipFill rotWithShape="1">
          <a:blip r:embed="rId3"/>
          <a:srcRect t="14487" b="25648"/>
          <a:stretch/>
        </p:blipFill>
        <p:spPr>
          <a:xfrm>
            <a:off x="3611089" y="2582665"/>
            <a:ext cx="5209162" cy="2840477"/>
          </a:xfrm>
          <a:prstGeom prst="rect">
            <a:avLst/>
          </a:prstGeom>
          <a:ln w="28575">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3732771" y="2876688"/>
            <a:ext cx="5318700" cy="1126216"/>
          </a:xfrm>
          <a:prstGeom prst="rect">
            <a:avLst/>
          </a:prstGeom>
          <a:ln w="28575">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3194218" y="5533410"/>
            <a:ext cx="5781675" cy="1085850"/>
          </a:xfrm>
          <a:prstGeom prst="rect">
            <a:avLst/>
          </a:prstGeom>
          <a:ln w="28575">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6"/>
          <a:stretch>
            <a:fillRect/>
          </a:stretch>
        </p:blipFill>
        <p:spPr>
          <a:xfrm>
            <a:off x="3498069" y="1743781"/>
            <a:ext cx="5165301" cy="928326"/>
          </a:xfrm>
          <a:prstGeom prst="rect">
            <a:avLst/>
          </a:prstGeom>
          <a:ln w="28575">
            <a:solidFill>
              <a:schemeClr val="tx1"/>
            </a:solidFill>
          </a:ln>
          <a:effectLst>
            <a:outerShdw blurRad="50800" dist="38100" dir="2700000" algn="tl" rotWithShape="0">
              <a:prstClr val="black">
                <a:alpha val="40000"/>
              </a:prstClr>
            </a:outerShdw>
          </a:effectLst>
        </p:spPr>
      </p:pic>
      <p:sp>
        <p:nvSpPr>
          <p:cNvPr id="8" name="Left Arrow 7"/>
          <p:cNvSpPr/>
          <p:nvPr/>
        </p:nvSpPr>
        <p:spPr>
          <a:xfrm rot="10800000">
            <a:off x="4372123" y="2393056"/>
            <a:ext cx="401147" cy="181282"/>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rot="10800000">
            <a:off x="4581999" y="3783116"/>
            <a:ext cx="401147" cy="181282"/>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rot="14056788">
            <a:off x="3194218" y="5658307"/>
            <a:ext cx="401147" cy="181282"/>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173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PRS Record Review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2-5 days, new records are reviewed by ClinicalTrials.gov QA analysts. The records are either:</a:t>
            </a:r>
          </a:p>
          <a:p>
            <a:pPr lvl="1"/>
            <a:r>
              <a:rPr lang="en-US" dirty="0" smtClean="0"/>
              <a:t>Accepted and published</a:t>
            </a:r>
          </a:p>
          <a:p>
            <a:pPr lvl="1"/>
            <a:r>
              <a:rPr lang="en-US" dirty="0" smtClean="0"/>
              <a:t>Held and flagged with QA comments to review</a:t>
            </a:r>
          </a:p>
          <a:p>
            <a:r>
              <a:rPr lang="en-US" dirty="0" smtClean="0"/>
              <a:t>Responsible party (PI) and record owner will be notified (emailed) of either outcome</a:t>
            </a:r>
          </a:p>
          <a:p>
            <a:r>
              <a:rPr lang="en-US" dirty="0" smtClean="0"/>
              <a:t>Most records come back with QA comments first time so this should be factored into time estimates</a:t>
            </a:r>
          </a:p>
          <a:p>
            <a:endParaRPr lang="en-US" dirty="0" smtClean="0"/>
          </a:p>
        </p:txBody>
      </p:sp>
    </p:spTree>
    <p:extLst>
      <p:ext uri="{BB962C8B-B14F-4D97-AF65-F5344CB8AC3E}">
        <p14:creationId xmlns:p14="http://schemas.microsoft.com/office/powerpoint/2010/main" val="3980476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710" y="537681"/>
            <a:ext cx="7334529" cy="1143000"/>
          </a:xfrm>
        </p:spPr>
        <p:txBody>
          <a:bodyPr/>
          <a:lstStyle/>
          <a:p>
            <a:r>
              <a:rPr lang="en-US" dirty="0" smtClean="0"/>
              <a:t>PRS QA Review Feedback</a:t>
            </a:r>
            <a:endParaRPr lang="en-US" dirty="0"/>
          </a:p>
        </p:txBody>
      </p:sp>
      <p:sp>
        <p:nvSpPr>
          <p:cNvPr id="3" name="Content Placeholder 2"/>
          <p:cNvSpPr>
            <a:spLocks noGrp="1"/>
          </p:cNvSpPr>
          <p:nvPr>
            <p:ph idx="1"/>
          </p:nvPr>
        </p:nvSpPr>
        <p:spPr>
          <a:xfrm>
            <a:off x="270730" y="1910023"/>
            <a:ext cx="2868899" cy="4067277"/>
          </a:xfrm>
        </p:spPr>
        <p:txBody>
          <a:bodyPr>
            <a:normAutofit fontScale="70000" lnSpcReduction="20000"/>
          </a:bodyPr>
          <a:lstStyle/>
          <a:p>
            <a:r>
              <a:rPr lang="en-US" dirty="0" smtClean="0"/>
              <a:t>Records with QA comments will be flagged with a red flag icon</a:t>
            </a:r>
          </a:p>
          <a:p>
            <a:pPr marL="0" indent="0">
              <a:buNone/>
            </a:pPr>
            <a:endParaRPr lang="en-US" dirty="0"/>
          </a:p>
          <a:p>
            <a:endParaRPr lang="en-US" dirty="0" smtClean="0"/>
          </a:p>
          <a:p>
            <a:r>
              <a:rPr lang="en-US" dirty="0" smtClean="0"/>
              <a:t>Click </a:t>
            </a:r>
            <a:r>
              <a:rPr lang="en-US" u="sng" dirty="0" smtClean="0">
                <a:solidFill>
                  <a:srgbClr val="277DCA"/>
                </a:solidFill>
              </a:rPr>
              <a:t>Open</a:t>
            </a:r>
            <a:r>
              <a:rPr lang="en-US" dirty="0" smtClean="0"/>
              <a:t>, then click on </a:t>
            </a:r>
            <a:r>
              <a:rPr lang="en-US" u="sng" dirty="0" smtClean="0">
                <a:solidFill>
                  <a:srgbClr val="277DCA"/>
                </a:solidFill>
              </a:rPr>
              <a:t>Review Comments </a:t>
            </a:r>
            <a:r>
              <a:rPr lang="en-US" dirty="0" smtClean="0"/>
              <a:t>link upper right of record summary page</a:t>
            </a:r>
          </a:p>
          <a:p>
            <a:endParaRPr lang="en-US" dirty="0"/>
          </a:p>
        </p:txBody>
      </p:sp>
      <p:pic>
        <p:nvPicPr>
          <p:cNvPr id="4" name="Picture 3"/>
          <p:cNvPicPr/>
          <p:nvPr/>
        </p:nvPicPr>
        <p:blipFill>
          <a:blip r:embed="rId3"/>
          <a:stretch>
            <a:fillRect/>
          </a:stretch>
        </p:blipFill>
        <p:spPr>
          <a:xfrm>
            <a:off x="3565187" y="1899726"/>
            <a:ext cx="5325894" cy="1186061"/>
          </a:xfrm>
          <a:prstGeom prst="rect">
            <a:avLst/>
          </a:prstGeom>
          <a:ln w="28575">
            <a:solidFill>
              <a:schemeClr val="tx1"/>
            </a:solidFill>
          </a:ln>
          <a:effectLst>
            <a:outerShdw blurRad="50800" dist="38100" dir="2700000" algn="tl" rotWithShape="0">
              <a:prstClr val="black">
                <a:alpha val="40000"/>
              </a:prstClr>
            </a:outerShdw>
          </a:effectLst>
        </p:spPr>
      </p:pic>
      <p:sp>
        <p:nvSpPr>
          <p:cNvPr id="5" name="Left Arrow 4"/>
          <p:cNvSpPr/>
          <p:nvPr/>
        </p:nvSpPr>
        <p:spPr>
          <a:xfrm rot="7848853">
            <a:off x="3440311" y="2478814"/>
            <a:ext cx="401147" cy="181282"/>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3441188" y="3900797"/>
            <a:ext cx="5342890" cy="1405448"/>
          </a:xfrm>
          <a:prstGeom prst="rect">
            <a:avLst/>
          </a:prstGeom>
          <a:ln w="28575">
            <a:solidFill>
              <a:schemeClr val="tx1"/>
            </a:solidFill>
          </a:ln>
          <a:effectLst>
            <a:outerShdw blurRad="50800" dist="38100" dir="2700000" algn="tl" rotWithShape="0">
              <a:prstClr val="black">
                <a:alpha val="40000"/>
              </a:prstClr>
            </a:outerShdw>
          </a:effectLst>
        </p:spPr>
      </p:pic>
      <p:sp>
        <p:nvSpPr>
          <p:cNvPr id="7" name="Left Arrow 6"/>
          <p:cNvSpPr/>
          <p:nvPr/>
        </p:nvSpPr>
        <p:spPr>
          <a:xfrm rot="7848853" flipV="1">
            <a:off x="6027561" y="4990376"/>
            <a:ext cx="401147" cy="198437"/>
          </a:xfrm>
          <a:prstGeom prst="leftArrow">
            <a:avLst/>
          </a:prstGeom>
          <a:gradFill>
            <a:gsLst>
              <a:gs pos="0">
                <a:srgbClr val="FF0000"/>
              </a:gs>
              <a:gs pos="100000">
                <a:srgbClr val="FDBBD3"/>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138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3" y="562432"/>
            <a:ext cx="7334529" cy="1143000"/>
          </a:xfrm>
        </p:spPr>
        <p:txBody>
          <a:bodyPr/>
          <a:lstStyle/>
          <a:p>
            <a:r>
              <a:rPr lang="en-US" dirty="0" smtClean="0"/>
              <a:t>PRS QA Review Feedback</a:t>
            </a:r>
            <a:endParaRPr lang="en-US" dirty="0"/>
          </a:p>
        </p:txBody>
      </p:sp>
      <p:sp>
        <p:nvSpPr>
          <p:cNvPr id="3" name="Content Placeholder 2"/>
          <p:cNvSpPr>
            <a:spLocks noGrp="1"/>
          </p:cNvSpPr>
          <p:nvPr>
            <p:ph idx="1"/>
          </p:nvPr>
        </p:nvSpPr>
        <p:spPr>
          <a:xfrm>
            <a:off x="233464" y="2082288"/>
            <a:ext cx="3336588" cy="4067277"/>
          </a:xfrm>
        </p:spPr>
        <p:txBody>
          <a:bodyPr>
            <a:normAutofit fontScale="85000" lnSpcReduction="10000"/>
          </a:bodyPr>
          <a:lstStyle/>
          <a:p>
            <a:r>
              <a:rPr lang="en-US" dirty="0" smtClean="0"/>
              <a:t>Major issues must be addressed</a:t>
            </a:r>
          </a:p>
          <a:p>
            <a:pPr lvl="1"/>
            <a:r>
              <a:rPr lang="en-US" dirty="0" smtClean="0"/>
              <a:t>Record will not be published otherwise </a:t>
            </a:r>
          </a:p>
          <a:p>
            <a:r>
              <a:rPr lang="en-US" dirty="0" smtClean="0"/>
              <a:t>Advisory issues are not required to be addressed but recommended</a:t>
            </a:r>
            <a:endParaRPr lang="en-US" dirty="0"/>
          </a:p>
        </p:txBody>
      </p:sp>
      <p:pic>
        <p:nvPicPr>
          <p:cNvPr id="5" name="Picture 4"/>
          <p:cNvPicPr/>
          <p:nvPr/>
        </p:nvPicPr>
        <p:blipFill>
          <a:blip r:embed="rId3"/>
          <a:stretch>
            <a:fillRect/>
          </a:stretch>
        </p:blipFill>
        <p:spPr>
          <a:xfrm>
            <a:off x="3570052" y="1688008"/>
            <a:ext cx="5165385" cy="4868435"/>
          </a:xfrm>
          <a:prstGeom prst="rect">
            <a:avLst/>
          </a:prstGeom>
        </p:spPr>
      </p:pic>
    </p:spTree>
    <p:extLst>
      <p:ext uri="{BB962C8B-B14F-4D97-AF65-F5344CB8AC3E}">
        <p14:creationId xmlns:p14="http://schemas.microsoft.com/office/powerpoint/2010/main" val="167091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3" y="756726"/>
            <a:ext cx="7334529" cy="1143000"/>
          </a:xfrm>
        </p:spPr>
        <p:txBody>
          <a:bodyPr>
            <a:noAutofit/>
          </a:bodyPr>
          <a:lstStyle/>
          <a:p>
            <a:r>
              <a:rPr lang="en-US" sz="3600" dirty="0" smtClean="0">
                <a:latin typeface="Arial" panose="020B0604020202020204" pitchFamily="34" charset="0"/>
                <a:cs typeface="Arial" panose="020B0604020202020204" pitchFamily="34" charset="0"/>
              </a:rPr>
              <a:t>What happens if you don’t register?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5433" y="2082288"/>
            <a:ext cx="7334529" cy="4375661"/>
          </a:xfrm>
        </p:spPr>
        <p:txBody>
          <a:bodyPr>
            <a:noAutofit/>
          </a:bodyPr>
          <a:lstStyle/>
          <a:p>
            <a:r>
              <a:rPr lang="en-US" sz="2200" dirty="0" smtClean="0">
                <a:latin typeface="Arial" panose="020B0604020202020204" pitchFamily="34" charset="0"/>
                <a:cs typeface="Arial" panose="020B0604020202020204" pitchFamily="34" charset="0"/>
              </a:rPr>
              <a:t>Final Rule (42 CFR Part 11) expands regulatory requirements in accordance with FDAAA 801</a:t>
            </a:r>
          </a:p>
          <a:p>
            <a:pPr lvl="1"/>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establishes penalties including civil monetary penalties (up </a:t>
            </a:r>
            <a:r>
              <a:rPr lang="en-US" sz="2200" dirty="0" err="1" smtClean="0"/>
              <a:t>approx</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11k/day</a:t>
            </a:r>
            <a:r>
              <a:rPr lang="en-US" sz="2200" dirty="0">
                <a:latin typeface="Arial" panose="020B0604020202020204" pitchFamily="34" charset="0"/>
                <a:cs typeface="Arial" panose="020B0604020202020204" pitchFamily="34" charset="0"/>
              </a:rPr>
              <a:t>) and, for federally funded studies, the withholding </a:t>
            </a:r>
            <a:r>
              <a:rPr lang="en-US" sz="2200" dirty="0" smtClean="0">
                <a:latin typeface="Arial" panose="020B0604020202020204" pitchFamily="34" charset="0"/>
                <a:cs typeface="Arial" panose="020B0604020202020204" pitchFamily="34" charset="0"/>
              </a:rPr>
              <a:t>of federal </a:t>
            </a:r>
            <a:r>
              <a:rPr lang="en-US" sz="2200" dirty="0">
                <a:latin typeface="Arial" panose="020B0604020202020204" pitchFamily="34" charset="0"/>
                <a:cs typeface="Arial" panose="020B0604020202020204" pitchFamily="34" charset="0"/>
              </a:rPr>
              <a:t>grant funds </a:t>
            </a:r>
            <a:r>
              <a:rPr lang="en-US" sz="2200" b="1" u="sng" dirty="0" smtClean="0">
                <a:latin typeface="Arial" panose="020B0604020202020204" pitchFamily="34" charset="0"/>
                <a:cs typeface="Arial" panose="020B0604020202020204" pitchFamily="34" charset="0"/>
              </a:rPr>
              <a:t>AND</a:t>
            </a:r>
          </a:p>
          <a:p>
            <a:r>
              <a:rPr lang="en-US" sz="2200" dirty="0" smtClean="0">
                <a:latin typeface="Arial" panose="020B0604020202020204" pitchFamily="34" charset="0"/>
                <a:cs typeface="Arial" panose="020B0604020202020204" pitchFamily="34" charset="0"/>
              </a:rPr>
              <a:t>You may not get Medicare reimbursement for clinical services provided during a clinical trial </a:t>
            </a:r>
            <a:r>
              <a:rPr lang="en-US" sz="2200" b="1" u="sng" dirty="0" smtClean="0">
                <a:latin typeface="Arial" panose="020B0604020202020204" pitchFamily="34" charset="0"/>
                <a:cs typeface="Arial" panose="020B0604020202020204" pitchFamily="34" charset="0"/>
              </a:rPr>
              <a:t>AND</a:t>
            </a:r>
            <a:endParaRPr lang="en-US" sz="2200" b="1" u="sng"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You may not be able to publish your result </a:t>
            </a:r>
            <a:r>
              <a:rPr lang="en-US" sz="2200" b="1" u="sng" dirty="0">
                <a:latin typeface="Arial" panose="020B0604020202020204" pitchFamily="34" charset="0"/>
                <a:cs typeface="Arial" panose="020B0604020202020204" pitchFamily="34" charset="0"/>
              </a:rPr>
              <a:t>AND</a:t>
            </a:r>
          </a:p>
          <a:p>
            <a:r>
              <a:rPr lang="en-US" sz="2200" dirty="0" smtClean="0">
                <a:latin typeface="Arial" panose="020B0604020202020204" pitchFamily="34" charset="0"/>
                <a:cs typeface="Arial" panose="020B0604020202020204" pitchFamily="34" charset="0"/>
              </a:rPr>
              <a:t>Grant funding could be withheld by NIH </a:t>
            </a:r>
            <a:r>
              <a:rPr lang="en-US" sz="2200" b="1" u="sng" dirty="0" smtClean="0">
                <a:latin typeface="Arial" panose="020B0604020202020204" pitchFamily="34" charset="0"/>
                <a:cs typeface="Arial" panose="020B0604020202020204" pitchFamily="34" charset="0"/>
              </a:rPr>
              <a:t>AND</a:t>
            </a:r>
          </a:p>
          <a:p>
            <a:r>
              <a:rPr lang="en-US" sz="2200" dirty="0" smtClean="0">
                <a:latin typeface="Arial" panose="020B0604020202020204" pitchFamily="34" charset="0"/>
                <a:cs typeface="Arial" panose="020B0604020202020204" pitchFamily="34" charset="0"/>
              </a:rPr>
              <a:t>Your OHSU research funding could be frozen</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725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Multiple different measures described in one outcome</a:t>
            </a:r>
          </a:p>
          <a:p>
            <a:r>
              <a:rPr lang="en-US" dirty="0" smtClean="0"/>
              <a:t>Scales not described in sufficient detail (full name, range description, </a:t>
            </a:r>
            <a:r>
              <a:rPr lang="en-US" dirty="0" err="1" smtClean="0"/>
              <a:t>etc</a:t>
            </a:r>
            <a:r>
              <a:rPr lang="en-US" dirty="0" smtClean="0"/>
              <a:t>)</a:t>
            </a:r>
          </a:p>
          <a:p>
            <a:r>
              <a:rPr lang="en-US" dirty="0" smtClean="0"/>
              <a:t>Vague Timeframes</a:t>
            </a:r>
          </a:p>
          <a:p>
            <a:pPr lvl="1"/>
            <a:r>
              <a:rPr lang="en-US" dirty="0" smtClean="0"/>
              <a:t>‘End of study’ is not specific</a:t>
            </a:r>
            <a:endParaRPr lang="en-US" dirty="0"/>
          </a:p>
        </p:txBody>
      </p:sp>
      <p:sp>
        <p:nvSpPr>
          <p:cNvPr id="4" name="Title 1"/>
          <p:cNvSpPr txBox="1">
            <a:spLocks/>
          </p:cNvSpPr>
          <p:nvPr/>
        </p:nvSpPr>
        <p:spPr>
          <a:xfrm>
            <a:off x="583659" y="754695"/>
            <a:ext cx="8132324" cy="11430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rgbClr val="2F92D5"/>
                </a:solidFill>
                <a:latin typeface="Arial" panose="020B0604020202020204" pitchFamily="34" charset="0"/>
                <a:ea typeface="+mj-ea"/>
                <a:cs typeface="Arial" panose="020B0604020202020204" pitchFamily="34" charset="0"/>
              </a:defRPr>
            </a:lvl1pPr>
          </a:lstStyle>
          <a:p>
            <a:r>
              <a:rPr lang="en-US" sz="4100" dirty="0" smtClean="0"/>
              <a:t>Most</a:t>
            </a:r>
            <a:r>
              <a:rPr lang="en-US" dirty="0" smtClean="0"/>
              <a:t> common CT.gov QA Issues</a:t>
            </a:r>
            <a:endParaRPr lang="en-US" dirty="0"/>
          </a:p>
        </p:txBody>
      </p:sp>
    </p:spTree>
    <p:extLst>
      <p:ext uri="{BB962C8B-B14F-4D97-AF65-F5344CB8AC3E}">
        <p14:creationId xmlns:p14="http://schemas.microsoft.com/office/powerpoint/2010/main" val="364986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53" y="754695"/>
            <a:ext cx="8132324" cy="1143000"/>
          </a:xfrm>
        </p:spPr>
        <p:txBody>
          <a:bodyPr>
            <a:normAutofit fontScale="90000"/>
          </a:bodyPr>
          <a:lstStyle/>
          <a:p>
            <a:r>
              <a:rPr lang="en-US" dirty="0" smtClean="0"/>
              <a:t>Most common CT.gov QA Issues</a:t>
            </a:r>
            <a:endParaRPr lang="en-US" dirty="0"/>
          </a:p>
        </p:txBody>
      </p:sp>
      <p:sp>
        <p:nvSpPr>
          <p:cNvPr id="3" name="Content Placeholder 2"/>
          <p:cNvSpPr>
            <a:spLocks noGrp="1"/>
          </p:cNvSpPr>
          <p:nvPr>
            <p:ph idx="1"/>
          </p:nvPr>
        </p:nvSpPr>
        <p:spPr/>
        <p:txBody>
          <a:bodyPr>
            <a:normAutofit/>
          </a:bodyPr>
          <a:lstStyle/>
          <a:p>
            <a:r>
              <a:rPr lang="en-US" dirty="0" smtClean="0"/>
              <a:t>Outcome measure not descriptive enough to understand what is being measured</a:t>
            </a:r>
          </a:p>
          <a:p>
            <a:pPr lvl="1"/>
            <a:r>
              <a:rPr lang="en-US" dirty="0" smtClean="0"/>
              <a:t>‘Depression’ vs. ‘Change in average depression QOL score from baseline…’</a:t>
            </a:r>
          </a:p>
          <a:p>
            <a:pPr lvl="1"/>
            <a:r>
              <a:rPr lang="en-US" dirty="0" smtClean="0"/>
              <a:t>‘Safety’ vs. ‘Total number of grade 3 and higher adverse events as measured by CTCAE V5…’</a:t>
            </a:r>
          </a:p>
          <a:p>
            <a:endParaRPr lang="en-US" dirty="0"/>
          </a:p>
        </p:txBody>
      </p:sp>
    </p:spTree>
    <p:extLst>
      <p:ext uri="{BB962C8B-B14F-4D97-AF65-F5344CB8AC3E}">
        <p14:creationId xmlns:p14="http://schemas.microsoft.com/office/powerpoint/2010/main" val="1938285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Responsible Party vs. Record Owner vs. </a:t>
            </a:r>
            <a:r>
              <a:rPr lang="en-US" dirty="0" smtClean="0"/>
              <a:t>Access List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62500" lnSpcReduction="20000"/>
          </a:bodyPr>
          <a:lstStyle/>
          <a:p>
            <a:r>
              <a:rPr lang="en-US" b="1"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Responsible Party (RP) </a:t>
            </a:r>
            <a:r>
              <a:rPr lang="en-US" dirty="0">
                <a:latin typeface="Arial" panose="020B0604020202020204" pitchFamily="34" charset="0"/>
                <a:cs typeface="Arial" panose="020B0604020202020204" pitchFamily="34" charset="0"/>
              </a:rPr>
              <a:t>is responsible for registering their </a:t>
            </a:r>
            <a:r>
              <a:rPr lang="en-US" dirty="0" smtClean="0">
                <a:latin typeface="Arial" panose="020B0604020202020204" pitchFamily="34" charset="0"/>
                <a:cs typeface="Arial" panose="020B0604020202020204" pitchFamily="34" charset="0"/>
              </a:rPr>
              <a:t>study </a:t>
            </a:r>
          </a:p>
          <a:p>
            <a:r>
              <a:rPr lang="en-US" b="1" dirty="0" smtClean="0">
                <a:latin typeface="Arial" panose="020B0604020202020204" pitchFamily="34" charset="0"/>
                <a:cs typeface="Arial" panose="020B0604020202020204" pitchFamily="34" charset="0"/>
              </a:rPr>
              <a:t>Record </a:t>
            </a:r>
            <a:r>
              <a:rPr lang="en-US" b="1" dirty="0">
                <a:latin typeface="Arial" panose="020B0604020202020204" pitchFamily="34" charset="0"/>
                <a:cs typeface="Arial" panose="020B0604020202020204" pitchFamily="34" charset="0"/>
              </a:rPr>
              <a:t>Owner (RO) </a:t>
            </a:r>
            <a:r>
              <a:rPr lang="en-US" dirty="0">
                <a:latin typeface="Arial" panose="020B0604020202020204" pitchFamily="34" charset="0"/>
                <a:cs typeface="Arial" panose="020B0604020202020204" pitchFamily="34" charset="0"/>
              </a:rPr>
              <a:t>can be anyone with an account; the record is stored </a:t>
            </a:r>
            <a:r>
              <a:rPr lang="en-US" dirty="0" smtClean="0">
                <a:latin typeface="Arial" panose="020B0604020202020204" pitchFamily="34" charset="0"/>
                <a:cs typeface="Arial" panose="020B0604020202020204" pitchFamily="34" charset="0"/>
              </a:rPr>
              <a:t>in RO’s account, however the Responsible Party must be added to the Access List </a:t>
            </a:r>
          </a:p>
          <a:p>
            <a:r>
              <a:rPr lang="en-US" b="1" dirty="0" smtClean="0"/>
              <a:t>Other Users </a:t>
            </a:r>
            <a:r>
              <a:rPr lang="en-US" dirty="0" smtClean="0"/>
              <a:t>can be granted access to edit and update a record by clicking on the </a:t>
            </a:r>
            <a:r>
              <a:rPr lang="en-US" u="sng" dirty="0" smtClean="0">
                <a:solidFill>
                  <a:srgbClr val="277DCA"/>
                </a:solidFill>
              </a:rPr>
              <a:t>Access List </a:t>
            </a:r>
            <a:r>
              <a:rPr lang="en-US" dirty="0" smtClean="0"/>
              <a:t>link upper right of record summary page</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TIPS:</a:t>
            </a:r>
          </a:p>
          <a:p>
            <a:pPr lvl="1"/>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the RP is the </a:t>
            </a:r>
            <a:r>
              <a:rPr lang="en-US" dirty="0" smtClean="0">
                <a:latin typeface="Arial" panose="020B0604020202020204" pitchFamily="34" charset="0"/>
                <a:cs typeface="Arial" panose="020B0604020202020204" pitchFamily="34" charset="0"/>
              </a:rPr>
              <a:t>Principal </a:t>
            </a:r>
            <a:r>
              <a:rPr lang="en-US" dirty="0">
                <a:latin typeface="Arial" panose="020B0604020202020204" pitchFamily="34" charset="0"/>
                <a:cs typeface="Arial" panose="020B0604020202020204" pitchFamily="34" charset="0"/>
              </a:rPr>
              <a:t>Investigator (PI), it may be easiest if the PI is also the </a:t>
            </a:r>
            <a:r>
              <a:rPr lang="en-US" dirty="0" smtClean="0">
                <a:latin typeface="Arial" panose="020B0604020202020204" pitchFamily="34" charset="0"/>
                <a:cs typeface="Arial" panose="020B0604020202020204" pitchFamily="34" charset="0"/>
              </a:rPr>
              <a:t>RO.</a:t>
            </a:r>
          </a:p>
          <a:p>
            <a:pPr lvl="1"/>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RO can use the “access list” to grant additional users access to the </a:t>
            </a:r>
            <a:r>
              <a:rPr lang="en-US" dirty="0" smtClean="0">
                <a:latin typeface="Arial" panose="020B0604020202020204" pitchFamily="34" charset="0"/>
                <a:cs typeface="Arial" panose="020B0604020202020204" pitchFamily="34" charset="0"/>
              </a:rPr>
              <a:t>specific record </a:t>
            </a:r>
            <a:r>
              <a:rPr lang="en-US" dirty="0">
                <a:latin typeface="Arial" panose="020B0604020202020204" pitchFamily="34" charset="0"/>
                <a:cs typeface="Arial" panose="020B0604020202020204" pitchFamily="34" charset="0"/>
              </a:rPr>
              <a:t>for editing purposes (e.g. if the PI is the RO, he/she can provide access </a:t>
            </a:r>
            <a:r>
              <a:rPr lang="en-US" dirty="0" smtClean="0">
                <a:latin typeface="Arial" panose="020B0604020202020204" pitchFamily="34" charset="0"/>
                <a:cs typeface="Arial" panose="020B0604020202020204" pitchFamily="34" charset="0"/>
              </a:rPr>
              <a:t>to the </a:t>
            </a:r>
            <a:r>
              <a:rPr lang="en-US" dirty="0">
                <a:latin typeface="Arial" panose="020B0604020202020204" pitchFamily="34" charset="0"/>
                <a:cs typeface="Arial" panose="020B0604020202020204" pitchFamily="34" charset="0"/>
              </a:rPr>
              <a:t>study coordinator by selecting the study coordinator from the access list</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282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3" y="455169"/>
            <a:ext cx="7732729" cy="1143000"/>
          </a:xfrm>
        </p:spPr>
        <p:txBody>
          <a:bodyPr>
            <a:normAutofit/>
          </a:bodyPr>
          <a:lstStyle/>
          <a:p>
            <a:r>
              <a:rPr lang="en-US" sz="3200" dirty="0"/>
              <a:t>Clinical Trial Registration Process - Cancer/Oncology Studies </a:t>
            </a:r>
          </a:p>
        </p:txBody>
      </p:sp>
      <p:sp>
        <p:nvSpPr>
          <p:cNvPr id="3" name="Content Placeholder 2"/>
          <p:cNvSpPr>
            <a:spLocks noGrp="1"/>
          </p:cNvSpPr>
          <p:nvPr>
            <p:ph idx="1"/>
          </p:nvPr>
        </p:nvSpPr>
        <p:spPr>
          <a:xfrm>
            <a:off x="905433" y="1900295"/>
            <a:ext cx="7334529" cy="4649252"/>
          </a:xfrm>
        </p:spPr>
        <p:txBody>
          <a:bodyPr>
            <a:normAutofit fontScale="62500" lnSpcReduction="20000"/>
          </a:bodyPr>
          <a:lstStyle/>
          <a:p>
            <a:r>
              <a:rPr lang="en-US" dirty="0" smtClean="0">
                <a:latin typeface="Arial" panose="020B0604020202020204" pitchFamily="34" charset="0"/>
                <a:cs typeface="Arial" panose="020B0604020202020204" pitchFamily="34" charset="0"/>
              </a:rPr>
              <a:t>Registration is facilitated by Knight Cancer </a:t>
            </a:r>
            <a:r>
              <a:rPr lang="en-US" dirty="0" smtClean="0"/>
              <a:t>Institute CRQA staff </a:t>
            </a:r>
            <a:r>
              <a:rPr lang="en-US" dirty="0" smtClean="0">
                <a:latin typeface="Arial" panose="020B0604020202020204" pitchFamily="34" charset="0"/>
                <a:cs typeface="Arial" panose="020B0604020202020204" pitchFamily="34" charset="0"/>
              </a:rPr>
              <a:t>near CRRC Approval (CRQA will reach out to study team)</a:t>
            </a:r>
          </a:p>
          <a:p>
            <a:r>
              <a:rPr lang="en-US" dirty="0"/>
              <a:t>S</a:t>
            </a:r>
            <a:r>
              <a:rPr lang="en-US" dirty="0" smtClean="0"/>
              <a:t>tudy teams can also contact</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hlinkClick r:id="rId3"/>
              </a:rPr>
              <a:t>ctrp-admin@ohsu.edu</a:t>
            </a:r>
            <a:r>
              <a:rPr lang="en-US" dirty="0" smtClean="0">
                <a:latin typeface="Arial" panose="020B0604020202020204" pitchFamily="34" charset="0"/>
                <a:cs typeface="Arial" panose="020B0604020202020204" pitchFamily="34" charset="0"/>
              </a:rPr>
              <a:t> to start process</a:t>
            </a:r>
          </a:p>
          <a:p>
            <a:pPr lvl="1"/>
            <a:r>
              <a:rPr lang="en-US" dirty="0" smtClean="0"/>
              <a:t>Recommended if accrual is anticipated to start quickly.</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CRQA sends materials to National Cancer Institute and they abstracts the protocol into a trial summary report (TSR) </a:t>
            </a:r>
          </a:p>
          <a:p>
            <a:r>
              <a:rPr lang="en-US" dirty="0" smtClean="0">
                <a:latin typeface="Arial" panose="020B0604020202020204" pitchFamily="34" charset="0"/>
                <a:cs typeface="Arial" panose="020B0604020202020204" pitchFamily="34" charset="0"/>
              </a:rPr>
              <a:t>The PI will review and approve (TSR) </a:t>
            </a:r>
          </a:p>
          <a:p>
            <a:r>
              <a:rPr lang="en-US" dirty="0" smtClean="0">
                <a:latin typeface="Arial" panose="020B0604020202020204" pitchFamily="34" charset="0"/>
                <a:cs typeface="Arial" panose="020B0604020202020204" pitchFamily="34" charset="0"/>
              </a:rPr>
              <a:t>Once it is approved, the TSR can be uploaded into CT.gov.</a:t>
            </a:r>
          </a:p>
          <a:p>
            <a:r>
              <a:rPr lang="en-US" dirty="0" smtClean="0">
                <a:latin typeface="Arial" panose="020B0604020202020204" pitchFamily="34" charset="0"/>
                <a:cs typeface="Arial" panose="020B0604020202020204" pitchFamily="34" charset="0"/>
              </a:rPr>
              <a:t>What is a cancer study?  Indicated in IRB IRQ.</a:t>
            </a:r>
          </a:p>
          <a:p>
            <a:pPr lvl="1"/>
            <a:r>
              <a:rPr lang="en-US" dirty="0" smtClean="0">
                <a:latin typeface="Arial" panose="020B0604020202020204" pitchFamily="34" charset="0"/>
                <a:cs typeface="Arial" panose="020B0604020202020204" pitchFamily="34" charset="0"/>
              </a:rPr>
              <a:t>Studies with focus on cancer or subject population primarily made up of cancer patients.  </a:t>
            </a:r>
          </a:p>
          <a:p>
            <a:pPr lvl="1"/>
            <a:r>
              <a:rPr lang="en-US" dirty="0" smtClean="0">
                <a:latin typeface="Arial" panose="020B0604020202020204" pitchFamily="34" charset="0"/>
                <a:cs typeface="Arial" panose="020B0604020202020204" pitchFamily="34" charset="0"/>
              </a:rPr>
              <a:t>Studies with intent to treat, prevent, diagnose cancer or improve comfort /quality of life of cancer patients.  Includes Epidemiologic/Observational/Outcomes/Lab-based studies that assess cancer risk, outcomes or therapy response.</a:t>
            </a: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37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62" y="791498"/>
            <a:ext cx="7534430" cy="1143000"/>
          </a:xfrm>
        </p:spPr>
        <p:txBody>
          <a:bodyPr>
            <a:noAutofit/>
          </a:bodyPr>
          <a:lstStyle/>
          <a:p>
            <a:r>
              <a:rPr lang="en-US" sz="3200" dirty="0" smtClean="0">
                <a:latin typeface="Arial" panose="020B0604020202020204" pitchFamily="34" charset="0"/>
                <a:cs typeface="Arial" panose="020B0604020202020204" pitchFamily="34" charset="0"/>
              </a:rPr>
              <a:t>Clinical Trial Registration </a:t>
            </a:r>
            <a:r>
              <a:rPr lang="en-US" sz="3200" dirty="0">
                <a:latin typeface="Arial" panose="020B0604020202020204" pitchFamily="34" charset="0"/>
                <a:cs typeface="Arial" panose="020B0604020202020204" pitchFamily="34" charset="0"/>
              </a:rPr>
              <a:t>Process - Cancer/Oncology Studies </a:t>
            </a:r>
          </a:p>
        </p:txBody>
      </p:sp>
      <p:sp>
        <p:nvSpPr>
          <p:cNvPr id="3" name="Text Placeholder 2"/>
          <p:cNvSpPr>
            <a:spLocks noGrp="1"/>
          </p:cNvSpPr>
          <p:nvPr>
            <p:ph type="body" sz="quarter" idx="10"/>
          </p:nvPr>
        </p:nvSpPr>
        <p:spPr>
          <a:xfrm>
            <a:off x="811213" y="2248382"/>
            <a:ext cx="7534275" cy="3887375"/>
          </a:xfrm>
        </p:spPr>
        <p:txBody>
          <a:bodyPr>
            <a:normAutofit fontScale="92500" lnSpcReduction="10000"/>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NCI expects all interventional trials that are conducted in NCI-Designated Cancer Centers to be registered</a:t>
            </a:r>
          </a:p>
          <a:p>
            <a:pPr>
              <a:buFont typeface="Arial" panose="020B0604020202020204" pitchFamily="34" charset="0"/>
              <a:buChar char="•"/>
            </a:pPr>
            <a:r>
              <a:rPr lang="en-US" dirty="0">
                <a:latin typeface="Arial" panose="020B0604020202020204" pitchFamily="34" charset="0"/>
                <a:cs typeface="Arial" panose="020B0604020202020204" pitchFamily="34" charset="0"/>
              </a:rPr>
              <a:t>Knight-sponsored interventional cancer trials are </a:t>
            </a:r>
            <a:r>
              <a:rPr lang="en-US" dirty="0" smtClean="0">
                <a:latin typeface="Arial" panose="020B0604020202020204" pitchFamily="34" charset="0"/>
                <a:cs typeface="Arial" panose="020B0604020202020204" pitchFamily="34" charset="0"/>
              </a:rPr>
              <a:t>usually registered </a:t>
            </a:r>
            <a:r>
              <a:rPr lang="en-US" dirty="0">
                <a:latin typeface="Arial" panose="020B0604020202020204" pitchFamily="34" charset="0"/>
                <a:cs typeface="Arial" panose="020B0604020202020204" pitchFamily="34" charset="0"/>
              </a:rPr>
              <a:t>with CTRP first, before ClinicaTrials.gov</a:t>
            </a:r>
          </a:p>
          <a:p>
            <a:pPr>
              <a:buFont typeface="Arial" panose="020B0604020202020204" pitchFamily="34" charset="0"/>
              <a:buChar char="•"/>
            </a:pPr>
            <a:r>
              <a:rPr lang="en-US" dirty="0">
                <a:latin typeface="Arial" panose="020B0604020202020204" pitchFamily="34" charset="0"/>
                <a:cs typeface="Arial" panose="020B0604020202020204" pitchFamily="34" charset="0"/>
              </a:rPr>
              <a:t>After CTRP registration, Knight </a:t>
            </a:r>
            <a:r>
              <a:rPr lang="en-US" dirty="0" smtClean="0">
                <a:latin typeface="Arial" panose="020B0604020202020204" pitchFamily="34" charset="0"/>
                <a:cs typeface="Arial" panose="020B0604020202020204" pitchFamily="34" charset="0"/>
              </a:rPr>
              <a:t>CRQA CTRP </a:t>
            </a:r>
            <a:r>
              <a:rPr lang="en-US" dirty="0">
                <a:latin typeface="Arial" panose="020B0604020202020204" pitchFamily="34" charset="0"/>
                <a:cs typeface="Arial" panose="020B0604020202020204" pitchFamily="34" charset="0"/>
              </a:rPr>
              <a:t>staff will upload a data file to ClinicalTrials.gov </a:t>
            </a:r>
            <a:endParaRPr lang="en-US"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More </a:t>
            </a:r>
            <a:r>
              <a:rPr lang="en-US" dirty="0">
                <a:latin typeface="Arial" panose="020B0604020202020204" pitchFamily="34" charset="0"/>
                <a:cs typeface="Arial" panose="020B0604020202020204" pitchFamily="34" charset="0"/>
              </a:rPr>
              <a:t>Info in Bridge:  </a:t>
            </a:r>
            <a:r>
              <a:rPr lang="en-US" sz="1500" dirty="0">
                <a:latin typeface="Arial" panose="020B0604020202020204" pitchFamily="34" charset="0"/>
                <a:cs typeface="Arial" panose="020B0604020202020204" pitchFamily="34" charset="0"/>
                <a:hlinkClick r:id="rId3"/>
              </a:rPr>
              <a:t>https://bridge.ohsu.edu/research/knight/resources/kcto/SitePages/Knight%20Clinical%20Trials%20Study%20Registration%20Process.aspx?WikiPageMode=Edit&amp;InitialTabId=Ribbon.EditingTools.CPEditTab&amp;VisibilityContext=WSSWikiPage</a:t>
            </a:r>
            <a:r>
              <a:rPr lang="en-US" sz="1500" dirty="0">
                <a:latin typeface="Arial" panose="020B0604020202020204" pitchFamily="34" charset="0"/>
                <a:cs typeface="Arial" panose="020B0604020202020204" pitchFamily="34" charset="0"/>
              </a:rPr>
              <a:t> </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078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owchar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899726"/>
            <a:ext cx="6546715" cy="45556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79780" y="5172572"/>
            <a:ext cx="5126476" cy="85408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More Info in Bridge:  </a:t>
            </a:r>
            <a:r>
              <a:rPr lang="en-US" sz="1050" dirty="0" smtClean="0">
                <a:latin typeface="Arial" panose="020B0604020202020204" pitchFamily="34" charset="0"/>
                <a:cs typeface="Arial" panose="020B0604020202020204" pitchFamily="34" charset="0"/>
                <a:hlinkClick r:id="rId4"/>
              </a:rPr>
              <a:t>https</a:t>
            </a:r>
            <a:r>
              <a:rPr lang="en-US" sz="1050" dirty="0">
                <a:latin typeface="Arial" panose="020B0604020202020204" pitchFamily="34" charset="0"/>
                <a:cs typeface="Arial" panose="020B0604020202020204" pitchFamily="34" charset="0"/>
                <a:hlinkClick r:id="rId4"/>
              </a:rPr>
              <a:t>://</a:t>
            </a:r>
            <a:r>
              <a:rPr lang="en-US" sz="1050" dirty="0" smtClean="0">
                <a:latin typeface="Arial" panose="020B0604020202020204" pitchFamily="34" charset="0"/>
                <a:cs typeface="Arial" panose="020B0604020202020204" pitchFamily="34" charset="0"/>
                <a:hlinkClick r:id="rId4"/>
              </a:rPr>
              <a:t>bridge.ohsu.edu/research/knight/resources/kcto/SitePages/Knight%20Clinical%20Trials%20Study%20Registration%20Process.aspx?WikiPageMode=Edit&amp;InitialTabId=Ribbon.EditingTools.CPEditTab&amp;VisibilityContext=WSSWikiPage</a:t>
            </a:r>
            <a:r>
              <a:rPr lang="en-US"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62242" y="443410"/>
            <a:ext cx="7732729" cy="1143000"/>
          </a:xfrm>
        </p:spPr>
        <p:txBody>
          <a:bodyPr>
            <a:normAutofit/>
          </a:bodyPr>
          <a:lstStyle/>
          <a:p>
            <a:r>
              <a:rPr lang="en-US" sz="3200" dirty="0"/>
              <a:t>Clinical Trial Registration Process - Cancer/Oncology Studies </a:t>
            </a:r>
          </a:p>
        </p:txBody>
      </p:sp>
    </p:spTree>
    <p:extLst>
      <p:ext uri="{BB962C8B-B14F-4D97-AF65-F5344CB8AC3E}">
        <p14:creationId xmlns:p14="http://schemas.microsoft.com/office/powerpoint/2010/main" val="1256641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Maintenance- All Responsible Parties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Arial" panose="020B0604020202020204" pitchFamily="34" charset="0"/>
                <a:cs typeface="Arial" panose="020B0604020202020204" pitchFamily="34" charset="0"/>
              </a:rPr>
              <a:t>Update your study records within 30 days of a change to any of the following:</a:t>
            </a:r>
          </a:p>
          <a:p>
            <a:pPr lvl="1"/>
            <a:r>
              <a:rPr lang="en-US" dirty="0" smtClean="0">
                <a:latin typeface="Arial" panose="020B0604020202020204" pitchFamily="34" charset="0"/>
                <a:cs typeface="Arial" panose="020B0604020202020204" pitchFamily="34" charset="0"/>
              </a:rPr>
              <a:t>Changes in recruitment status</a:t>
            </a:r>
          </a:p>
          <a:p>
            <a:pPr lvl="2"/>
            <a:r>
              <a:rPr lang="en-US" dirty="0" smtClean="0">
                <a:latin typeface="Arial" panose="020B0604020202020204" pitchFamily="34" charset="0"/>
                <a:cs typeface="Arial" panose="020B0604020202020204" pitchFamily="34" charset="0"/>
              </a:rPr>
              <a:t>Not yet recruiting, recruiting, enrolling by invitation, active – not recruiting, completed, suspended, terminated, withdrawn </a:t>
            </a:r>
          </a:p>
          <a:p>
            <a:pPr lvl="1"/>
            <a:r>
              <a:rPr lang="en-US" dirty="0" smtClean="0">
                <a:latin typeface="Arial" panose="020B0604020202020204" pitchFamily="34" charset="0"/>
                <a:cs typeface="Arial" panose="020B0604020202020204" pitchFamily="34" charset="0"/>
              </a:rPr>
              <a:t>Completion date</a:t>
            </a:r>
          </a:p>
          <a:p>
            <a:pPr lvl="1"/>
            <a:r>
              <a:rPr lang="en-US" dirty="0" smtClean="0">
                <a:latin typeface="Arial" panose="020B0604020202020204" pitchFamily="34" charset="0"/>
                <a:cs typeface="Arial" panose="020B0604020202020204" pitchFamily="34" charset="0"/>
              </a:rPr>
              <a:t>Changes in contact personnel</a:t>
            </a:r>
          </a:p>
          <a:p>
            <a:pPr lvl="1"/>
            <a:r>
              <a:rPr lang="en-US" dirty="0" smtClean="0">
                <a:latin typeface="Arial" panose="020B0604020202020204" pitchFamily="34" charset="0"/>
                <a:cs typeface="Arial" panose="020B0604020202020204" pitchFamily="34" charset="0"/>
              </a:rPr>
              <a:t>Every 6 months it is strongly recommended that you verify information is correct</a:t>
            </a:r>
          </a:p>
          <a:p>
            <a:pPr lvl="1"/>
            <a:r>
              <a:rPr lang="en-US" dirty="0" smtClean="0">
                <a:latin typeface="Arial" panose="020B0604020202020204" pitchFamily="34" charset="0"/>
                <a:cs typeface="Arial" panose="020B0604020202020204" pitchFamily="34" charset="0"/>
              </a:rPr>
              <a:t>At least annually </a:t>
            </a:r>
          </a:p>
          <a:p>
            <a:pPr lvl="2"/>
            <a:r>
              <a:rPr lang="en-US" dirty="0" smtClean="0">
                <a:latin typeface="Arial" panose="020B0604020202020204" pitchFamily="34" charset="0"/>
                <a:cs typeface="Arial" panose="020B0604020202020204" pitchFamily="34" charset="0"/>
              </a:rPr>
              <a:t>Non substantive protocol amendments (e.g. change to statistical plan) </a:t>
            </a:r>
          </a:p>
          <a:p>
            <a:pPr lvl="2"/>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6362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3" y="756726"/>
            <a:ext cx="7761912" cy="1143000"/>
          </a:xfrm>
        </p:spPr>
        <p:txBody>
          <a:bodyPr>
            <a:normAutofit fontScale="90000"/>
          </a:bodyPr>
          <a:lstStyle/>
          <a:p>
            <a:r>
              <a:rPr lang="en-US" dirty="0" smtClean="0">
                <a:latin typeface="Arial" panose="020B0604020202020204" pitchFamily="34" charset="0"/>
                <a:cs typeface="Arial" panose="020B0604020202020204" pitchFamily="34" charset="0"/>
              </a:rPr>
              <a:t>Frequent Registration Problems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9640" y="1812322"/>
            <a:ext cx="7449144" cy="4685755"/>
          </a:xfrm>
        </p:spPr>
        <p:txBody>
          <a:bodyPr vert="horz" lIns="91440" tIns="45720" rIns="91440" bIns="45720" rtlCol="0">
            <a:normAutofit fontScale="70000" lnSpcReduction="20000"/>
          </a:bodyPr>
          <a:lstStyle/>
          <a:p>
            <a:r>
              <a:rPr lang="en-US" dirty="0" smtClean="0"/>
              <a:t>Who at OHSU registers my study?</a:t>
            </a:r>
          </a:p>
          <a:p>
            <a:pPr lvl="1"/>
            <a:r>
              <a:rPr lang="en-US" dirty="0" smtClean="0"/>
              <a:t>PI/Responsible party</a:t>
            </a:r>
          </a:p>
          <a:p>
            <a:pPr lvl="1"/>
            <a:r>
              <a:rPr lang="en-US" dirty="0" smtClean="0"/>
              <a:t>cancer studies can get assistance from Knight &amp; NCI but responsibility still rests with PI/Responsible party</a:t>
            </a:r>
          </a:p>
          <a:p>
            <a:r>
              <a:rPr lang="en-US" dirty="0" smtClean="0"/>
              <a:t>Who </a:t>
            </a:r>
            <a:r>
              <a:rPr lang="en-US" dirty="0"/>
              <a:t>at OHSU </a:t>
            </a:r>
            <a:r>
              <a:rPr lang="en-US" dirty="0" smtClean="0"/>
              <a:t>keeps track </a:t>
            </a:r>
            <a:r>
              <a:rPr lang="en-US" dirty="0"/>
              <a:t>of my </a:t>
            </a:r>
            <a:r>
              <a:rPr lang="en-US" dirty="0" smtClean="0"/>
              <a:t>CT.gov password</a:t>
            </a:r>
            <a:r>
              <a:rPr lang="en-US" dirty="0"/>
              <a:t>?</a:t>
            </a:r>
          </a:p>
          <a:p>
            <a:pPr lvl="1"/>
            <a:r>
              <a:rPr lang="en-US" dirty="0" smtClean="0"/>
              <a:t>You (click the ‘forgot password’ link if forgotten).</a:t>
            </a:r>
          </a:p>
          <a:p>
            <a:r>
              <a:rPr lang="en-US" dirty="0" smtClean="0"/>
              <a:t>Oops! I didn’t register my study, now what?</a:t>
            </a:r>
          </a:p>
          <a:p>
            <a:pPr lvl="1"/>
            <a:r>
              <a:rPr lang="en-US" dirty="0" smtClean="0"/>
              <a:t>Register </a:t>
            </a:r>
            <a:r>
              <a:rPr lang="en-US" dirty="0"/>
              <a:t>as soon as possible</a:t>
            </a:r>
          </a:p>
          <a:p>
            <a:r>
              <a:rPr lang="en-US" dirty="0" smtClean="0"/>
              <a:t>I registered my study but I can’t find it? </a:t>
            </a:r>
          </a:p>
          <a:p>
            <a:pPr lvl="1"/>
            <a:r>
              <a:rPr lang="en-US" dirty="0" smtClean="0"/>
              <a:t>May not be released yet because of errors – check your email and your spam folder</a:t>
            </a:r>
          </a:p>
          <a:p>
            <a:pPr lvl="1"/>
            <a:r>
              <a:rPr lang="en-US" dirty="0" smtClean="0"/>
              <a:t>Missing from cancer.gov? notify the Knight registration staff, they can help you</a:t>
            </a:r>
            <a:endParaRPr lang="en-US" dirty="0"/>
          </a:p>
        </p:txBody>
      </p:sp>
    </p:spTree>
    <p:extLst>
      <p:ext uri="{BB962C8B-B14F-4D97-AF65-F5344CB8AC3E}">
        <p14:creationId xmlns:p14="http://schemas.microsoft.com/office/powerpoint/2010/main" val="21632707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My study doesn’t meet the </a:t>
            </a:r>
            <a:r>
              <a:rPr lang="en-US" dirty="0" smtClean="0"/>
              <a:t>FDAAA definition </a:t>
            </a:r>
            <a:r>
              <a:rPr lang="en-US" dirty="0"/>
              <a:t>of </a:t>
            </a:r>
            <a:r>
              <a:rPr lang="en-US" dirty="0" smtClean="0"/>
              <a:t>an </a:t>
            </a:r>
            <a:r>
              <a:rPr lang="en-US" dirty="0" smtClean="0">
                <a:hlinkClick r:id="rId3"/>
              </a:rPr>
              <a:t>applicable clinical </a:t>
            </a:r>
            <a:r>
              <a:rPr lang="en-US" dirty="0">
                <a:hlinkClick r:id="rId3"/>
              </a:rPr>
              <a:t>trial </a:t>
            </a:r>
            <a:r>
              <a:rPr lang="en-US" dirty="0" smtClean="0">
                <a:hlinkClick r:id="rId3"/>
              </a:rPr>
              <a:t>(ACT)</a:t>
            </a:r>
            <a:r>
              <a:rPr lang="en-US" dirty="0" smtClean="0"/>
              <a:t> but </a:t>
            </a:r>
            <a:r>
              <a:rPr lang="en-US" dirty="0"/>
              <a:t>the journal wants me to </a:t>
            </a:r>
            <a:r>
              <a:rPr lang="en-US" dirty="0" smtClean="0"/>
              <a:t>register</a:t>
            </a:r>
            <a:endParaRPr lang="en-US" dirty="0"/>
          </a:p>
          <a:p>
            <a:pPr lvl="1"/>
            <a:r>
              <a:rPr lang="en-US" dirty="0"/>
              <a:t>Register as soon as </a:t>
            </a:r>
            <a:r>
              <a:rPr lang="en-US" dirty="0" smtClean="0"/>
              <a:t>possible if you want to publish. The </a:t>
            </a:r>
            <a:r>
              <a:rPr lang="en-US" dirty="0" smtClean="0">
                <a:hlinkClick r:id="rId4"/>
              </a:rPr>
              <a:t>ICMJE has a broader definition</a:t>
            </a:r>
            <a:r>
              <a:rPr lang="en-US" dirty="0" smtClean="0"/>
              <a:t> than FDAAA.</a:t>
            </a:r>
            <a:endParaRPr lang="en-US" dirty="0"/>
          </a:p>
          <a:p>
            <a:r>
              <a:rPr lang="en-US" smtClean="0"/>
              <a:t>Anticipated </a:t>
            </a:r>
            <a:r>
              <a:rPr lang="en-US" dirty="0" smtClean="0"/>
              <a:t>dates in the past</a:t>
            </a:r>
          </a:p>
          <a:p>
            <a:pPr lvl="1"/>
            <a:r>
              <a:rPr lang="en-US" dirty="0" smtClean="0"/>
              <a:t>Start date, Primary and Study Completed dates flagged as ‘Anticipated’ must be in the future.</a:t>
            </a:r>
          </a:p>
          <a:p>
            <a:pPr lvl="1"/>
            <a:r>
              <a:rPr lang="en-US" dirty="0" smtClean="0"/>
              <a:t>To resolve, either set the date status to ‘Actual’ or enter new date(s) in the future.</a:t>
            </a:r>
            <a:endParaRPr lang="en-US" dirty="0"/>
          </a:p>
        </p:txBody>
      </p:sp>
      <p:sp>
        <p:nvSpPr>
          <p:cNvPr id="4" name="Title 1"/>
          <p:cNvSpPr>
            <a:spLocks noGrp="1"/>
          </p:cNvSpPr>
          <p:nvPr>
            <p:ph type="title"/>
          </p:nvPr>
        </p:nvSpPr>
        <p:spPr>
          <a:xfrm>
            <a:off x="905433" y="756726"/>
            <a:ext cx="7596541" cy="1143000"/>
          </a:xfrm>
        </p:spPr>
        <p:txBody>
          <a:bodyPr>
            <a:normAutofit fontScale="90000"/>
          </a:bodyPr>
          <a:lstStyle/>
          <a:p>
            <a:r>
              <a:rPr lang="en-US" dirty="0" smtClean="0">
                <a:latin typeface="Arial" panose="020B0604020202020204" pitchFamily="34" charset="0"/>
                <a:cs typeface="Arial" panose="020B0604020202020204" pitchFamily="34" charset="0"/>
              </a:rPr>
              <a:t>Frequent Registration Problems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332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786" y="756726"/>
            <a:ext cx="8073197" cy="1143000"/>
          </a:xfrm>
        </p:spPr>
        <p:txBody>
          <a:bodyPr>
            <a:noAutofit/>
          </a:bodyPr>
          <a:lstStyle/>
          <a:p>
            <a:r>
              <a:rPr lang="en-US" sz="3600" dirty="0" smtClean="0">
                <a:latin typeface="Arial" panose="020B0604020202020204" pitchFamily="34" charset="0"/>
                <a:cs typeface="Arial" panose="020B0604020202020204" pitchFamily="34" charset="0"/>
              </a:rPr>
              <a:t>References and Additional </a:t>
            </a:r>
            <a:r>
              <a:rPr lang="en-US" sz="3600" dirty="0">
                <a:latin typeface="Arial" panose="020B0604020202020204" pitchFamily="34" charset="0"/>
                <a:cs typeface="Arial" panose="020B0604020202020204" pitchFamily="34" charset="0"/>
              </a:rPr>
              <a:t>Resources </a:t>
            </a:r>
          </a:p>
        </p:txBody>
      </p:sp>
      <p:sp>
        <p:nvSpPr>
          <p:cNvPr id="3" name="Content Placeholder 2"/>
          <p:cNvSpPr>
            <a:spLocks noGrp="1"/>
          </p:cNvSpPr>
          <p:nvPr>
            <p:ph idx="1"/>
          </p:nvPr>
        </p:nvSpPr>
        <p:spPr/>
        <p:txBody>
          <a:bodyPr>
            <a:normAutofit fontScale="32500" lnSpcReduction="20000"/>
          </a:bodyPr>
          <a:lstStyle/>
          <a:p>
            <a:r>
              <a:rPr lang="en-US" dirty="0">
                <a:latin typeface="Arial" panose="020B0604020202020204" pitchFamily="34" charset="0"/>
                <a:cs typeface="Arial" panose="020B0604020202020204" pitchFamily="34" charset="0"/>
              </a:rPr>
              <a:t>Clinicaltrials.gov </a:t>
            </a:r>
            <a:r>
              <a:rPr lang="en-US" dirty="0" smtClean="0">
                <a:latin typeface="Arial" panose="020B0604020202020204" pitchFamily="34" charset="0"/>
                <a:cs typeface="Arial" panose="020B0604020202020204" pitchFamily="34" charset="0"/>
              </a:rPr>
              <a:t>information </a:t>
            </a:r>
            <a:r>
              <a:rPr lang="en-US" dirty="0">
                <a:latin typeface="Arial" panose="020B0604020202020204" pitchFamily="34" charset="0"/>
                <a:cs typeface="Arial" panose="020B0604020202020204" pitchFamily="34" charset="0"/>
                <a:hlinkClick r:id="rId3"/>
              </a:rPr>
              <a:t>https://</a:t>
            </a:r>
            <a:r>
              <a:rPr lang="en-US" dirty="0" smtClean="0">
                <a:latin typeface="Arial" panose="020B0604020202020204" pitchFamily="34" charset="0"/>
                <a:cs typeface="Arial" panose="020B0604020202020204" pitchFamily="34" charset="0"/>
                <a:hlinkClick r:id="rId3"/>
              </a:rPr>
              <a:t>www.clinicaltrials.gov/ct2/about-site/results</a:t>
            </a:r>
            <a:r>
              <a:rPr lang="en-US" dirty="0" smtClean="0">
                <a:latin typeface="Arial" panose="020B0604020202020204" pitchFamily="34" charset="0"/>
                <a:cs typeface="Arial" panose="020B0604020202020204" pitchFamily="34" charset="0"/>
              </a:rPr>
              <a:t>    </a:t>
            </a:r>
          </a:p>
          <a:p>
            <a:r>
              <a:rPr lang="en-US" sz="3100" dirty="0"/>
              <a:t>What NIH Grantees Need to Know about FDAAA </a:t>
            </a:r>
            <a:r>
              <a:rPr lang="en-US" u="sng" dirty="0">
                <a:hlinkClick r:id="rId4"/>
              </a:rPr>
              <a:t>https://grants.nih.gov/ClinicalTrials_fdaaa</a:t>
            </a:r>
            <a:r>
              <a:rPr lang="en-US" u="sng" dirty="0" smtClean="0">
                <a:hlinkClick r:id="rId4"/>
              </a:rPr>
              <a:t>/</a:t>
            </a:r>
            <a:r>
              <a:rPr lang="en-US" u="sng" dirty="0" smtClean="0"/>
              <a:t> </a:t>
            </a:r>
            <a:endParaRPr lang="en-US" dirty="0"/>
          </a:p>
          <a:p>
            <a:r>
              <a:rPr lang="en-US" dirty="0"/>
              <a:t>Summary Table of HHS/NIH Rules/Policy </a:t>
            </a:r>
            <a:r>
              <a:rPr lang="en-US" dirty="0" smtClean="0"/>
              <a:t>Scope</a:t>
            </a:r>
            <a:r>
              <a:rPr lang="en-US" dirty="0"/>
              <a:t>  </a:t>
            </a:r>
            <a:r>
              <a:rPr lang="en-US" dirty="0">
                <a:hlinkClick r:id="rId5"/>
              </a:rPr>
              <a:t>https://</a:t>
            </a:r>
            <a:r>
              <a:rPr lang="en-US" dirty="0" smtClean="0">
                <a:hlinkClick r:id="rId5"/>
              </a:rPr>
              <a:t>www.nih.gov/news-events/summary-table-hhs-nih-initiatives-enhance-availability-clinical-trial-information</a:t>
            </a:r>
            <a:r>
              <a:rPr lang="en-US" dirty="0" smtClean="0"/>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Questions </a:t>
            </a:r>
            <a:r>
              <a:rPr lang="en-US" dirty="0" smtClean="0">
                <a:latin typeface="Arial" panose="020B0604020202020204" pitchFamily="34" charset="0"/>
                <a:cs typeface="Arial" panose="020B0604020202020204" pitchFamily="34" charset="0"/>
                <a:hlinkClick r:id="rId6"/>
              </a:rPr>
              <a:t>register@clinicaltrials.gov</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FDAAA </a:t>
            </a:r>
            <a:r>
              <a:rPr lang="en-US" dirty="0">
                <a:latin typeface="Arial" panose="020B0604020202020204" pitchFamily="34" charset="0"/>
                <a:cs typeface="Arial" panose="020B0604020202020204" pitchFamily="34" charset="0"/>
                <a:hlinkClick r:id="rId7"/>
              </a:rPr>
              <a:t>https://</a:t>
            </a:r>
            <a:r>
              <a:rPr lang="en-US" dirty="0" smtClean="0">
                <a:latin typeface="Arial" panose="020B0604020202020204" pitchFamily="34" charset="0"/>
                <a:cs typeface="Arial" panose="020B0604020202020204" pitchFamily="34" charset="0"/>
                <a:hlinkClick r:id="rId7"/>
              </a:rPr>
              <a:t>www.clinicaltrials.gov/ct2/manage-recs/fdaaa</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CMS – Mandatory Reporting of NCT #s on </a:t>
            </a:r>
            <a:r>
              <a:rPr lang="en-US" dirty="0">
                <a:latin typeface="Arial" panose="020B0604020202020204" pitchFamily="34" charset="0"/>
                <a:cs typeface="Arial" panose="020B0604020202020204" pitchFamily="34" charset="0"/>
              </a:rPr>
              <a:t>Medicare Claims Q&amp;A </a:t>
            </a:r>
            <a:r>
              <a:rPr lang="en-US" dirty="0">
                <a:latin typeface="Arial" panose="020B0604020202020204" pitchFamily="34" charset="0"/>
                <a:cs typeface="Arial" panose="020B0604020202020204" pitchFamily="34" charset="0"/>
                <a:hlinkClick r:id="rId8"/>
              </a:rPr>
              <a:t>https://</a:t>
            </a:r>
            <a:r>
              <a:rPr lang="en-US" dirty="0" smtClean="0">
                <a:latin typeface="Arial" panose="020B0604020202020204" pitchFamily="34" charset="0"/>
                <a:cs typeface="Arial" panose="020B0604020202020204" pitchFamily="34" charset="0"/>
                <a:hlinkClick r:id="rId8"/>
              </a:rPr>
              <a:t>www.cms.gov/Medicare/Coverage/Coverage-with-Evidence-Development/Downloads/Mandatory-Clinical-Trial-Identifier-Number-QsAs.pdf</a:t>
            </a:r>
            <a:r>
              <a:rPr lang="en-US" dirty="0" smtClean="0">
                <a:latin typeface="Arial" panose="020B0604020202020204" pitchFamily="34" charset="0"/>
                <a:cs typeface="Arial" panose="020B0604020202020204" pitchFamily="34" charset="0"/>
              </a:rPr>
              <a:t> </a:t>
            </a:r>
          </a:p>
          <a:p>
            <a:r>
              <a:rPr lang="en-US" dirty="0" smtClean="0"/>
              <a:t>OHSU policy for Non-cancer IIT trial registration  </a:t>
            </a:r>
            <a:r>
              <a:rPr lang="en-US" u="sng" dirty="0">
                <a:hlinkClick r:id="rId9"/>
              </a:rPr>
              <a:t>https://bridge.ohsu.edu/community/rate/Shared%20Documents/OHSU_Policy_ClinicalTrials_InvestigatorInitiated_RegistrationReporting_20181114.pdf</a:t>
            </a:r>
            <a:r>
              <a:rPr lang="en-US" dirty="0"/>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OHSU Knight Clinical Trial Registration SOPs:  CR007, CR013 </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hlinkClick r:id="rId10"/>
              </a:rPr>
              <a:t>https://</a:t>
            </a:r>
            <a:r>
              <a:rPr lang="en-US" dirty="0" smtClean="0">
                <a:latin typeface="Arial" panose="020B0604020202020204" pitchFamily="34" charset="0"/>
                <a:cs typeface="Arial" panose="020B0604020202020204" pitchFamily="34" charset="0"/>
                <a:hlinkClick r:id="rId10"/>
              </a:rPr>
              <a:t>bridge.ohsu.edu/research/knight/policies/SitePages/Home.aspx</a:t>
            </a:r>
            <a:r>
              <a:rPr lang="en-US" dirty="0" smtClean="0">
                <a:latin typeface="Arial" panose="020B0604020202020204" pitchFamily="34" charset="0"/>
                <a:cs typeface="Arial" panose="020B0604020202020204" pitchFamily="34" charset="0"/>
              </a:rPr>
              <a:t> </a:t>
            </a:r>
          </a:p>
          <a:p>
            <a:r>
              <a:rPr lang="en-US" dirty="0" smtClean="0">
                <a:solidFill>
                  <a:schemeClr val="tx1"/>
                </a:solidFill>
                <a:latin typeface="Arial" panose="020B0604020202020204" pitchFamily="34" charset="0"/>
                <a:cs typeface="Arial" panose="020B0604020202020204" pitchFamily="34" charset="0"/>
              </a:rPr>
              <a:t>Knight CTRP staff </a:t>
            </a:r>
            <a:r>
              <a:rPr lang="en-US" dirty="0" smtClean="0">
                <a:solidFill>
                  <a:srgbClr val="C00000"/>
                </a:solidFill>
                <a:latin typeface="Arial" panose="020B0604020202020204" pitchFamily="34" charset="0"/>
                <a:cs typeface="Arial" panose="020B0604020202020204" pitchFamily="34" charset="0"/>
                <a:hlinkClick r:id="rId11"/>
              </a:rPr>
              <a:t>ctrp-admin@ohsu.edu</a:t>
            </a:r>
            <a:r>
              <a:rPr lang="en-US" dirty="0" smtClean="0">
                <a:solidFill>
                  <a:srgbClr val="C00000"/>
                </a:solidFill>
                <a:latin typeface="Arial" panose="020B0604020202020204" pitchFamily="34" charset="0"/>
                <a:cs typeface="Arial" panose="020B0604020202020204" pitchFamily="34" charset="0"/>
              </a:rPr>
              <a:t> </a:t>
            </a:r>
          </a:p>
          <a:p>
            <a:r>
              <a:rPr lang="en-US" smtClean="0">
                <a:solidFill>
                  <a:srgbClr val="C00000"/>
                </a:solidFill>
              </a:rPr>
              <a:t>OHSU RAIN </a:t>
            </a:r>
            <a:r>
              <a:rPr lang="en-US" dirty="0" smtClean="0">
                <a:solidFill>
                  <a:srgbClr val="C00000"/>
                </a:solidFill>
              </a:rPr>
              <a:t>(Research Administration </a:t>
            </a:r>
            <a:r>
              <a:rPr lang="en-US">
                <a:solidFill>
                  <a:srgbClr val="C00000"/>
                </a:solidFill>
              </a:rPr>
              <a:t>Information Network): </a:t>
            </a:r>
            <a:r>
              <a:rPr lang="en-US">
                <a:solidFill>
                  <a:srgbClr val="C00000"/>
                </a:solidFill>
                <a:hlinkClick r:id="rId12"/>
              </a:rPr>
              <a:t>https://</a:t>
            </a:r>
            <a:r>
              <a:rPr lang="en-US" smtClean="0">
                <a:solidFill>
                  <a:srgbClr val="C00000"/>
                </a:solidFill>
                <a:hlinkClick r:id="rId12"/>
              </a:rPr>
              <a:t>o2.ohsu.edu/research-administration-training-education/research-administration-information-network/index.cfm</a:t>
            </a:r>
            <a:endParaRPr lang="en-US" dirty="0" smtClean="0">
              <a:solidFill>
                <a:srgbClr val="C00000"/>
              </a:solidFill>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a:solidFill>
                  <a:srgbClr val="424242"/>
                </a:solidFill>
                <a:latin typeface="Arial" panose="020B0604020202020204" pitchFamily="34" charset="0"/>
                <a:cs typeface="Arial" panose="020B0604020202020204" pitchFamily="34" charset="0"/>
              </a:rPr>
              <a:t>Some of the slides were adapted with permission from the work of the Clinical and Translational Science Awards (CTSA) program’s Clinical Trials Registration Workgroup of the Regulatory Knowledge Key Function Committee.  Original slides available at </a:t>
            </a:r>
            <a:r>
              <a:rPr lang="en-US" dirty="0" smtClean="0">
                <a:solidFill>
                  <a:srgbClr val="424242"/>
                </a:solidFill>
                <a:latin typeface="Arial" panose="020B0604020202020204" pitchFamily="34" charset="0"/>
                <a:cs typeface="Arial" panose="020B0604020202020204" pitchFamily="34" charset="0"/>
              </a:rPr>
              <a:t>Harvard Catalyst </a:t>
            </a:r>
            <a:r>
              <a:rPr lang="en-US" dirty="0" smtClean="0">
                <a:solidFill>
                  <a:srgbClr val="424242"/>
                </a:solidFill>
                <a:latin typeface="Arial" panose="020B0604020202020204" pitchFamily="34" charset="0"/>
                <a:cs typeface="Arial" panose="020B0604020202020204" pitchFamily="34" charset="0"/>
                <a:hlinkClick r:id="rId13"/>
              </a:rPr>
              <a:t>https</a:t>
            </a:r>
            <a:r>
              <a:rPr lang="en-US" dirty="0">
                <a:solidFill>
                  <a:srgbClr val="424242"/>
                </a:solidFill>
                <a:latin typeface="Arial" panose="020B0604020202020204" pitchFamily="34" charset="0"/>
                <a:cs typeface="Arial" panose="020B0604020202020204" pitchFamily="34" charset="0"/>
                <a:hlinkClick r:id="rId13"/>
              </a:rPr>
              <a:t>://</a:t>
            </a:r>
            <a:r>
              <a:rPr lang="en-US" dirty="0" smtClean="0">
                <a:solidFill>
                  <a:srgbClr val="424242"/>
                </a:solidFill>
                <a:latin typeface="Arial" panose="020B0604020202020204" pitchFamily="34" charset="0"/>
                <a:cs typeface="Arial" panose="020B0604020202020204" pitchFamily="34" charset="0"/>
                <a:hlinkClick r:id="rId13"/>
              </a:rPr>
              <a:t>catalyst.harvard.edu/programs/regulatory/clinical-trial-reg.html</a:t>
            </a:r>
            <a:r>
              <a:rPr lang="en-US" dirty="0" smtClean="0">
                <a:solidFill>
                  <a:srgbClr val="424242"/>
                </a:solidFill>
                <a:latin typeface="Arial" panose="020B0604020202020204" pitchFamily="34" charset="0"/>
                <a:cs typeface="Arial" panose="020B0604020202020204" pitchFamily="34" charset="0"/>
              </a:rPr>
              <a:t> </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Clinical and Translational Science Awards Program (CTSA) is part of the Roadmap Initiative, Re-Engineering the Clinical Research Enterprise and is funded by the National Center for Advancing Translational Sciences (NCATS), National Institutes of Health (NIH).</a:t>
            </a:r>
          </a:p>
          <a:p>
            <a:pPr marL="0" indent="0">
              <a:buNone/>
            </a:pPr>
            <a:endParaRPr lang="en-US" dirty="0">
              <a:solidFill>
                <a:srgbClr val="424242"/>
              </a:solidFill>
              <a:latin typeface="Arial" panose="020B0604020202020204" pitchFamily="34" charset="0"/>
              <a:cs typeface="Arial" panose="020B0604020202020204" pitchFamily="34" charset="0"/>
            </a:endParaRPr>
          </a:p>
          <a:p>
            <a:endParaRPr lang="en-US" dirty="0">
              <a:solidFill>
                <a:srgbClr val="424242"/>
              </a:solidFill>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266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3" y="756726"/>
            <a:ext cx="7523270" cy="1143000"/>
          </a:xfrm>
        </p:spPr>
        <p:txBody>
          <a:bodyPr>
            <a:noAutofit/>
          </a:bodyPr>
          <a:lstStyle/>
          <a:p>
            <a:r>
              <a:rPr lang="en-US" sz="3600" dirty="0" smtClean="0">
                <a:latin typeface="Arial" panose="020B0604020202020204" pitchFamily="34" charset="0"/>
                <a:cs typeface="Arial" panose="020B0604020202020204" pitchFamily="34" charset="0"/>
              </a:rPr>
              <a:t>What studies need to be registered?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International Committee of Medical Journal Editors (ICMJE) </a:t>
            </a:r>
            <a:r>
              <a:rPr lang="en-US" sz="2800" dirty="0">
                <a:latin typeface="Arial" panose="020B0604020202020204" pitchFamily="34" charset="0"/>
                <a:cs typeface="Arial" panose="020B0604020202020204" pitchFamily="34" charset="0"/>
              </a:rPr>
              <a:t>definition </a:t>
            </a:r>
          </a:p>
          <a:p>
            <a:pPr marL="400050" lvl="1" indent="0">
              <a:buNone/>
            </a:pPr>
            <a:r>
              <a:rPr lang="en-US" sz="2400" i="1" dirty="0" smtClean="0">
                <a:latin typeface="Arial" panose="020B0604020202020204" pitchFamily="34" charset="0"/>
                <a:cs typeface="Arial" panose="020B0604020202020204" pitchFamily="34" charset="0"/>
              </a:rPr>
              <a:t>“Any research project that prospectively assigns people or a group of people to an intervention, with or without current comparison or control groups, to study the cause-and-effect relationship between a health-related intervention and a health outcome (including phase I).” </a:t>
            </a:r>
          </a:p>
        </p:txBody>
      </p:sp>
    </p:spTree>
    <p:extLst>
      <p:ext uri="{BB962C8B-B14F-4D97-AF65-F5344CB8AC3E}">
        <p14:creationId xmlns:p14="http://schemas.microsoft.com/office/powerpoint/2010/main" val="30592832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HSU-4C-PO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64284" y="1810771"/>
            <a:ext cx="870038" cy="1490121"/>
          </a:xfrm>
          <a:prstGeom prst="rect">
            <a:avLst/>
          </a:prstGeom>
        </p:spPr>
      </p:pic>
      <p:sp>
        <p:nvSpPr>
          <p:cNvPr id="3" name="Title 1"/>
          <p:cNvSpPr txBox="1">
            <a:spLocks/>
          </p:cNvSpPr>
          <p:nvPr/>
        </p:nvSpPr>
        <p:spPr>
          <a:xfrm>
            <a:off x="713103" y="3648409"/>
            <a:ext cx="7772400" cy="100171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4800" spc="20" dirty="0" smtClean="0">
                <a:latin typeface="Arial" panose="020B0604020202020204" pitchFamily="34" charset="0"/>
                <a:cs typeface="Arial" panose="020B0604020202020204" pitchFamily="34" charset="0"/>
              </a:rPr>
              <a:t>Thank You</a:t>
            </a:r>
          </a:p>
        </p:txBody>
      </p:sp>
      <p:sp>
        <p:nvSpPr>
          <p:cNvPr id="4" name="Title 1"/>
          <p:cNvSpPr txBox="1">
            <a:spLocks/>
          </p:cNvSpPr>
          <p:nvPr/>
        </p:nvSpPr>
        <p:spPr>
          <a:xfrm>
            <a:off x="643518" y="4496782"/>
            <a:ext cx="8222856" cy="100171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2000" spc="20" dirty="0" smtClean="0">
                <a:latin typeface="Arial" panose="020B0604020202020204" pitchFamily="34" charset="0"/>
                <a:cs typeface="Arial" panose="020B0604020202020204" pitchFamily="34" charset="0"/>
              </a:rPr>
              <a:t>Come back for Part 2 (Jan 17</a:t>
            </a:r>
            <a:r>
              <a:rPr lang="en-US" sz="2000" spc="20" baseline="30000" dirty="0" smtClean="0">
                <a:latin typeface="Arial" panose="020B0604020202020204" pitchFamily="34" charset="0"/>
                <a:cs typeface="Arial" panose="020B0604020202020204" pitchFamily="34" charset="0"/>
              </a:rPr>
              <a:t>th</a:t>
            </a:r>
            <a:r>
              <a:rPr lang="en-US" sz="2000" spc="20" dirty="0" smtClean="0">
                <a:latin typeface="Arial" panose="020B0604020202020204" pitchFamily="34" charset="0"/>
                <a:cs typeface="Arial" panose="020B0604020202020204" pitchFamily="34" charset="0"/>
              </a:rPr>
              <a:t>, Posting Results)</a:t>
            </a:r>
          </a:p>
        </p:txBody>
      </p:sp>
    </p:spTree>
    <p:extLst>
      <p:ext uri="{BB962C8B-B14F-4D97-AF65-F5344CB8AC3E}">
        <p14:creationId xmlns:p14="http://schemas.microsoft.com/office/powerpoint/2010/main" val="224391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3" y="756726"/>
            <a:ext cx="7790892" cy="1143000"/>
          </a:xfrm>
        </p:spPr>
        <p:txBody>
          <a:bodyPr>
            <a:noAutofit/>
          </a:bodyPr>
          <a:lstStyle/>
          <a:p>
            <a:r>
              <a:rPr lang="en-US" sz="3600" dirty="0" smtClean="0"/>
              <a:t>What studies need to be registered?</a:t>
            </a:r>
            <a:endParaRPr lang="en-US" sz="3600" dirty="0"/>
          </a:p>
        </p:txBody>
      </p:sp>
      <p:pic>
        <p:nvPicPr>
          <p:cNvPr id="6" name="Picture 5"/>
          <p:cNvPicPr>
            <a:picLocks noChangeAspect="1"/>
          </p:cNvPicPr>
          <p:nvPr/>
        </p:nvPicPr>
        <p:blipFill>
          <a:blip r:embed="rId3"/>
          <a:stretch>
            <a:fillRect/>
          </a:stretch>
        </p:blipFill>
        <p:spPr>
          <a:xfrm>
            <a:off x="361950" y="1738312"/>
            <a:ext cx="8420100" cy="4695825"/>
          </a:xfrm>
          <a:prstGeom prst="rect">
            <a:avLst/>
          </a:prstGeom>
        </p:spPr>
      </p:pic>
    </p:spTree>
    <p:extLst>
      <p:ext uri="{BB962C8B-B14F-4D97-AF65-F5344CB8AC3E}">
        <p14:creationId xmlns:p14="http://schemas.microsoft.com/office/powerpoint/2010/main" val="237465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panose="020B0604020202020204" pitchFamily="34" charset="0"/>
                <a:cs typeface="Arial" panose="020B0604020202020204" pitchFamily="34" charset="0"/>
              </a:rPr>
              <a:t>Who is responsible for registration?</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US" sz="2800" dirty="0" smtClean="0">
                <a:latin typeface="Arial" panose="020B0604020202020204" pitchFamily="34" charset="0"/>
                <a:cs typeface="Arial" panose="020B0604020202020204" pitchFamily="34" charset="0"/>
              </a:rPr>
              <a:t>Responsible Party </a:t>
            </a:r>
            <a:r>
              <a:rPr lang="en-US" sz="2000" dirty="0" smtClean="0">
                <a:latin typeface="Arial" panose="020B0604020202020204" pitchFamily="34" charset="0"/>
                <a:cs typeface="Arial" panose="020B0604020202020204" pitchFamily="34" charset="0"/>
                <a:hlinkClick r:id="rId3"/>
              </a:rPr>
              <a:t>https://prsinfo.clinicaltrials.gov/ElaborationsOnDefinitions.pdf</a:t>
            </a:r>
            <a:r>
              <a:rPr lang="en-US" sz="2000" dirty="0" smtClean="0">
                <a:latin typeface="Arial" panose="020B0604020202020204" pitchFamily="34" charset="0"/>
                <a:cs typeface="Arial" panose="020B0604020202020204" pitchFamily="34" charset="0"/>
              </a:rPr>
              <a:t> </a:t>
            </a:r>
          </a:p>
          <a:p>
            <a:pPr lvl="1"/>
            <a:r>
              <a:rPr lang="en-US" sz="2400" dirty="0" smtClean="0">
                <a:latin typeface="Arial" panose="020B0604020202020204" pitchFamily="34" charset="0"/>
                <a:cs typeface="Arial" panose="020B0604020202020204" pitchFamily="34" charset="0"/>
              </a:rPr>
              <a:t>Sponsor of the clinical trial as defined by 21 CFR 50.3 (IND/IDE Holder) </a:t>
            </a:r>
          </a:p>
          <a:p>
            <a:pPr lvl="1"/>
            <a:r>
              <a:rPr lang="en-US" sz="2400" dirty="0" smtClean="0">
                <a:latin typeface="Arial" panose="020B0604020202020204" pitchFamily="34" charset="0"/>
                <a:cs typeface="Arial" panose="020B0604020202020204" pitchFamily="34" charset="0"/>
              </a:rPr>
              <a:t>The </a:t>
            </a:r>
            <a:r>
              <a:rPr lang="en-US" sz="2400" i="1" u="sng" dirty="0" smtClean="0">
                <a:latin typeface="Arial" panose="020B0604020202020204" pitchFamily="34" charset="0"/>
                <a:cs typeface="Arial" panose="020B0604020202020204" pitchFamily="34" charset="0"/>
              </a:rPr>
              <a:t>Principal Investigator</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if the PI is conducting the trial, has access to the and control over the data from the trial, has rights to publish the results, and has the ability to meet the requirements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82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When do I register my study?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5433" y="2082288"/>
            <a:ext cx="7576716" cy="4067277"/>
          </a:xfrm>
        </p:spPr>
        <p:txBody>
          <a:bodyPr>
            <a:normAutofit fontScale="85000" lnSpcReduction="10000"/>
          </a:bodyPr>
          <a:lstStyle/>
          <a:p>
            <a:r>
              <a:rPr lang="en-US" dirty="0" smtClean="0">
                <a:latin typeface="Arial" panose="020B0604020202020204" pitchFamily="34" charset="0"/>
                <a:cs typeface="Arial" panose="020B0604020202020204" pitchFamily="34" charset="0"/>
              </a:rPr>
              <a:t>Before the first participant is enrolled – ICMJE</a:t>
            </a:r>
          </a:p>
          <a:p>
            <a:r>
              <a:rPr lang="en-US" sz="2800" dirty="0" smtClean="0">
                <a:latin typeface="Arial" panose="020B0604020202020204" pitchFamily="34" charset="0"/>
                <a:cs typeface="Arial" panose="020B0604020202020204" pitchFamily="34" charset="0"/>
              </a:rPr>
              <a:t>Within 21 days of enrolling the first participant FDAAA</a:t>
            </a:r>
          </a:p>
          <a:p>
            <a:r>
              <a:rPr lang="en-US" sz="2800" dirty="0" smtClean="0"/>
              <a:t>What about IRB Approval?</a:t>
            </a:r>
          </a:p>
          <a:p>
            <a:pPr lvl="1"/>
            <a:r>
              <a:rPr lang="en-US" sz="2400" dirty="0"/>
              <a:t>Start it before and </a:t>
            </a:r>
            <a:r>
              <a:rPr lang="en-US" sz="2400" dirty="0" smtClean="0"/>
              <a:t>finalize after </a:t>
            </a:r>
            <a:r>
              <a:rPr lang="en-US" sz="2400" dirty="0"/>
              <a:t>approval </a:t>
            </a:r>
            <a:r>
              <a:rPr lang="en-US" sz="2400" dirty="0" smtClean="0"/>
              <a:t>- OR - </a:t>
            </a:r>
            <a:endParaRPr lang="en-US" sz="2400" dirty="0"/>
          </a:p>
          <a:p>
            <a:pPr lvl="1"/>
            <a:r>
              <a:rPr lang="en-US" sz="2400" dirty="0"/>
              <a:t>R</a:t>
            </a:r>
            <a:r>
              <a:rPr lang="en-US" sz="2400" dirty="0" smtClean="0"/>
              <a:t>egister </a:t>
            </a:r>
            <a:r>
              <a:rPr lang="en-US" sz="2400" dirty="0"/>
              <a:t>it </a:t>
            </a:r>
            <a:r>
              <a:rPr lang="en-US" sz="2400" dirty="0" smtClean="0"/>
              <a:t>before but list Board Status as </a:t>
            </a:r>
            <a:r>
              <a:rPr lang="en-US" sz="2400" dirty="0"/>
              <a:t>“Submitted, pending” under </a:t>
            </a:r>
            <a:r>
              <a:rPr lang="en-US" sz="2400" dirty="0" smtClean="0"/>
              <a:t>Oversight </a:t>
            </a:r>
            <a:r>
              <a:rPr lang="en-US" sz="2400" dirty="0"/>
              <a:t>and “Not yet recruiting” under Study Status</a:t>
            </a:r>
          </a:p>
          <a:p>
            <a:pPr marL="342900" lvl="1" indent="-342900">
              <a:buFont typeface="Arial"/>
              <a:buChar char="•"/>
            </a:pPr>
            <a:r>
              <a:rPr lang="en-US" sz="3200" dirty="0"/>
              <a:t>Process can take a while so starting early is a good idea</a:t>
            </a:r>
            <a:r>
              <a:rPr lang="en-US" sz="3200" dirty="0" smtClean="0"/>
              <a:t>.</a:t>
            </a:r>
          </a:p>
          <a:p>
            <a:pPr marL="742950" lvl="2" indent="-342900"/>
            <a:r>
              <a:rPr lang="en-US" dirty="0" smtClean="0"/>
              <a:t>Sometimes can take up to 3-4 weeks</a:t>
            </a:r>
            <a:endParaRPr lang="en-US" dirty="0"/>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729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How do I register my study? </a:t>
            </a: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If your study is cancer related – the Knight Cancer Institute will register your study under their institutional account (more on this later)</a:t>
            </a:r>
          </a:p>
          <a:p>
            <a:pPr lvl="1"/>
            <a:r>
              <a:rPr lang="en-US" dirty="0" smtClean="0">
                <a:latin typeface="Arial" panose="020B0604020202020204" pitchFamily="34" charset="0"/>
                <a:cs typeface="Arial" panose="020B0604020202020204" pitchFamily="34" charset="0"/>
              </a:rPr>
              <a:t>This is any study that indicates it involves cancer in your IRB Initial Review Questionnaire</a:t>
            </a:r>
          </a:p>
          <a:p>
            <a:r>
              <a:rPr lang="en-US" dirty="0" smtClean="0">
                <a:latin typeface="Arial" panose="020B0604020202020204" pitchFamily="34" charset="0"/>
                <a:cs typeface="Arial" panose="020B0604020202020204" pitchFamily="34" charset="0"/>
              </a:rPr>
              <a:t>All other OHSU investigators …</a:t>
            </a:r>
          </a:p>
        </p:txBody>
      </p:sp>
    </p:spTree>
    <p:extLst>
      <p:ext uri="{BB962C8B-B14F-4D97-AF65-F5344CB8AC3E}">
        <p14:creationId xmlns:p14="http://schemas.microsoft.com/office/powerpoint/2010/main" val="1294155409"/>
      </p:ext>
    </p:extLst>
  </p:cSld>
  <p:clrMapOvr>
    <a:masterClrMapping/>
  </p:clrMapOvr>
</p:sld>
</file>

<file path=ppt/theme/theme1.xml><?xml version="1.0" encoding="utf-8"?>
<a:theme xmlns:a="http://schemas.openxmlformats.org/drawingml/2006/main" name="OHSU-PowerPoint-Template">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OHSU-PowerPoint-Template</Template>
  <TotalTime>12695</TotalTime>
  <Words>2720</Words>
  <Application>Microsoft Office PowerPoint</Application>
  <PresentationFormat>On-screen Show (4:3)</PresentationFormat>
  <Paragraphs>424</Paragraphs>
  <Slides>50</Slides>
  <Notes>50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50</vt:i4>
      </vt:variant>
    </vt:vector>
  </HeadingPairs>
  <TitlesOfParts>
    <vt:vector size="59" baseType="lpstr">
      <vt:lpstr>Lato Regular</vt:lpstr>
      <vt:lpstr>Lato Light</vt:lpstr>
      <vt:lpstr>Arial</vt:lpstr>
      <vt:lpstr>Noto Serif</vt:lpstr>
      <vt:lpstr>Noto</vt:lpstr>
      <vt:lpstr>OHSU-PowerPoint-Template</vt:lpstr>
      <vt:lpstr>White Slide, No Logo</vt:lpstr>
      <vt:lpstr>Gray Slide with Logo</vt:lpstr>
      <vt:lpstr>Gray Slide No Logo</vt:lpstr>
      <vt:lpstr>PowerPoint Presentation</vt:lpstr>
      <vt:lpstr>What is the purpose of registration?</vt:lpstr>
      <vt:lpstr>Why do we register trials?  </vt:lpstr>
      <vt:lpstr>What happens if you don’t register? </vt:lpstr>
      <vt:lpstr>What studies need to be registered? </vt:lpstr>
      <vt:lpstr>What studies need to be registered?</vt:lpstr>
      <vt:lpstr>Who is responsible for registration?</vt:lpstr>
      <vt:lpstr>When do I register my study? </vt:lpstr>
      <vt:lpstr>How do I register my study? </vt:lpstr>
      <vt:lpstr>How do I register my study? </vt:lpstr>
      <vt:lpstr>Planning Ahead</vt:lpstr>
      <vt:lpstr>ClinicalTrials.gov Registration Step-by-Step</vt:lpstr>
      <vt:lpstr>ClinicalTrials.gov Menu</vt:lpstr>
      <vt:lpstr>Create New Record </vt:lpstr>
      <vt:lpstr>Review Pop Up</vt:lpstr>
      <vt:lpstr>Fill in Study Identification section</vt:lpstr>
      <vt:lpstr>Fill in Study Status section</vt:lpstr>
      <vt:lpstr>Fill in Sponsor/Collaborators section</vt:lpstr>
      <vt:lpstr>Fill in Oversight section</vt:lpstr>
      <vt:lpstr>Fill in Study Description section</vt:lpstr>
      <vt:lpstr>Fill in Conditions section</vt:lpstr>
      <vt:lpstr>Fill in Study Design section</vt:lpstr>
      <vt:lpstr>Fill in Arms &amp; Interventions section</vt:lpstr>
      <vt:lpstr>Fill in Arms and Interventions section</vt:lpstr>
      <vt:lpstr>Fill in Arms and Interventions section</vt:lpstr>
      <vt:lpstr>Fill in Outcomes Measures section</vt:lpstr>
      <vt:lpstr>Fill in Eligibility section</vt:lpstr>
      <vt:lpstr>Fill in Contacts/Locations section</vt:lpstr>
      <vt:lpstr>Fill in Contacts/Locations section</vt:lpstr>
      <vt:lpstr>Fill in Contacts/Locations section</vt:lpstr>
      <vt:lpstr>Fill in optional References section</vt:lpstr>
      <vt:lpstr>Fill in optional IPD Sharing section </vt:lpstr>
      <vt:lpstr>When finished, review and complete</vt:lpstr>
      <vt:lpstr>Tips for reviewing your Record</vt:lpstr>
      <vt:lpstr>Tips for reviewing your Record</vt:lpstr>
      <vt:lpstr>Approve then Release</vt:lpstr>
      <vt:lpstr>PRS Record Review</vt:lpstr>
      <vt:lpstr>PRS QA Review Feedback</vt:lpstr>
      <vt:lpstr>PRS QA Review Feedback</vt:lpstr>
      <vt:lpstr>PowerPoint Presentation</vt:lpstr>
      <vt:lpstr>Most common CT.gov QA Issues</vt:lpstr>
      <vt:lpstr>Responsible Party vs. Record Owner vs. Access List</vt:lpstr>
      <vt:lpstr>Clinical Trial Registration Process - Cancer/Oncology Studies </vt:lpstr>
      <vt:lpstr>Clinical Trial Registration Process - Cancer/Oncology Studies </vt:lpstr>
      <vt:lpstr>Clinical Trial Registration Process - Cancer/Oncology Studies </vt:lpstr>
      <vt:lpstr>Maintenance- All Responsible Parties </vt:lpstr>
      <vt:lpstr>Frequent Registration Problems </vt:lpstr>
      <vt:lpstr>Frequent Registration Problems </vt:lpstr>
      <vt:lpstr>References and Additional Resources </vt:lpstr>
      <vt:lpstr>PowerPoint Presentation</vt:lpstr>
    </vt:vector>
  </TitlesOfParts>
  <Company>OHSU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Bradley;Lara Fournier;John Hicks;Bridget Adams</dc:creator>
  <cp:lastModifiedBy>Bridget Adams</cp:lastModifiedBy>
  <cp:revision>174</cp:revision>
  <cp:lastPrinted>2018-12-12T19:41:31Z</cp:lastPrinted>
  <dcterms:created xsi:type="dcterms:W3CDTF">2015-11-02T22:55:29Z</dcterms:created>
  <dcterms:modified xsi:type="dcterms:W3CDTF">2018-12-17T22:04:07Z</dcterms:modified>
</cp:coreProperties>
</file>