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0" r:id="rId3"/>
    <p:sldMasterId id="2147483671" r:id="rId4"/>
  </p:sldMasterIdLst>
  <p:notesMasterIdLst>
    <p:notesMasterId r:id="rId25"/>
  </p:notesMasterIdLst>
  <p:handoutMasterIdLst>
    <p:handoutMasterId r:id="rId26"/>
  </p:handoutMasterIdLst>
  <p:sldIdLst>
    <p:sldId id="279" r:id="rId5"/>
    <p:sldId id="287" r:id="rId6"/>
    <p:sldId id="300" r:id="rId7"/>
    <p:sldId id="310" r:id="rId8"/>
    <p:sldId id="292" r:id="rId9"/>
    <p:sldId id="291" r:id="rId10"/>
    <p:sldId id="298" r:id="rId11"/>
    <p:sldId id="311" r:id="rId12"/>
    <p:sldId id="290" r:id="rId13"/>
    <p:sldId id="288" r:id="rId14"/>
    <p:sldId id="289" r:id="rId15"/>
    <p:sldId id="303" r:id="rId16"/>
    <p:sldId id="306" r:id="rId17"/>
    <p:sldId id="305" r:id="rId18"/>
    <p:sldId id="304" r:id="rId19"/>
    <p:sldId id="302" r:id="rId20"/>
    <p:sldId id="301" r:id="rId21"/>
    <p:sldId id="307" r:id="rId22"/>
    <p:sldId id="308" r:id="rId23"/>
    <p:sldId id="270"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776"/>
    <a:srgbClr val="585E60"/>
    <a:srgbClr val="F6F6F6"/>
    <a:srgbClr val="2F92D5"/>
    <a:srgbClr val="277DCA"/>
    <a:srgbClr val="397EC1"/>
    <a:srgbClr val="364852"/>
    <a:srgbClr val="2F92D4"/>
    <a:srgbClr val="2B91D3"/>
    <a:srgbClr val="0C6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10" autoAdjust="0"/>
    <p:restoredTop sz="94439" autoAdjust="0"/>
  </p:normalViewPr>
  <p:slideViewPr>
    <p:cSldViewPr snapToGrid="0" snapToObjects="1">
      <p:cViewPr varScale="1">
        <p:scale>
          <a:sx n="123" d="100"/>
          <a:sy n="123" d="100"/>
        </p:scale>
        <p:origin x="120" y="1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7D67FC-230E-BC42-A146-28B6DAF9B6E5}" type="datetimeFigureOut">
              <a:rPr lang="en-US" smtClean="0">
                <a:latin typeface="Lato Regular"/>
              </a:rPr>
              <a:t>4/8/2019</a:t>
            </a:fld>
            <a:endParaRPr lang="en-US" dirty="0">
              <a:latin typeface="Lato Regular"/>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Lato Regular"/>
              </a:defRPr>
            </a:lvl1pPr>
          </a:lstStyle>
          <a:p>
            <a:fld id="{200DEFD9-7FA8-E342-B72A-1D2B906EA29E}" type="datetimeFigureOut">
              <a:rPr lang="en-US" smtClean="0"/>
              <a:pPr/>
              <a:t>4/8/2019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3</a:t>
            </a:fld>
            <a:endParaRPr lang="en-US" dirty="0"/>
          </a:p>
        </p:txBody>
      </p:sp>
    </p:spTree>
    <p:extLst>
      <p:ext uri="{BB962C8B-B14F-4D97-AF65-F5344CB8AC3E}">
        <p14:creationId xmlns:p14="http://schemas.microsoft.com/office/powerpoint/2010/main" val="315791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4</a:t>
            </a:fld>
            <a:endParaRPr lang="en-US" dirty="0"/>
          </a:p>
        </p:txBody>
      </p:sp>
    </p:spTree>
    <p:extLst>
      <p:ext uri="{BB962C8B-B14F-4D97-AF65-F5344CB8AC3E}">
        <p14:creationId xmlns:p14="http://schemas.microsoft.com/office/powerpoint/2010/main" val="394106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18</a:t>
            </a:fld>
            <a:endParaRPr lang="en-US" dirty="0"/>
          </a:p>
        </p:txBody>
      </p:sp>
    </p:spTree>
    <p:extLst>
      <p:ext uri="{BB962C8B-B14F-4D97-AF65-F5344CB8AC3E}">
        <p14:creationId xmlns:p14="http://schemas.microsoft.com/office/powerpoint/2010/main" val="130233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20</a:t>
            </a:fld>
            <a:endParaRPr lang="en-US" dirty="0"/>
          </a:p>
        </p:txBody>
      </p:sp>
    </p:spTree>
    <p:extLst>
      <p:ext uri="{BB962C8B-B14F-4D97-AF65-F5344CB8AC3E}">
        <p14:creationId xmlns:p14="http://schemas.microsoft.com/office/powerpoint/2010/main" val="325418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987" y="693203"/>
            <a:ext cx="7176482" cy="953787"/>
          </a:xfrm>
        </p:spPr>
        <p:txBody>
          <a:bodyPr>
            <a:normAutofit/>
          </a:bodyPr>
          <a:lstStyle>
            <a:lvl1pPr algn="l">
              <a:defRPr sz="4000">
                <a:solidFill>
                  <a:schemeClr val="accent4"/>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975987" y="1658751"/>
            <a:ext cx="7176482" cy="1269892"/>
          </a:xfrm>
        </p:spPr>
        <p:txBody>
          <a:bodyPr>
            <a:normAutofit/>
          </a:bodyPr>
          <a:lstStyle>
            <a:lvl1pPr marL="0" indent="0" algn="l">
              <a:buNone/>
              <a:defRPr sz="1800">
                <a:solidFill>
                  <a:schemeClr val="tx1"/>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975987" y="3681470"/>
            <a:ext cx="7175500" cy="1598613"/>
          </a:xfrm>
        </p:spPr>
        <p:txBody>
          <a:bodyPr>
            <a:noAutofit/>
          </a:bodyPr>
          <a:lstStyle>
            <a:lvl1pPr marL="0" indent="0">
              <a:buNone/>
              <a:defRPr sz="1800">
                <a:solidFill>
                  <a:srgbClr val="585E60"/>
                </a:solidFill>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smtClean="0"/>
              <a:t>Click to edit master text styles</a:t>
            </a:r>
          </a:p>
        </p:txBody>
      </p:sp>
      <p:sp>
        <p:nvSpPr>
          <p:cNvPr id="8" name="Text Placeholder 7"/>
          <p:cNvSpPr>
            <a:spLocks noGrp="1"/>
          </p:cNvSpPr>
          <p:nvPr>
            <p:ph type="body" sz="quarter" idx="11" hasCustomPrompt="1"/>
          </p:nvPr>
        </p:nvSpPr>
        <p:spPr>
          <a:xfrm>
            <a:off x="976313" y="3139753"/>
            <a:ext cx="7175500" cy="459107"/>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subhead</a:t>
            </a:r>
            <a:endParaRPr lang="en-US" dirty="0"/>
          </a:p>
        </p:txBody>
      </p:sp>
      <p:sp>
        <p:nvSpPr>
          <p:cNvPr id="6"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35300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lvl1pPr marL="0" indent="0">
              <a:buNone/>
              <a:defRPr/>
            </a:lvl1pPr>
          </a:lstStyle>
          <a:p>
            <a:endParaRPr lang="en-US" dirty="0"/>
          </a:p>
        </p:txBody>
      </p:sp>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edit drop quote”</a:t>
            </a:r>
            <a:br>
              <a:rPr lang="en-US" dirty="0" smtClean="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023021" y="1059712"/>
            <a:ext cx="7114125"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edit drop quote”</a:t>
            </a:r>
            <a:br>
              <a:rPr lang="en-US" dirty="0" smtClean="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4" y="482088"/>
            <a:ext cx="8031317"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0" y="0"/>
            <a:ext cx="244584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3174898" y="682610"/>
            <a:ext cx="5467880" cy="752528"/>
          </a:xfrm>
          <a:prstGeom prst="rect">
            <a:avLst/>
          </a:prstGeom>
        </p:spPr>
        <p:txBody>
          <a:bodyPr vert="horz" lIns="91440" tIns="45720" rIns="91440" bIns="45720" rtlCol="0" anchor="ctr">
            <a:noAutofit/>
          </a:bodyPr>
          <a:lstStyle>
            <a:lvl1pPr algn="l">
              <a:defRPr sz="3200"/>
            </a:lvl1pPr>
          </a:lstStyle>
          <a:p>
            <a:r>
              <a:rPr lang="en-US" dirty="0" smtClean="0"/>
              <a:t>Click to edit master title style</a:t>
            </a:r>
            <a:endParaRPr lang="en-US" dirty="0"/>
          </a:p>
        </p:txBody>
      </p:sp>
      <p:sp>
        <p:nvSpPr>
          <p:cNvPr id="10" name="Text Placeholder 2"/>
          <p:cNvSpPr>
            <a:spLocks noGrp="1"/>
          </p:cNvSpPr>
          <p:nvPr>
            <p:ph idx="10" hasCustomPrompt="1"/>
          </p:nvPr>
        </p:nvSpPr>
        <p:spPr>
          <a:xfrm>
            <a:off x="3174898" y="1540962"/>
            <a:ext cx="5300242" cy="3314757"/>
          </a:xfrm>
          <a:prstGeom prst="rect">
            <a:avLst/>
          </a:prstGeom>
        </p:spPr>
        <p:txBody>
          <a:bodyPr vert="horz" lIns="91440" tIns="45720" rIns="91440" bIns="45720" rtlCol="0">
            <a:normAutofit/>
          </a:bodyPr>
          <a:lstStyle>
            <a:lvl1pPr>
              <a:lnSpc>
                <a:spcPct val="130000"/>
              </a:lnSpc>
              <a:defRPr sz="2000">
                <a:solidFill>
                  <a:srgbClr val="585E60"/>
                </a:solidFill>
                <a:latin typeface="Noto Serif"/>
                <a:cs typeface="Noto Serif"/>
              </a:defRPr>
            </a:lvl1pPr>
            <a:lvl2pPr>
              <a:lnSpc>
                <a:spcPct val="130000"/>
              </a:lnSpc>
              <a:defRPr sz="2000">
                <a:solidFill>
                  <a:srgbClr val="585E60"/>
                </a:solidFill>
                <a:latin typeface="Noto Serif"/>
                <a:cs typeface="Noto Serif"/>
              </a:defRPr>
            </a:lvl2pPr>
            <a:lvl3pPr>
              <a:lnSpc>
                <a:spcPct val="130000"/>
              </a:lnSpc>
              <a:defRPr sz="2000">
                <a:solidFill>
                  <a:srgbClr val="585E60"/>
                </a:solidFill>
                <a:latin typeface="Noto Serif"/>
                <a:cs typeface="Noto Serif"/>
              </a:defRPr>
            </a:lvl3pPr>
            <a:lvl4pPr>
              <a:lnSpc>
                <a:spcPct val="130000"/>
              </a:lnSpc>
              <a:defRPr sz="2000">
                <a:solidFill>
                  <a:srgbClr val="585E60"/>
                </a:solidFill>
                <a:latin typeface="Noto Serif"/>
                <a:cs typeface="Noto Serif"/>
              </a:defRPr>
            </a:lvl4pPr>
            <a:lvl5pPr>
              <a:lnSpc>
                <a:spcPct val="130000"/>
              </a:lnSpc>
              <a:defRPr sz="2000">
                <a:solidFill>
                  <a:srgbClr val="585E60"/>
                </a:solidFill>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785974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6313" y="693203"/>
            <a:ext cx="7176482" cy="953787"/>
          </a:xfrm>
        </p:spPr>
        <p:txBody>
          <a:bodyPr>
            <a:normAutofit/>
          </a:bodyPr>
          <a:lstStyle>
            <a:lvl1pPr algn="l">
              <a:defRPr sz="4000"/>
            </a:lvl1pPr>
          </a:lstStyle>
          <a:p>
            <a:r>
              <a:rPr lang="en-US" dirty="0" smtClean="0"/>
              <a:t>Click to edit master title style</a:t>
            </a:r>
            <a:endParaRPr lang="en-US" dirty="0"/>
          </a:p>
        </p:txBody>
      </p:sp>
      <p:sp>
        <p:nvSpPr>
          <p:cNvPr id="5" name="Subtitle 2"/>
          <p:cNvSpPr>
            <a:spLocks noGrp="1"/>
          </p:cNvSpPr>
          <p:nvPr>
            <p:ph type="subTitle" idx="1" hasCustomPrompt="1"/>
          </p:nvPr>
        </p:nvSpPr>
        <p:spPr>
          <a:xfrm>
            <a:off x="976313" y="1776331"/>
            <a:ext cx="7176482" cy="1269892"/>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4"/>
          <p:cNvSpPr>
            <a:spLocks noGrp="1"/>
          </p:cNvSpPr>
          <p:nvPr>
            <p:ph type="body" sz="quarter" idx="10" hasCustomPrompt="1"/>
          </p:nvPr>
        </p:nvSpPr>
        <p:spPr>
          <a:xfrm>
            <a:off x="976313" y="3693228"/>
            <a:ext cx="7175500"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smtClean="0"/>
              <a:t>Click to edit master text styles</a:t>
            </a:r>
          </a:p>
        </p:txBody>
      </p:sp>
      <p:sp>
        <p:nvSpPr>
          <p:cNvPr id="7" name="Text Placeholder 7"/>
          <p:cNvSpPr>
            <a:spLocks noGrp="1"/>
          </p:cNvSpPr>
          <p:nvPr>
            <p:ph type="body" sz="quarter" idx="11" hasCustomPrompt="1"/>
          </p:nvPr>
        </p:nvSpPr>
        <p:spPr>
          <a:xfrm>
            <a:off x="976639" y="3139753"/>
            <a:ext cx="7175500" cy="459107"/>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subhead</a:t>
            </a:r>
            <a:endParaRPr lang="en-US" dirty="0"/>
          </a:p>
        </p:txBody>
      </p:sp>
      <p:sp>
        <p:nvSpPr>
          <p:cNvPr id="8"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smtClean="0"/>
              <a:t>“Click to edit drop quote style”</a:t>
            </a:r>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93735"/>
            <a:ext cx="7534430" cy="1143000"/>
          </a:xfrm>
          <a:prstGeom prst="rect">
            <a:avLst/>
          </a:prstGeom>
        </p:spPr>
        <p:txBody>
          <a:bodyPr vert="horz" lIns="91440" tIns="45720" rIns="91440" bIns="45720" rtlCol="0" anchor="ctr">
            <a:normAutofit/>
          </a:bodyPr>
          <a:lstStyle>
            <a:lvl1pPr algn="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811213" y="1917626"/>
            <a:ext cx="7534275" cy="2938995"/>
          </a:xfrm>
        </p:spPr>
        <p:txBody>
          <a:bodyPr/>
          <a:lstStyle>
            <a:lvl1pPr>
              <a:lnSpc>
                <a:spcPct val="130000"/>
              </a:lnSpc>
              <a:defRPr>
                <a:solidFill>
                  <a:srgbClr val="585E60"/>
                </a:solidFill>
                <a:latin typeface="Noto Serif"/>
                <a:cs typeface="Noto Serif"/>
              </a:defRPr>
            </a:lvl1pPr>
            <a:lvl2pPr>
              <a:lnSpc>
                <a:spcPct val="130000"/>
              </a:lnSpc>
              <a:defRPr>
                <a:solidFill>
                  <a:srgbClr val="585E60"/>
                </a:solidFill>
                <a:latin typeface="Noto Serif"/>
                <a:cs typeface="Noto Serif"/>
              </a:defRPr>
            </a:lvl2pPr>
            <a:lvl3pPr>
              <a:lnSpc>
                <a:spcPct val="130000"/>
              </a:lnSpc>
              <a:defRPr>
                <a:solidFill>
                  <a:srgbClr val="585E60"/>
                </a:solidFill>
                <a:latin typeface="Noto Serif"/>
                <a:cs typeface="Noto Serif"/>
              </a:defRPr>
            </a:lvl3pPr>
            <a:lvl4pPr>
              <a:lnSpc>
                <a:spcPct val="130000"/>
              </a:lnSpc>
              <a:defRPr>
                <a:solidFill>
                  <a:srgbClr val="585E60"/>
                </a:solidFill>
                <a:latin typeface="Noto Serif"/>
                <a:cs typeface="Noto Serif"/>
              </a:defRPr>
            </a:lvl4pPr>
            <a:lvl5pPr>
              <a:lnSpc>
                <a:spcPct val="130000"/>
              </a:lnSpc>
              <a:defRPr>
                <a:solidFill>
                  <a:srgbClr val="585E60"/>
                </a:solidFill>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2922" y="980126"/>
            <a:ext cx="7604983" cy="3370427"/>
          </a:xfrm>
        </p:spPr>
        <p:txBody>
          <a:bodyPr>
            <a:normAutofit/>
          </a:bodyPr>
          <a:lstStyle>
            <a:lvl1pPr algn="l">
              <a:lnSpc>
                <a:spcPct val="120000"/>
              </a:lnSpc>
              <a:defRPr sz="2800" baseline="0">
                <a:solidFill>
                  <a:schemeClr val="bg1"/>
                </a:solidFill>
                <a:latin typeface="Noto Serif"/>
                <a:cs typeface="Noto Serif"/>
              </a:defRPr>
            </a:lvl1pPr>
          </a:lstStyle>
          <a:p>
            <a:r>
              <a:rPr lang="en-US" dirty="0" smtClean="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endParaRPr lang="en-US" dirty="0"/>
          </a:p>
        </p:txBody>
      </p:sp>
      <p:sp>
        <p:nvSpPr>
          <p:cNvPr id="4" name="Text Placeholder 4"/>
          <p:cNvSpPr>
            <a:spLocks noGrp="1"/>
          </p:cNvSpPr>
          <p:nvPr>
            <p:ph type="body" sz="quarter" idx="10" hasCustomPrompt="1"/>
          </p:nvPr>
        </p:nvSpPr>
        <p:spPr>
          <a:xfrm>
            <a:off x="802922" y="4779720"/>
            <a:ext cx="4111625" cy="504825"/>
          </a:xfrm>
        </p:spPr>
        <p:txBody>
          <a:bodyPr/>
          <a:lstStyle>
            <a:lvl1pPr marL="0" indent="0">
              <a:buNone/>
              <a:defRPr sz="2000"/>
            </a:lvl1pPr>
          </a:lstStyle>
          <a:p>
            <a:pPr lvl="0"/>
            <a:r>
              <a:rPr lang="en-US" dirty="0" smtClean="0"/>
              <a:t>— Click to add attribution</a:t>
            </a:r>
            <a:endParaRPr lang="en-US" dirty="0"/>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0" y="0"/>
            <a:ext cx="244584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3174898" y="682610"/>
            <a:ext cx="5467880" cy="752528"/>
          </a:xfrm>
          <a:prstGeom prst="rect">
            <a:avLst/>
          </a:prstGeom>
        </p:spPr>
        <p:txBody>
          <a:bodyPr vert="horz" lIns="91440" tIns="45720" rIns="91440" bIns="45720" rtlCol="0" anchor="ctr">
            <a:noAutofit/>
          </a:bodyPr>
          <a:lstStyle>
            <a:lvl1pPr algn="l">
              <a:defRPr sz="3200"/>
            </a:lvl1pPr>
          </a:lstStyle>
          <a:p>
            <a:r>
              <a:rPr lang="en-US" dirty="0" smtClean="0"/>
              <a:t>Click to edit master title style</a:t>
            </a:r>
            <a:endParaRPr lang="en-US" dirty="0"/>
          </a:p>
        </p:txBody>
      </p:sp>
      <p:sp>
        <p:nvSpPr>
          <p:cNvPr id="10" name="Text Placeholder 2"/>
          <p:cNvSpPr>
            <a:spLocks noGrp="1"/>
          </p:cNvSpPr>
          <p:nvPr>
            <p:ph idx="10" hasCustomPrompt="1"/>
          </p:nvPr>
        </p:nvSpPr>
        <p:spPr>
          <a:xfrm>
            <a:off x="3174898" y="1540962"/>
            <a:ext cx="5300242" cy="3314757"/>
          </a:xfrm>
          <a:prstGeom prst="rect">
            <a:avLst/>
          </a:prstGeom>
        </p:spPr>
        <p:txBody>
          <a:bodyPr vert="horz" lIns="91440" tIns="45720" rIns="91440" bIns="45720" rtlCol="0">
            <a:normAutofit/>
          </a:bodyPr>
          <a:lstStyle>
            <a:lvl1pPr>
              <a:lnSpc>
                <a:spcPct val="130000"/>
              </a:lnSpc>
              <a:defRPr sz="2000">
                <a:solidFill>
                  <a:srgbClr val="585E60"/>
                </a:solidFill>
                <a:latin typeface="Noto Serif"/>
                <a:cs typeface="Noto Serif"/>
              </a:defRPr>
            </a:lvl1pPr>
            <a:lvl2pPr>
              <a:lnSpc>
                <a:spcPct val="130000"/>
              </a:lnSpc>
              <a:defRPr sz="2000">
                <a:solidFill>
                  <a:srgbClr val="585E60"/>
                </a:solidFill>
                <a:latin typeface="Noto Serif"/>
                <a:cs typeface="Noto Serif"/>
              </a:defRPr>
            </a:lvl2pPr>
            <a:lvl3pPr>
              <a:lnSpc>
                <a:spcPct val="130000"/>
              </a:lnSpc>
              <a:defRPr sz="2000">
                <a:solidFill>
                  <a:srgbClr val="585E60"/>
                </a:solidFill>
                <a:latin typeface="Noto Serif"/>
                <a:cs typeface="Noto Serif"/>
              </a:defRPr>
            </a:lvl3pPr>
            <a:lvl4pPr>
              <a:lnSpc>
                <a:spcPct val="130000"/>
              </a:lnSpc>
              <a:defRPr sz="2000">
                <a:solidFill>
                  <a:srgbClr val="585E60"/>
                </a:solidFill>
                <a:latin typeface="Noto Serif"/>
                <a:cs typeface="Noto Serif"/>
              </a:defRPr>
            </a:lvl4pPr>
            <a:lvl5pPr>
              <a:lnSpc>
                <a:spcPct val="130000"/>
              </a:lnSpc>
              <a:defRPr sz="2000">
                <a:solidFill>
                  <a:srgbClr val="585E60"/>
                </a:solidFill>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254" y="683764"/>
            <a:ext cx="7957748" cy="82821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575254" y="1634014"/>
            <a:ext cx="3920546" cy="3890908"/>
          </a:xfrm>
        </p:spPr>
        <p:txBody>
          <a:bodyPr>
            <a:normAutofit/>
          </a:bodyPr>
          <a:lstStyle>
            <a:lvl1pPr>
              <a:defRPr sz="2000" b="0" i="0">
                <a:solidFill>
                  <a:srgbClr val="585E60"/>
                </a:solidFill>
                <a:latin typeface="Noto Serif"/>
                <a:cs typeface="Noto Serif"/>
              </a:defRPr>
            </a:lvl1pPr>
            <a:lvl2pPr>
              <a:defRPr sz="2000" b="0" i="0">
                <a:solidFill>
                  <a:srgbClr val="585E60"/>
                </a:solidFill>
                <a:latin typeface="Noto Serif"/>
                <a:cs typeface="Noto Serif"/>
              </a:defRPr>
            </a:lvl2pPr>
            <a:lvl3pPr>
              <a:defRPr sz="2000" b="0" i="0">
                <a:solidFill>
                  <a:srgbClr val="585E60"/>
                </a:solidFill>
                <a:latin typeface="Noto Serif"/>
                <a:cs typeface="Noto Serif"/>
              </a:defRPr>
            </a:lvl3pPr>
            <a:lvl4pPr>
              <a:defRPr sz="2000" b="0" i="0">
                <a:solidFill>
                  <a:srgbClr val="585E60"/>
                </a:solidFill>
                <a:latin typeface="Noto Serif"/>
                <a:cs typeface="Noto Serif"/>
              </a:defRPr>
            </a:lvl4pPr>
            <a:lvl5pPr>
              <a:defRPr sz="2000" b="0" i="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34013"/>
            <a:ext cx="3884802" cy="3890909"/>
          </a:xfrm>
        </p:spPr>
        <p:txBody>
          <a:bodyPr>
            <a:normAutofit/>
          </a:bodyPr>
          <a:lstStyle>
            <a:lvl1pPr>
              <a:defRPr sz="2000">
                <a:solidFill>
                  <a:srgbClr val="585E60"/>
                </a:solidFill>
                <a:latin typeface="Noto Serif"/>
                <a:cs typeface="Noto Serif"/>
              </a:defRPr>
            </a:lvl1pPr>
            <a:lvl2pPr>
              <a:defRPr sz="2000">
                <a:solidFill>
                  <a:srgbClr val="585E60"/>
                </a:solidFill>
                <a:latin typeface="Noto Serif"/>
                <a:cs typeface="Noto Serif"/>
              </a:defRPr>
            </a:lvl2pPr>
            <a:lvl3pPr>
              <a:defRPr sz="2000">
                <a:solidFill>
                  <a:srgbClr val="585E60"/>
                </a:solidFill>
                <a:latin typeface="Noto Serif"/>
                <a:cs typeface="Noto Serif"/>
              </a:defRPr>
            </a:lvl3pPr>
            <a:lvl4pPr>
              <a:defRPr sz="2000">
                <a:solidFill>
                  <a:srgbClr val="585E60"/>
                </a:solidFill>
                <a:latin typeface="Noto Serif"/>
                <a:cs typeface="Noto Serif"/>
              </a:defRPr>
            </a:lvl4pPr>
            <a:lvl5pPr>
              <a:defRPr sz="200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87746" y="1187581"/>
            <a:ext cx="7243471" cy="451517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75864" y="493443"/>
            <a:ext cx="4597400" cy="447218"/>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smtClean="0"/>
              <a:t>Title of Object</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add short drop quote”</a:t>
            </a:r>
            <a:br>
              <a:rPr lang="en-US" dirty="0" smtClean="0"/>
            </a:br>
            <a:endParaRPr lang="en-US" dirty="0"/>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2922" y="980126"/>
            <a:ext cx="7604983" cy="3464874"/>
          </a:xfrm>
        </p:spPr>
        <p:txBody>
          <a:bodyPr>
            <a:normAutofit/>
          </a:bodyPr>
          <a:lstStyle>
            <a:lvl1pPr algn="l">
              <a:lnSpc>
                <a:spcPct val="120000"/>
              </a:lnSpc>
              <a:defRPr sz="2800" baseline="0">
                <a:solidFill>
                  <a:srgbClr val="585E60"/>
                </a:solidFill>
                <a:latin typeface="Noto Serif"/>
                <a:cs typeface="Noto Serif"/>
              </a:defRPr>
            </a:lvl1pPr>
          </a:lstStyle>
          <a:p>
            <a:r>
              <a:rPr lang="en-US" dirty="0" smtClean="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endParaRPr lang="en-US" dirty="0"/>
          </a:p>
        </p:txBody>
      </p:sp>
      <p:sp>
        <p:nvSpPr>
          <p:cNvPr id="5" name="Text Placeholder 4"/>
          <p:cNvSpPr>
            <a:spLocks noGrp="1"/>
          </p:cNvSpPr>
          <p:nvPr>
            <p:ph type="body" sz="quarter" idx="10" hasCustomPrompt="1"/>
          </p:nvPr>
        </p:nvSpPr>
        <p:spPr>
          <a:xfrm>
            <a:off x="802922" y="5067404"/>
            <a:ext cx="4111625" cy="504825"/>
          </a:xfrm>
        </p:spPr>
        <p:txBody>
          <a:bodyPr/>
          <a:lstStyle>
            <a:lvl1pPr marL="0" indent="0">
              <a:buNone/>
              <a:defRPr sz="2000">
                <a:solidFill>
                  <a:srgbClr val="585E60"/>
                </a:solidFill>
              </a:defRPr>
            </a:lvl1pPr>
          </a:lstStyle>
          <a:p>
            <a:pPr lvl="0"/>
            <a:r>
              <a:rPr lang="en-US" dirty="0" smtClean="0"/>
              <a:t>— Click to add attribution</a:t>
            </a:r>
            <a:endParaRPr lang="en-US" dirty="0"/>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accent3"/>
                </a:solidFill>
              </a:defRPr>
            </a:lvl1pPr>
          </a:lstStyle>
          <a:p>
            <a:r>
              <a:rPr lang="en-US" dirty="0" smtClean="0"/>
              <a:t>Click to edit title style</a:t>
            </a:r>
            <a:endParaRPr lang="en-US" dirty="0"/>
          </a:p>
        </p:txBody>
      </p:sp>
      <p:sp>
        <p:nvSpPr>
          <p:cNvPr id="3"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922" y="677164"/>
            <a:ext cx="7604983" cy="82821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2922" y="1885144"/>
            <a:ext cx="7604983" cy="2985525"/>
          </a:xfrm>
          <a:prstGeom prst="rect">
            <a:avLst/>
          </a:prstGeom>
        </p:spPr>
        <p:txBody>
          <a:bodyPr vert="horz" lIns="91440" tIns="45720" rIns="91440" bIns="45720" rtlCol="0">
            <a:normAutofit/>
          </a:bodyPr>
          <a:lstStyle/>
          <a:p>
            <a:pPr lvl="0"/>
            <a:r>
              <a:rPr lang="en-US" dirty="0" smtClean="0"/>
              <a:t>Click to edit master text style</a:t>
            </a:r>
          </a:p>
        </p:txBody>
      </p:sp>
      <p:pic>
        <p:nvPicPr>
          <p:cNvPr id="4" name="Picture 3" descr="OHSU-RGB-1CGRAY-POS.eps"/>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466700" y="5879300"/>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 id="2147483691" r:id="rId10"/>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433" y="691263"/>
            <a:ext cx="7334529"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5433" y="2016825"/>
            <a:ext cx="7334529" cy="40672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 id="2147483690" r:id="rId6"/>
  </p:sldLayoutIdLst>
  <p:hf hdr="0" ftr="0" dt="0"/>
  <p:txStyles>
    <p:titleStyle>
      <a:lvl1pPr algn="l" defTabSz="457200" rtl="0" eaLnBrk="1" latinLnBrk="0" hangingPunct="1">
        <a:spcBef>
          <a:spcPct val="0"/>
        </a:spcBef>
        <a:buNone/>
        <a:defRPr sz="4400" b="0" i="0" kern="1200">
          <a:solidFill>
            <a:srgbClr val="002776"/>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811362" y="693736"/>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11362" y="2019299"/>
            <a:ext cx="7534430" cy="31430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OHSU-REV.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5792" y="583828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52568" y="667743"/>
            <a:ext cx="7652018"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2568" y="1993305"/>
            <a:ext cx="7652018" cy="40555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lm.nih.gov/bsd/uniform_requirements.html" TargetMode="External"/><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hyperlink" Target="https://owl.english.purdue.edu/ow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ohsu.edu/xd/education/schools/school-of-medicine/departments/clinical-departments/dmice/current-students/student-resources/index.cfm"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mailto:ethesis@ohsu.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thesisondemand.com/" TargetMode="External"/><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www.ohsu.edu/xd/education/schools/school-of-medicine/departments/clinical-departments/dmice/current-students/student-resources/index.cfm" TargetMode="External"/><Relationship Id="rId2" Type="http://schemas.openxmlformats.org/officeDocument/2006/relationships/hyperlink" Target="http://www.ohsu.edu/xd/education/schools/school-of-medicine/departments/clinical-departments/dmice/current-students/student-resources/forms.cfm" TargetMode="Externa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www.ohsu.edu/xd/education/schools/school-of-medicine/academic-programs/graduate-studies/upload/Master-Thesis-Advisory-Committee-TAC-Policy-11-18-14.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ohsu.edu/xd/education/schools/school-of-medicine/departments/clinical-departments/dmice/current-students/student-resources/index.cfm"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ohsu.edu/xd/education/schools/school-of-medicine/academic-programs/graduate-studies/upload/Preparation-of-Dissertation-and-Thesis.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ohsu.edu/xd/education/schools/school-of-medicine/departments/clinical-departments/dmice/current-students/student-resources/forms.cfm" TargetMode="External"/><Relationship Id="rId2" Type="http://schemas.openxmlformats.org/officeDocument/2006/relationships/hyperlink" Target="http://www.ohsu.edu/xd/research/about/integrity/irb/index.cfm" TargetMode="External"/><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4245"/>
            <a:ext cx="9144000" cy="6858000"/>
          </a:xfrm>
          <a:prstGeom prst="rect">
            <a:avLst/>
          </a:prstGeom>
        </p:spPr>
      </p:pic>
      <p:sp>
        <p:nvSpPr>
          <p:cNvPr id="4" name="TextBox 3"/>
          <p:cNvSpPr txBox="1"/>
          <p:nvPr/>
        </p:nvSpPr>
        <p:spPr>
          <a:xfrm>
            <a:off x="658492" y="3730750"/>
            <a:ext cx="6987618" cy="2123658"/>
          </a:xfrm>
          <a:prstGeom prst="rect">
            <a:avLst/>
          </a:prstGeom>
          <a:noFill/>
        </p:spPr>
        <p:txBody>
          <a:bodyPr wrap="square" rtlCol="0">
            <a:spAutoFit/>
          </a:bodyPr>
          <a:lstStyle/>
          <a:p>
            <a:r>
              <a:rPr lang="en-US" sz="4400" b="1" dirty="0" smtClean="0">
                <a:solidFill>
                  <a:schemeClr val="bg1"/>
                </a:solidFill>
                <a:latin typeface="Lato Regular"/>
                <a:cs typeface="Lato Regular"/>
              </a:rPr>
              <a:t>Completing the Master’s Thesis in Biomedical Informatics</a:t>
            </a:r>
          </a:p>
        </p:txBody>
      </p:sp>
      <p:cxnSp>
        <p:nvCxnSpPr>
          <p:cNvPr id="6" name="Straight Connector 5" title="Straight line"/>
          <p:cNvCxnSpPr/>
          <p:nvPr/>
        </p:nvCxnSpPr>
        <p:spPr>
          <a:xfrm>
            <a:off x="725731" y="5658785"/>
            <a:ext cx="7594261" cy="864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descr="OHSU master brand logo." title="OHSU master bran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170" y="2416074"/>
            <a:ext cx="603495" cy="1034025"/>
          </a:xfrm>
          <a:prstGeom prst="rect">
            <a:avLst/>
          </a:prstGeom>
        </p:spPr>
      </p:pic>
      <p:sp>
        <p:nvSpPr>
          <p:cNvPr id="3" name="TextBox 2"/>
          <p:cNvSpPr txBox="1"/>
          <p:nvPr/>
        </p:nvSpPr>
        <p:spPr>
          <a:xfrm>
            <a:off x="658492" y="5968124"/>
            <a:ext cx="6154231" cy="369332"/>
          </a:xfrm>
          <a:prstGeom prst="rect">
            <a:avLst/>
          </a:prstGeom>
          <a:noFill/>
        </p:spPr>
        <p:txBody>
          <a:bodyPr wrap="square" rtlCol="0">
            <a:spAutoFit/>
          </a:bodyPr>
          <a:lstStyle/>
          <a:p>
            <a:r>
              <a:rPr lang="en-US" sz="900" kern="0" spc="80" smtClean="0">
                <a:solidFill>
                  <a:schemeClr val="bg1"/>
                </a:solidFill>
                <a:latin typeface="Lato Regular" panose="020F0502020204030203" pitchFamily="34" charset="0"/>
                <a:cs typeface="Lato Light"/>
              </a:rPr>
              <a:t>April </a:t>
            </a:r>
            <a:r>
              <a:rPr lang="en-US" sz="900" kern="0" spc="80" dirty="0">
                <a:solidFill>
                  <a:schemeClr val="bg1"/>
                </a:solidFill>
                <a:latin typeface="Lato Regular" panose="020F0502020204030203" pitchFamily="34" charset="0"/>
                <a:cs typeface="Lato Light"/>
              </a:rPr>
              <a:t>8</a:t>
            </a:r>
            <a:r>
              <a:rPr lang="en-US" sz="900" kern="0" spc="80" smtClean="0">
                <a:solidFill>
                  <a:schemeClr val="bg1"/>
                </a:solidFill>
                <a:latin typeface="Lato Regular" panose="020F0502020204030203" pitchFamily="34" charset="0"/>
                <a:cs typeface="Lato Light"/>
              </a:rPr>
              <a:t>, </a:t>
            </a:r>
            <a:r>
              <a:rPr lang="en-US" sz="900" kern="0" spc="80" dirty="0" smtClean="0">
                <a:solidFill>
                  <a:schemeClr val="bg1"/>
                </a:solidFill>
                <a:latin typeface="Lato Regular" panose="020F0502020204030203" pitchFamily="34" charset="0"/>
                <a:cs typeface="Lato Light"/>
              </a:rPr>
              <a:t>2019 PRESENTED BY: Diane Doctor, MLIS, Educational Programs Coordinator</a:t>
            </a:r>
          </a:p>
          <a:p>
            <a:r>
              <a:rPr lang="en-US" sz="900" kern="0" spc="80" dirty="0" smtClean="0">
                <a:solidFill>
                  <a:schemeClr val="bg1"/>
                </a:solidFill>
                <a:latin typeface="Lato Regular" panose="020F0502020204030203" pitchFamily="34" charset="0"/>
                <a:cs typeface="Lato Light"/>
              </a:rPr>
              <a:t>Dept. of Medical Informatics &amp; Clinical Epidemiology</a:t>
            </a:r>
            <a:endParaRPr lang="en-US" sz="900" kern="0" spc="80" dirty="0">
              <a:solidFill>
                <a:schemeClr val="bg1"/>
              </a:solidFill>
              <a:latin typeface="Lato Regular" panose="020F0502020204030203" pitchFamily="34" charset="0"/>
              <a:cs typeface="Lato Light"/>
            </a:endParaRPr>
          </a:p>
        </p:txBody>
      </p:sp>
    </p:spTree>
    <p:extLst>
      <p:ext uri="{BB962C8B-B14F-4D97-AF65-F5344CB8AC3E}">
        <p14:creationId xmlns:p14="http://schemas.microsoft.com/office/powerpoint/2010/main" val="3144814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3" name="Title 2"/>
          <p:cNvSpPr>
            <a:spLocks noGrp="1"/>
          </p:cNvSpPr>
          <p:nvPr>
            <p:ph type="title"/>
          </p:nvPr>
        </p:nvSpPr>
        <p:spPr/>
        <p:txBody>
          <a:bodyPr/>
          <a:lstStyle/>
          <a:p>
            <a:r>
              <a:rPr lang="en-US" sz="2800" b="1" dirty="0" smtClean="0">
                <a:solidFill>
                  <a:srgbClr val="002776"/>
                </a:solidFill>
              </a:rPr>
              <a:t>Third</a:t>
            </a:r>
            <a:r>
              <a:rPr lang="en-US" sz="2800" dirty="0" smtClean="0">
                <a:solidFill>
                  <a:srgbClr val="002776"/>
                </a:solidFill>
              </a:rPr>
              <a:t> term of BMI 503 Thesis-</a:t>
            </a:r>
            <a:br>
              <a:rPr lang="en-US" sz="2800" dirty="0" smtClean="0">
                <a:solidFill>
                  <a:srgbClr val="002776"/>
                </a:solidFill>
              </a:rPr>
            </a:br>
            <a:r>
              <a:rPr lang="en-US" sz="2800" dirty="0" smtClean="0">
                <a:solidFill>
                  <a:srgbClr val="002776"/>
                </a:solidFill>
              </a:rPr>
              <a:t>4 credits</a:t>
            </a:r>
            <a:endParaRPr lang="en-US" sz="2800" dirty="0">
              <a:solidFill>
                <a:srgbClr val="002776"/>
              </a:solidFill>
            </a:endParaRPr>
          </a:p>
        </p:txBody>
      </p:sp>
      <p:sp>
        <p:nvSpPr>
          <p:cNvPr id="4" name="Content Placeholder 3"/>
          <p:cNvSpPr>
            <a:spLocks noGrp="1"/>
          </p:cNvSpPr>
          <p:nvPr>
            <p:ph idx="10"/>
          </p:nvPr>
        </p:nvSpPr>
        <p:spPr/>
        <p:txBody>
          <a:bodyPr>
            <a:normAutofit fontScale="85000" lnSpcReduction="20000"/>
          </a:bodyPr>
          <a:lstStyle/>
          <a:p>
            <a:pPr marL="265176" indent="-173736">
              <a:spcAft>
                <a:spcPts val="2000"/>
              </a:spcAft>
              <a:buSzPct val="120000"/>
            </a:pPr>
            <a:r>
              <a:rPr lang="en-US" dirty="0" smtClean="0">
                <a:solidFill>
                  <a:srgbClr val="364852"/>
                </a:solidFill>
              </a:rPr>
              <a:t>Research, data collection, data synthesis, writing</a:t>
            </a:r>
            <a:endParaRPr lang="en-US" dirty="0">
              <a:solidFill>
                <a:srgbClr val="364852"/>
              </a:solidFill>
            </a:endParaRPr>
          </a:p>
          <a:p>
            <a:pPr marL="265176" indent="-173736">
              <a:spcAft>
                <a:spcPts val="2000"/>
              </a:spcAft>
              <a:buSzPct val="120000"/>
            </a:pPr>
            <a:r>
              <a:rPr lang="en-US" dirty="0" smtClean="0">
                <a:solidFill>
                  <a:srgbClr val="364852"/>
                </a:solidFill>
              </a:rPr>
              <a:t>Meet with advisor regularly</a:t>
            </a:r>
            <a:endParaRPr lang="en-US" dirty="0">
              <a:solidFill>
                <a:srgbClr val="364852"/>
              </a:solidFill>
            </a:endParaRPr>
          </a:p>
          <a:p>
            <a:pPr marL="265176" indent="-173736">
              <a:spcAft>
                <a:spcPts val="2000"/>
              </a:spcAft>
              <a:buSzPct val="120000"/>
            </a:pPr>
            <a:r>
              <a:rPr lang="en-US" dirty="0" smtClean="0">
                <a:solidFill>
                  <a:srgbClr val="364852"/>
                </a:solidFill>
              </a:rPr>
              <a:t>Meet with TAC at least once to present current status of research (with slides)</a:t>
            </a:r>
          </a:p>
          <a:p>
            <a:pPr marL="265176" indent="-173736">
              <a:spcAft>
                <a:spcPts val="2000"/>
              </a:spcAft>
              <a:buSzPct val="120000"/>
            </a:pPr>
            <a:r>
              <a:rPr lang="en-US" dirty="0" smtClean="0">
                <a:solidFill>
                  <a:srgbClr val="364852"/>
                </a:solidFill>
              </a:rPr>
              <a:t>Complete TAC Meeting Summary Form</a:t>
            </a:r>
          </a:p>
          <a:p>
            <a:pPr marL="265176" indent="-173736">
              <a:spcAft>
                <a:spcPts val="2000"/>
              </a:spcAft>
              <a:buSzPct val="120000"/>
            </a:pPr>
            <a:r>
              <a:rPr lang="en-US" dirty="0" smtClean="0">
                <a:solidFill>
                  <a:srgbClr val="364852"/>
                </a:solidFill>
              </a:rPr>
              <a:t>Log into SIS and Apply to Graduate</a:t>
            </a:r>
            <a:endParaRPr lang="en-US" dirty="0">
              <a:solidFill>
                <a:srgbClr val="364852"/>
              </a:solidFill>
            </a:endParaRPr>
          </a:p>
        </p:txBody>
      </p:sp>
      <p:pic>
        <p:nvPicPr>
          <p:cNvPr id="8" name="Picture 7" descr="Image of a physician with a child, child playing with physician's stethoscope." title="Physician with child."/>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flipH="1">
            <a:off x="0" y="1"/>
            <a:ext cx="2629580" cy="6858000"/>
          </a:xfrm>
          <a:prstGeom prst="rect">
            <a:avLst/>
          </a:prstGeom>
        </p:spPr>
      </p:pic>
      <p:sp>
        <p:nvSpPr>
          <p:cNvPr id="7"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B2F85B2F-72E8-2A41-B336-9B917C5018FC}" type="slidenum">
              <a:rPr lang="en-US" sz="1200" smtClean="0">
                <a:solidFill>
                  <a:schemeClr val="bg1"/>
                </a:solidFill>
                <a:latin typeface="Noto Serif" charset="0"/>
                <a:ea typeface="Noto Serif" charset="0"/>
                <a:cs typeface="Noto Serif" charset="0"/>
              </a:rPr>
              <a:t>10</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641461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sz="2800" b="1" dirty="0" smtClean="0">
                <a:solidFill>
                  <a:srgbClr val="002776"/>
                </a:solidFill>
              </a:rPr>
              <a:t>Fourth</a:t>
            </a:r>
            <a:r>
              <a:rPr lang="en-US" sz="2800" dirty="0" smtClean="0">
                <a:solidFill>
                  <a:srgbClr val="002776"/>
                </a:solidFill>
              </a:rPr>
              <a:t> term of BMI 503 Thesis-</a:t>
            </a:r>
            <a:br>
              <a:rPr lang="en-US" sz="2800" dirty="0" smtClean="0">
                <a:solidFill>
                  <a:srgbClr val="002776"/>
                </a:solidFill>
              </a:rPr>
            </a:br>
            <a:r>
              <a:rPr lang="en-US" sz="2800" dirty="0" smtClean="0">
                <a:solidFill>
                  <a:srgbClr val="002776"/>
                </a:solidFill>
              </a:rPr>
              <a:t>4 credits</a:t>
            </a:r>
            <a:endParaRPr lang="en-US" sz="2800" dirty="0">
              <a:solidFill>
                <a:srgbClr val="002776"/>
              </a:solidFill>
            </a:endParaRPr>
          </a:p>
        </p:txBody>
      </p:sp>
      <p:sp>
        <p:nvSpPr>
          <p:cNvPr id="4" name="Content Placeholder 3"/>
          <p:cNvSpPr>
            <a:spLocks noGrp="1"/>
          </p:cNvSpPr>
          <p:nvPr>
            <p:ph idx="10"/>
          </p:nvPr>
        </p:nvSpPr>
        <p:spPr>
          <a:xfrm>
            <a:off x="3174898" y="1540962"/>
            <a:ext cx="5300242" cy="3860197"/>
          </a:xfrm>
        </p:spPr>
        <p:txBody>
          <a:bodyPr>
            <a:normAutofit/>
          </a:bodyPr>
          <a:lstStyle/>
          <a:p>
            <a:pPr marL="265176" indent="-173736">
              <a:spcAft>
                <a:spcPts val="2000"/>
              </a:spcAft>
              <a:buSzPct val="120000"/>
            </a:pPr>
            <a:r>
              <a:rPr lang="en-US" dirty="0" smtClean="0">
                <a:solidFill>
                  <a:srgbClr val="364852"/>
                </a:solidFill>
              </a:rPr>
              <a:t>Meet with advisor regularly</a:t>
            </a:r>
          </a:p>
          <a:p>
            <a:pPr marL="265176" indent="-173736">
              <a:spcAft>
                <a:spcPts val="2000"/>
              </a:spcAft>
              <a:buSzPct val="120000"/>
            </a:pPr>
            <a:r>
              <a:rPr lang="en-US" dirty="0" smtClean="0">
                <a:solidFill>
                  <a:srgbClr val="364852"/>
                </a:solidFill>
              </a:rPr>
              <a:t>Send draft of write up to committee early in the term</a:t>
            </a:r>
          </a:p>
          <a:p>
            <a:pPr marL="265176" indent="-173736">
              <a:spcAft>
                <a:spcPts val="2000"/>
              </a:spcAft>
              <a:buSzPct val="120000"/>
            </a:pPr>
            <a:r>
              <a:rPr lang="en-US" dirty="0" smtClean="0">
                <a:solidFill>
                  <a:srgbClr val="364852"/>
                </a:solidFill>
              </a:rPr>
              <a:t>Schedule pre-defense (TAC meeting) and public defense</a:t>
            </a:r>
          </a:p>
          <a:p>
            <a:pPr marL="265176" indent="-173736">
              <a:spcAft>
                <a:spcPts val="2000"/>
              </a:spcAft>
              <a:buSzPct val="120000"/>
            </a:pPr>
            <a:r>
              <a:rPr lang="en-US" dirty="0" smtClean="0">
                <a:solidFill>
                  <a:srgbClr val="364852"/>
                </a:solidFill>
              </a:rPr>
              <a:t>Submit </a:t>
            </a:r>
            <a:r>
              <a:rPr lang="en-US" i="1" dirty="0" smtClean="0">
                <a:solidFill>
                  <a:srgbClr val="364852"/>
                </a:solidFill>
              </a:rPr>
              <a:t>Request for Oral Examination </a:t>
            </a:r>
            <a:r>
              <a:rPr lang="en-US" dirty="0" smtClean="0">
                <a:solidFill>
                  <a:srgbClr val="364852"/>
                </a:solidFill>
              </a:rPr>
              <a:t>30 days before public defense</a:t>
            </a: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11</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815190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sz="2800" b="1" dirty="0" smtClean="0">
                <a:solidFill>
                  <a:srgbClr val="002776"/>
                </a:solidFill>
              </a:rPr>
              <a:t>Fourth</a:t>
            </a:r>
            <a:r>
              <a:rPr lang="en-US" sz="2800" dirty="0" smtClean="0">
                <a:solidFill>
                  <a:srgbClr val="002776"/>
                </a:solidFill>
              </a:rPr>
              <a:t> term of BMI 503 Thesis-4 credits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540962"/>
            <a:ext cx="5300242" cy="4817570"/>
          </a:xfrm>
        </p:spPr>
        <p:txBody>
          <a:bodyPr>
            <a:normAutofit fontScale="92500" lnSpcReduction="20000"/>
          </a:bodyPr>
          <a:lstStyle/>
          <a:p>
            <a:pPr marL="91440" indent="0">
              <a:spcAft>
                <a:spcPts val="2000"/>
              </a:spcAft>
              <a:buSzPct val="120000"/>
              <a:buNone/>
            </a:pPr>
            <a:r>
              <a:rPr lang="en-US" dirty="0" smtClean="0">
                <a:solidFill>
                  <a:srgbClr val="364852"/>
                </a:solidFill>
              </a:rPr>
              <a:t>Prepare the thesis per </a:t>
            </a:r>
            <a:r>
              <a:rPr lang="en-US" i="1" dirty="0" smtClean="0">
                <a:solidFill>
                  <a:srgbClr val="364852"/>
                </a:solidFill>
              </a:rPr>
              <a:t>SOM Guidelines and Requirements</a:t>
            </a:r>
            <a:r>
              <a:rPr lang="en-US" dirty="0" smtClean="0">
                <a:solidFill>
                  <a:srgbClr val="364852"/>
                </a:solidFill>
              </a:rPr>
              <a:t>. Include:</a:t>
            </a:r>
          </a:p>
          <a:p>
            <a:pPr marL="665226" lvl="1" indent="-173736">
              <a:lnSpc>
                <a:spcPct val="120000"/>
              </a:lnSpc>
              <a:spcBef>
                <a:spcPts val="0"/>
              </a:spcBef>
              <a:spcAft>
                <a:spcPts val="1200"/>
              </a:spcAft>
              <a:buSzPct val="120000"/>
            </a:pPr>
            <a:r>
              <a:rPr lang="en-US" dirty="0" smtClean="0">
                <a:solidFill>
                  <a:srgbClr val="364852"/>
                </a:solidFill>
              </a:rPr>
              <a:t>Introduction (includes Background and Specific Aims)</a:t>
            </a:r>
          </a:p>
          <a:p>
            <a:pPr marL="665226" lvl="1" indent="-173736">
              <a:lnSpc>
                <a:spcPct val="120000"/>
              </a:lnSpc>
              <a:spcBef>
                <a:spcPts val="0"/>
              </a:spcBef>
              <a:spcAft>
                <a:spcPts val="1200"/>
              </a:spcAft>
              <a:buSzPct val="120000"/>
            </a:pPr>
            <a:r>
              <a:rPr lang="en-US" dirty="0" smtClean="0">
                <a:solidFill>
                  <a:srgbClr val="364852"/>
                </a:solidFill>
              </a:rPr>
              <a:t>Methods</a:t>
            </a:r>
          </a:p>
          <a:p>
            <a:pPr marL="665226" lvl="1" indent="-173736">
              <a:lnSpc>
                <a:spcPct val="120000"/>
              </a:lnSpc>
              <a:spcBef>
                <a:spcPts val="0"/>
              </a:spcBef>
              <a:spcAft>
                <a:spcPts val="1200"/>
              </a:spcAft>
              <a:buSzPct val="120000"/>
            </a:pPr>
            <a:r>
              <a:rPr lang="en-US" dirty="0" smtClean="0">
                <a:solidFill>
                  <a:srgbClr val="364852"/>
                </a:solidFill>
              </a:rPr>
              <a:t>Results</a:t>
            </a:r>
          </a:p>
          <a:p>
            <a:pPr marL="665226" lvl="1" indent="-173736">
              <a:lnSpc>
                <a:spcPct val="120000"/>
              </a:lnSpc>
              <a:spcBef>
                <a:spcPts val="0"/>
              </a:spcBef>
              <a:spcAft>
                <a:spcPts val="1200"/>
              </a:spcAft>
              <a:buSzPct val="120000"/>
            </a:pPr>
            <a:r>
              <a:rPr lang="en-US" dirty="0" smtClean="0">
                <a:solidFill>
                  <a:srgbClr val="364852"/>
                </a:solidFill>
              </a:rPr>
              <a:t>Discussion (</a:t>
            </a:r>
            <a:r>
              <a:rPr lang="en-US" smtClean="0">
                <a:solidFill>
                  <a:srgbClr val="364852"/>
                </a:solidFill>
              </a:rPr>
              <a:t>includes Limitations)</a:t>
            </a:r>
            <a:endParaRPr lang="en-US" dirty="0" smtClean="0">
              <a:solidFill>
                <a:srgbClr val="364852"/>
              </a:solidFill>
            </a:endParaRPr>
          </a:p>
          <a:p>
            <a:pPr marL="665226" lvl="1" indent="-173736">
              <a:lnSpc>
                <a:spcPct val="120000"/>
              </a:lnSpc>
              <a:spcBef>
                <a:spcPts val="0"/>
              </a:spcBef>
              <a:spcAft>
                <a:spcPts val="1200"/>
              </a:spcAft>
              <a:buSzPct val="120000"/>
            </a:pPr>
            <a:r>
              <a:rPr lang="en-US" dirty="0" smtClean="0">
                <a:solidFill>
                  <a:srgbClr val="364852"/>
                </a:solidFill>
              </a:rPr>
              <a:t>Summary and Conclusions</a:t>
            </a:r>
          </a:p>
          <a:p>
            <a:pPr marL="665226" lvl="1" indent="-173736">
              <a:lnSpc>
                <a:spcPct val="120000"/>
              </a:lnSpc>
              <a:spcBef>
                <a:spcPts val="0"/>
              </a:spcBef>
              <a:spcAft>
                <a:spcPts val="1200"/>
              </a:spcAft>
              <a:buSzPct val="120000"/>
            </a:pPr>
            <a:r>
              <a:rPr lang="en-US" dirty="0" smtClean="0">
                <a:solidFill>
                  <a:srgbClr val="364852"/>
                </a:solidFill>
              </a:rPr>
              <a:t>Areas for future research</a:t>
            </a:r>
          </a:p>
          <a:p>
            <a:pPr marL="665226" lvl="1" indent="-173736">
              <a:lnSpc>
                <a:spcPct val="120000"/>
              </a:lnSpc>
              <a:spcBef>
                <a:spcPts val="0"/>
              </a:spcBef>
              <a:spcAft>
                <a:spcPts val="1200"/>
              </a:spcAft>
              <a:buSzPct val="120000"/>
            </a:pPr>
            <a:r>
              <a:rPr lang="en-US" dirty="0" smtClean="0">
                <a:solidFill>
                  <a:srgbClr val="364852"/>
                </a:solidFill>
              </a:rPr>
              <a:t>Bibliography</a:t>
            </a:r>
          </a:p>
          <a:p>
            <a:pPr marL="665226" lvl="1" indent="-173736">
              <a:lnSpc>
                <a:spcPct val="120000"/>
              </a:lnSpc>
              <a:spcBef>
                <a:spcPts val="0"/>
              </a:spcBef>
              <a:spcAft>
                <a:spcPts val="1200"/>
              </a:spcAft>
              <a:buSzPct val="120000"/>
            </a:pPr>
            <a:r>
              <a:rPr lang="en-US" dirty="0" smtClean="0">
                <a:solidFill>
                  <a:srgbClr val="364852"/>
                </a:solidFill>
              </a:rPr>
              <a:t>Appendices</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12</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146461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sz="2800" dirty="0" smtClean="0">
                <a:solidFill>
                  <a:srgbClr val="002776"/>
                </a:solidFill>
              </a:rPr>
              <a:t>Fourth term of BMI 503 Thesis-</a:t>
            </a:r>
            <a:br>
              <a:rPr lang="en-US" sz="2800" dirty="0" smtClean="0">
                <a:solidFill>
                  <a:srgbClr val="002776"/>
                </a:solidFill>
              </a:rPr>
            </a:br>
            <a:r>
              <a:rPr lang="en-US" sz="2800" dirty="0" smtClean="0">
                <a:solidFill>
                  <a:srgbClr val="002776"/>
                </a:solidFill>
              </a:rPr>
              <a:t>4 credits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540961"/>
            <a:ext cx="5300242" cy="4611865"/>
          </a:xfrm>
        </p:spPr>
        <p:txBody>
          <a:bodyPr>
            <a:normAutofit fontScale="77500" lnSpcReduction="20000"/>
          </a:bodyPr>
          <a:lstStyle/>
          <a:p>
            <a:pPr marL="91440" indent="0">
              <a:spcAft>
                <a:spcPts val="2000"/>
              </a:spcAft>
              <a:buSzPct val="120000"/>
              <a:buNone/>
            </a:pPr>
            <a:r>
              <a:rPr lang="en-US" dirty="0" smtClean="0">
                <a:solidFill>
                  <a:srgbClr val="364852"/>
                </a:solidFill>
              </a:rPr>
              <a:t>Formatting and citation:</a:t>
            </a:r>
          </a:p>
          <a:p>
            <a:pPr marL="665226" lvl="1" indent="-173736">
              <a:lnSpc>
                <a:spcPct val="120000"/>
              </a:lnSpc>
              <a:spcBef>
                <a:spcPts val="0"/>
              </a:spcBef>
              <a:spcAft>
                <a:spcPts val="1200"/>
              </a:spcAft>
              <a:buSzPct val="120000"/>
            </a:pPr>
            <a:r>
              <a:rPr lang="en-US" dirty="0" smtClean="0">
                <a:solidFill>
                  <a:srgbClr val="364852"/>
                </a:solidFill>
              </a:rPr>
              <a:t>See </a:t>
            </a:r>
            <a:r>
              <a:rPr lang="en-US" i="1" dirty="0" smtClean="0">
                <a:solidFill>
                  <a:srgbClr val="364852"/>
                </a:solidFill>
              </a:rPr>
              <a:t>SOM Guidelines and Regulations </a:t>
            </a:r>
            <a:r>
              <a:rPr lang="en-US" dirty="0" smtClean="0">
                <a:solidFill>
                  <a:srgbClr val="364852"/>
                </a:solidFill>
              </a:rPr>
              <a:t>Section 4 for formatting rules. Be consistent.</a:t>
            </a:r>
          </a:p>
          <a:p>
            <a:pPr marL="665226" lvl="1" indent="-173736">
              <a:lnSpc>
                <a:spcPct val="120000"/>
              </a:lnSpc>
              <a:spcBef>
                <a:spcPts val="0"/>
              </a:spcBef>
              <a:spcAft>
                <a:spcPts val="1200"/>
              </a:spcAft>
              <a:buSzPct val="120000"/>
            </a:pPr>
            <a:r>
              <a:rPr lang="en-US" dirty="0" smtClean="0">
                <a:solidFill>
                  <a:srgbClr val="364852"/>
                </a:solidFill>
              </a:rPr>
              <a:t>Choose one citation style and be consistent</a:t>
            </a:r>
          </a:p>
          <a:p>
            <a:pPr marL="1065276" lvl="2" indent="-173736">
              <a:lnSpc>
                <a:spcPct val="120000"/>
              </a:lnSpc>
              <a:spcBef>
                <a:spcPts val="0"/>
              </a:spcBef>
              <a:spcAft>
                <a:spcPts val="1200"/>
              </a:spcAft>
              <a:buSzPct val="120000"/>
            </a:pPr>
            <a:r>
              <a:rPr lang="en-US" dirty="0" smtClean="0">
                <a:solidFill>
                  <a:srgbClr val="364852"/>
                </a:solidFill>
              </a:rPr>
              <a:t>Vancouver</a:t>
            </a:r>
          </a:p>
          <a:p>
            <a:pPr marL="1065276" lvl="2" indent="-173736">
              <a:lnSpc>
                <a:spcPct val="120000"/>
              </a:lnSpc>
              <a:spcBef>
                <a:spcPts val="0"/>
              </a:spcBef>
              <a:spcAft>
                <a:spcPts val="1200"/>
              </a:spcAft>
              <a:buSzPct val="120000"/>
            </a:pPr>
            <a:r>
              <a:rPr lang="en-US" dirty="0" smtClean="0">
                <a:solidFill>
                  <a:srgbClr val="364852"/>
                </a:solidFill>
              </a:rPr>
              <a:t>APA</a:t>
            </a:r>
          </a:p>
          <a:p>
            <a:pPr marL="1065276" lvl="2" indent="-173736">
              <a:lnSpc>
                <a:spcPct val="120000"/>
              </a:lnSpc>
              <a:spcBef>
                <a:spcPts val="0"/>
              </a:spcBef>
              <a:spcAft>
                <a:spcPts val="1200"/>
              </a:spcAft>
              <a:buSzPct val="120000"/>
            </a:pPr>
            <a:r>
              <a:rPr lang="en-US" dirty="0" smtClean="0">
                <a:solidFill>
                  <a:srgbClr val="364852"/>
                </a:solidFill>
              </a:rPr>
              <a:t>MLA</a:t>
            </a:r>
          </a:p>
          <a:p>
            <a:pPr marL="665226" lvl="1" indent="-173736">
              <a:lnSpc>
                <a:spcPct val="120000"/>
              </a:lnSpc>
              <a:spcBef>
                <a:spcPts val="0"/>
              </a:spcBef>
              <a:spcAft>
                <a:spcPts val="1200"/>
              </a:spcAft>
              <a:buSzPct val="120000"/>
            </a:pPr>
            <a:r>
              <a:rPr lang="en-US" dirty="0" smtClean="0">
                <a:solidFill>
                  <a:srgbClr val="002776"/>
                </a:solidFill>
              </a:rPr>
              <a:t>Examples of Vancouver style </a:t>
            </a:r>
            <a:r>
              <a:rPr lang="en-US" u="sng" dirty="0" smtClean="0">
                <a:hlinkClick r:id="rId3"/>
              </a:rPr>
              <a:t>https</a:t>
            </a:r>
            <a:r>
              <a:rPr lang="en-US" u="sng" dirty="0">
                <a:hlinkClick r:id="rId3"/>
              </a:rPr>
              <a:t>://www.nlm.nih.gov/bsd/uniform_requirements.html</a:t>
            </a:r>
            <a:endParaRPr lang="en-US" dirty="0"/>
          </a:p>
          <a:p>
            <a:pPr marL="665226" lvl="1" indent="-173736">
              <a:lnSpc>
                <a:spcPct val="120000"/>
              </a:lnSpc>
              <a:spcBef>
                <a:spcPts val="0"/>
              </a:spcBef>
              <a:spcAft>
                <a:spcPts val="1200"/>
              </a:spcAft>
              <a:buSzPct val="120000"/>
            </a:pPr>
            <a:r>
              <a:rPr lang="en-US" dirty="0" smtClean="0">
                <a:solidFill>
                  <a:srgbClr val="364852"/>
                </a:solidFill>
              </a:rPr>
              <a:t>Online </a:t>
            </a:r>
            <a:r>
              <a:rPr lang="en-US" dirty="0">
                <a:solidFill>
                  <a:srgbClr val="364852"/>
                </a:solidFill>
              </a:rPr>
              <a:t>Writing Lab (OWL) at Purdue </a:t>
            </a:r>
            <a:r>
              <a:rPr lang="en-US" dirty="0">
                <a:solidFill>
                  <a:srgbClr val="364852"/>
                </a:solidFill>
                <a:hlinkClick r:id="rId4"/>
              </a:rPr>
              <a:t>https://owl.english.purdue.edu/owl</a:t>
            </a:r>
            <a:r>
              <a:rPr lang="en-US" dirty="0" smtClean="0">
                <a:solidFill>
                  <a:srgbClr val="364852"/>
                </a:solidFill>
                <a:hlinkClick r:id="rId4"/>
              </a:rPr>
              <a:t>/</a:t>
            </a:r>
            <a:r>
              <a:rPr lang="en-US" dirty="0" smtClean="0">
                <a:solidFill>
                  <a:srgbClr val="364852"/>
                </a:solidFill>
              </a:rPr>
              <a:t> </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13</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088833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sz="2800" dirty="0" smtClean="0">
                <a:solidFill>
                  <a:srgbClr val="002776"/>
                </a:solidFill>
              </a:rPr>
              <a:t>Fourth term of BMI 503 Thesis-4 credits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540962"/>
            <a:ext cx="5300242" cy="4655122"/>
          </a:xfrm>
        </p:spPr>
        <p:txBody>
          <a:bodyPr>
            <a:normAutofit fontScale="85000" lnSpcReduction="20000"/>
          </a:bodyPr>
          <a:lstStyle/>
          <a:p>
            <a:pPr marL="91440" indent="0">
              <a:spcAft>
                <a:spcPts val="2000"/>
              </a:spcAft>
              <a:buSzPct val="120000"/>
              <a:buNone/>
            </a:pPr>
            <a:r>
              <a:rPr lang="en-US" dirty="0" smtClean="0">
                <a:solidFill>
                  <a:srgbClr val="364852"/>
                </a:solidFill>
              </a:rPr>
              <a:t>If final deliverable is a </a:t>
            </a:r>
            <a:r>
              <a:rPr lang="en-US" b="1" dirty="0" smtClean="0">
                <a:solidFill>
                  <a:srgbClr val="364852"/>
                </a:solidFill>
              </a:rPr>
              <a:t>manuscript</a:t>
            </a:r>
            <a:r>
              <a:rPr lang="en-US" dirty="0" smtClean="0">
                <a:solidFill>
                  <a:srgbClr val="364852"/>
                </a:solidFill>
              </a:rPr>
              <a:t> in publishable format:</a:t>
            </a:r>
          </a:p>
          <a:p>
            <a:pPr marL="665226" lvl="1" indent="-173736">
              <a:lnSpc>
                <a:spcPct val="120000"/>
              </a:lnSpc>
              <a:spcBef>
                <a:spcPts val="0"/>
              </a:spcBef>
              <a:spcAft>
                <a:spcPts val="1200"/>
              </a:spcAft>
              <a:buSzPct val="120000"/>
            </a:pPr>
            <a:r>
              <a:rPr lang="en-US" dirty="0" smtClean="0">
                <a:solidFill>
                  <a:srgbClr val="364852"/>
                </a:solidFill>
              </a:rPr>
              <a:t>Review </a:t>
            </a:r>
            <a:r>
              <a:rPr lang="en-US" dirty="0" smtClean="0">
                <a:solidFill>
                  <a:srgbClr val="364852"/>
                </a:solidFill>
                <a:hlinkClick r:id="rId3"/>
              </a:rPr>
              <a:t>Thesis/Dissertation as Manuscript Option</a:t>
            </a:r>
            <a:r>
              <a:rPr lang="en-US" dirty="0" smtClean="0">
                <a:solidFill>
                  <a:srgbClr val="364852"/>
                </a:solidFill>
              </a:rPr>
              <a:t> on Student Resources page to “package” your manuscript for OHSU</a:t>
            </a:r>
          </a:p>
          <a:p>
            <a:pPr marL="665226" lvl="1" indent="-173736">
              <a:lnSpc>
                <a:spcPct val="120000"/>
              </a:lnSpc>
              <a:spcBef>
                <a:spcPts val="0"/>
              </a:spcBef>
              <a:spcAft>
                <a:spcPts val="1200"/>
              </a:spcAft>
              <a:buSzPct val="120000"/>
            </a:pPr>
            <a:r>
              <a:rPr lang="en-US" dirty="0" smtClean="0">
                <a:solidFill>
                  <a:srgbClr val="364852"/>
                </a:solidFill>
              </a:rPr>
              <a:t>Follow guidelines of the journal of choice</a:t>
            </a:r>
          </a:p>
          <a:p>
            <a:pPr marL="665226" lvl="1" indent="-173736">
              <a:lnSpc>
                <a:spcPct val="120000"/>
              </a:lnSpc>
              <a:spcBef>
                <a:spcPts val="0"/>
              </a:spcBef>
              <a:spcAft>
                <a:spcPts val="1200"/>
              </a:spcAft>
              <a:buSzPct val="120000"/>
            </a:pPr>
            <a:r>
              <a:rPr lang="en-US" dirty="0" smtClean="0">
                <a:solidFill>
                  <a:srgbClr val="364852"/>
                </a:solidFill>
              </a:rPr>
              <a:t>All sections will be much more concise than in a traditional thesis</a:t>
            </a:r>
          </a:p>
          <a:p>
            <a:pPr marL="665226" lvl="1" indent="-173736">
              <a:lnSpc>
                <a:spcPct val="120000"/>
              </a:lnSpc>
              <a:spcBef>
                <a:spcPts val="0"/>
              </a:spcBef>
              <a:spcAft>
                <a:spcPts val="1200"/>
              </a:spcAft>
              <a:buSzPct val="120000"/>
            </a:pPr>
            <a:r>
              <a:rPr lang="en-US" dirty="0" smtClean="0">
                <a:solidFill>
                  <a:srgbClr val="364852"/>
                </a:solidFill>
              </a:rPr>
              <a:t>Your journal may limit number of references</a:t>
            </a:r>
          </a:p>
          <a:p>
            <a:pPr marL="665226" lvl="1" indent="-173736">
              <a:lnSpc>
                <a:spcPct val="120000"/>
              </a:lnSpc>
              <a:spcBef>
                <a:spcPts val="0"/>
              </a:spcBef>
              <a:spcAft>
                <a:spcPts val="1200"/>
              </a:spcAft>
              <a:buSzPct val="120000"/>
            </a:pPr>
            <a:r>
              <a:rPr lang="en-US" dirty="0" smtClean="0"/>
              <a:t>Each journal has its own specifications for Appendices</a:t>
            </a:r>
            <a:r>
              <a:rPr lang="en-US" dirty="0"/>
              <a:t>, Tables, Illustrations, Abbreviations, </a:t>
            </a:r>
            <a:r>
              <a:rPr lang="en-US" dirty="0" smtClean="0"/>
              <a:t>Typing</a:t>
            </a:r>
            <a:endParaRPr lang="en-US" dirty="0" smtClean="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14</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57820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sz="2800" dirty="0" smtClean="0">
                <a:solidFill>
                  <a:srgbClr val="002776"/>
                </a:solidFill>
              </a:rPr>
              <a:t>Fourth term of BMI 503 Thesis-4 credits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540962"/>
            <a:ext cx="5300242" cy="3860197"/>
          </a:xfrm>
        </p:spPr>
        <p:txBody>
          <a:bodyPr>
            <a:normAutofit fontScale="92500" lnSpcReduction="10000"/>
          </a:bodyPr>
          <a:lstStyle/>
          <a:p>
            <a:pPr marL="265176" indent="-173736">
              <a:spcAft>
                <a:spcPts val="2000"/>
              </a:spcAft>
              <a:buSzPct val="120000"/>
            </a:pPr>
            <a:endParaRPr lang="en-US" dirty="0" smtClean="0">
              <a:solidFill>
                <a:srgbClr val="364852"/>
              </a:solidFill>
            </a:endParaRPr>
          </a:p>
          <a:p>
            <a:pPr marL="265176" indent="-173736">
              <a:spcAft>
                <a:spcPts val="2000"/>
              </a:spcAft>
              <a:buSzPct val="120000"/>
            </a:pPr>
            <a:r>
              <a:rPr lang="en-US" dirty="0" smtClean="0">
                <a:solidFill>
                  <a:srgbClr val="364852"/>
                </a:solidFill>
              </a:rPr>
              <a:t>Form Oral Examination Committee </a:t>
            </a:r>
          </a:p>
          <a:p>
            <a:pPr marL="665226" lvl="1" indent="-173736">
              <a:spcAft>
                <a:spcPts val="2000"/>
              </a:spcAft>
              <a:buSzPct val="120000"/>
            </a:pPr>
            <a:r>
              <a:rPr lang="en-US" dirty="0" smtClean="0">
                <a:solidFill>
                  <a:srgbClr val="364852"/>
                </a:solidFill>
              </a:rPr>
              <a:t> At least one member must be from outside student’s program</a:t>
            </a:r>
          </a:p>
          <a:p>
            <a:pPr marL="665226" lvl="1" indent="-173736">
              <a:spcAft>
                <a:spcPts val="2000"/>
              </a:spcAft>
              <a:buSzPct val="120000"/>
            </a:pPr>
            <a:r>
              <a:rPr lang="en-US" dirty="0" smtClean="0">
                <a:solidFill>
                  <a:srgbClr val="364852"/>
                </a:solidFill>
              </a:rPr>
              <a:t> May be the same members as on TAC if all requirements are met</a:t>
            </a:r>
          </a:p>
          <a:p>
            <a:pPr marL="665226" lvl="1" indent="-173736">
              <a:spcAft>
                <a:spcPts val="2000"/>
              </a:spcAft>
              <a:buSzPct val="120000"/>
            </a:pPr>
            <a:r>
              <a:rPr lang="en-US" dirty="0" smtClean="0">
                <a:solidFill>
                  <a:srgbClr val="364852"/>
                </a:solidFill>
              </a:rPr>
              <a:t> Thesis mentor may not be Chair</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15</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10348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sz="2800" dirty="0" smtClean="0">
                <a:solidFill>
                  <a:srgbClr val="002776"/>
                </a:solidFill>
              </a:rPr>
              <a:t>Fourth term of BMI 503 Thesis-4 credits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540962"/>
            <a:ext cx="5300242" cy="4317397"/>
          </a:xfrm>
        </p:spPr>
        <p:txBody>
          <a:bodyPr>
            <a:normAutofit fontScale="77500" lnSpcReduction="20000"/>
          </a:bodyPr>
          <a:lstStyle/>
          <a:p>
            <a:pPr marL="265176" indent="-173736">
              <a:spcAft>
                <a:spcPts val="2000"/>
              </a:spcAft>
              <a:buSzPct val="120000"/>
            </a:pPr>
            <a:r>
              <a:rPr lang="en-US" dirty="0" smtClean="0">
                <a:solidFill>
                  <a:srgbClr val="364852"/>
                </a:solidFill>
              </a:rPr>
              <a:t>Send slides and write up to committee two weeks before pre-defense</a:t>
            </a:r>
          </a:p>
          <a:p>
            <a:pPr marL="265176" indent="-173736">
              <a:spcAft>
                <a:spcPts val="2000"/>
              </a:spcAft>
              <a:buSzPct val="120000"/>
            </a:pPr>
            <a:r>
              <a:rPr lang="en-US" dirty="0" smtClean="0">
                <a:solidFill>
                  <a:srgbClr val="364852"/>
                </a:solidFill>
              </a:rPr>
              <a:t>Pre-defense meeting with committee</a:t>
            </a:r>
            <a:endParaRPr lang="en-US" dirty="0">
              <a:solidFill>
                <a:srgbClr val="364852"/>
              </a:solidFill>
            </a:endParaRPr>
          </a:p>
          <a:p>
            <a:pPr marL="665226" lvl="1" indent="-173736">
              <a:spcAft>
                <a:spcPts val="2000"/>
              </a:spcAft>
              <a:buSzPct val="120000"/>
            </a:pPr>
            <a:r>
              <a:rPr lang="en-US" dirty="0" smtClean="0">
                <a:solidFill>
                  <a:srgbClr val="364852"/>
                </a:solidFill>
              </a:rPr>
              <a:t>This is a timed, rehearsed dry-run of public defense (40 minutes)</a:t>
            </a:r>
            <a:endParaRPr lang="en-US" dirty="0">
              <a:solidFill>
                <a:srgbClr val="364852"/>
              </a:solidFill>
            </a:endParaRPr>
          </a:p>
          <a:p>
            <a:pPr marL="265176" indent="-173736">
              <a:spcAft>
                <a:spcPts val="2000"/>
              </a:spcAft>
              <a:buSzPct val="120000"/>
            </a:pPr>
            <a:r>
              <a:rPr lang="en-US" dirty="0">
                <a:solidFill>
                  <a:srgbClr val="364852"/>
                </a:solidFill>
              </a:rPr>
              <a:t>Public thesis defense in BICC </a:t>
            </a:r>
            <a:r>
              <a:rPr lang="en-US" dirty="0" smtClean="0">
                <a:solidFill>
                  <a:srgbClr val="364852"/>
                </a:solidFill>
              </a:rPr>
              <a:t>124</a:t>
            </a:r>
          </a:p>
          <a:p>
            <a:pPr marL="265176" indent="-173736">
              <a:spcAft>
                <a:spcPts val="2000"/>
              </a:spcAft>
              <a:buSzPct val="120000"/>
            </a:pPr>
            <a:r>
              <a:rPr lang="en-US" dirty="0" smtClean="0">
                <a:solidFill>
                  <a:srgbClr val="364852"/>
                </a:solidFill>
              </a:rPr>
              <a:t>Followed by 30-minute oral examination by Committee</a:t>
            </a:r>
          </a:p>
          <a:p>
            <a:pPr marL="265176" indent="-173736">
              <a:spcAft>
                <a:spcPts val="2000"/>
              </a:spcAft>
              <a:buSzPct val="120000"/>
            </a:pPr>
            <a:r>
              <a:rPr lang="en-US" dirty="0" smtClean="0">
                <a:solidFill>
                  <a:srgbClr val="364852"/>
                </a:solidFill>
              </a:rPr>
              <a:t>Submit signed Oral Examination Certification within 48 hours of defense</a:t>
            </a: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16</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20321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sz="2800" dirty="0" smtClean="0">
                <a:solidFill>
                  <a:srgbClr val="002776"/>
                </a:solidFill>
              </a:rPr>
              <a:t>If you need a fifth term of thesis…</a:t>
            </a:r>
            <a:endParaRPr lang="en-US" sz="2800" dirty="0">
              <a:solidFill>
                <a:srgbClr val="002776"/>
              </a:solidFill>
            </a:endParaRPr>
          </a:p>
        </p:txBody>
      </p:sp>
      <p:sp>
        <p:nvSpPr>
          <p:cNvPr id="4" name="Content Placeholder 3"/>
          <p:cNvSpPr>
            <a:spLocks noGrp="1"/>
          </p:cNvSpPr>
          <p:nvPr>
            <p:ph idx="10"/>
          </p:nvPr>
        </p:nvSpPr>
        <p:spPr>
          <a:xfrm>
            <a:off x="3174898" y="2060155"/>
            <a:ext cx="5300242" cy="3860197"/>
          </a:xfrm>
        </p:spPr>
        <p:txBody>
          <a:bodyPr>
            <a:normAutofit/>
          </a:bodyPr>
          <a:lstStyle/>
          <a:p>
            <a:pPr marL="265176" indent="-173736">
              <a:spcAft>
                <a:spcPts val="2000"/>
              </a:spcAft>
              <a:buSzPct val="120000"/>
            </a:pPr>
            <a:r>
              <a:rPr lang="en-US" dirty="0" smtClean="0">
                <a:solidFill>
                  <a:srgbClr val="364852"/>
                </a:solidFill>
              </a:rPr>
              <a:t>Continue to register for 1 credit of BMI 503 Thesis each term until you turn in final writeup</a:t>
            </a:r>
          </a:p>
          <a:p>
            <a:pPr marL="265176" indent="-173736">
              <a:spcAft>
                <a:spcPts val="2000"/>
              </a:spcAft>
              <a:buSzPct val="120000"/>
            </a:pPr>
            <a:r>
              <a:rPr lang="en-US" dirty="0" smtClean="0">
                <a:solidFill>
                  <a:srgbClr val="364852"/>
                </a:solidFill>
              </a:rPr>
              <a:t>If you do not submit write up 6 months after defending, you will need to re-defend</a:t>
            </a: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17</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560635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dirty="0" smtClean="0">
                <a:solidFill>
                  <a:srgbClr val="002776"/>
                </a:solidFill>
              </a:rPr>
              <a:t>Submit final documents</a:t>
            </a:r>
            <a:endParaRPr lang="en-US" dirty="0">
              <a:solidFill>
                <a:srgbClr val="002776"/>
              </a:solidFill>
            </a:endParaRPr>
          </a:p>
        </p:txBody>
      </p:sp>
      <p:sp>
        <p:nvSpPr>
          <p:cNvPr id="4" name="Content Placeholder 3"/>
          <p:cNvSpPr>
            <a:spLocks noGrp="1"/>
          </p:cNvSpPr>
          <p:nvPr>
            <p:ph idx="10"/>
          </p:nvPr>
        </p:nvSpPr>
        <p:spPr>
          <a:xfrm>
            <a:off x="3120654" y="1498900"/>
            <a:ext cx="5300242" cy="4547058"/>
          </a:xfrm>
        </p:spPr>
        <p:txBody>
          <a:bodyPr>
            <a:normAutofit fontScale="85000" lnSpcReduction="20000"/>
          </a:bodyPr>
          <a:lstStyle/>
          <a:p>
            <a:pPr marL="265176" indent="-173736">
              <a:spcAft>
                <a:spcPts val="2000"/>
              </a:spcAft>
              <a:buSzPct val="120000"/>
            </a:pPr>
            <a:r>
              <a:rPr lang="en-US" dirty="0" smtClean="0">
                <a:solidFill>
                  <a:srgbClr val="364852"/>
                </a:solidFill>
              </a:rPr>
              <a:t>Certificate of Approval page signed by committee members (becomes page 2 of thesis). Electronic signatures are acceptable.</a:t>
            </a:r>
          </a:p>
          <a:p>
            <a:pPr marL="265176" indent="-173736">
              <a:buSzPct val="120000"/>
            </a:pPr>
            <a:r>
              <a:rPr lang="en-US" dirty="0" smtClean="0">
                <a:solidFill>
                  <a:srgbClr val="364852"/>
                </a:solidFill>
              </a:rPr>
              <a:t>PDF of thesis to:</a:t>
            </a:r>
          </a:p>
          <a:p>
            <a:pPr marL="665226" lvl="1" indent="-173736">
              <a:lnSpc>
                <a:spcPct val="120000"/>
              </a:lnSpc>
              <a:buSzPct val="120000"/>
            </a:pPr>
            <a:r>
              <a:rPr lang="en-US" dirty="0" smtClean="0">
                <a:solidFill>
                  <a:srgbClr val="364852"/>
                </a:solidFill>
                <a:hlinkClick r:id="rId4"/>
              </a:rPr>
              <a:t>ethesis@ohsu.edu</a:t>
            </a:r>
            <a:r>
              <a:rPr lang="en-US" dirty="0" smtClean="0">
                <a:solidFill>
                  <a:srgbClr val="364852"/>
                </a:solidFill>
              </a:rPr>
              <a:t> (library)</a:t>
            </a:r>
          </a:p>
          <a:p>
            <a:pPr marL="665226" lvl="1" indent="-173736">
              <a:lnSpc>
                <a:spcPct val="120000"/>
              </a:lnSpc>
              <a:buSzPct val="120000"/>
            </a:pPr>
            <a:r>
              <a:rPr lang="en-US" dirty="0" smtClean="0">
                <a:solidFill>
                  <a:srgbClr val="364852"/>
                </a:solidFill>
              </a:rPr>
              <a:t>Diane</a:t>
            </a:r>
            <a:br>
              <a:rPr lang="en-US" dirty="0" smtClean="0">
                <a:solidFill>
                  <a:srgbClr val="364852"/>
                </a:solidFill>
              </a:rPr>
            </a:br>
            <a:endParaRPr lang="en-US" dirty="0" smtClean="0">
              <a:solidFill>
                <a:srgbClr val="364852"/>
              </a:solidFill>
            </a:endParaRPr>
          </a:p>
          <a:p>
            <a:pPr marL="265176" indent="-173736">
              <a:spcAft>
                <a:spcPts val="2000"/>
              </a:spcAft>
              <a:buSzPct val="120000"/>
            </a:pPr>
            <a:r>
              <a:rPr lang="en-US" dirty="0" smtClean="0">
                <a:solidFill>
                  <a:srgbClr val="364852"/>
                </a:solidFill>
              </a:rPr>
              <a:t>Document Submission Form to </a:t>
            </a:r>
            <a:r>
              <a:rPr lang="en-US" dirty="0" smtClean="0">
                <a:solidFill>
                  <a:srgbClr val="364852"/>
                </a:solidFill>
                <a:hlinkClick r:id="rId4"/>
              </a:rPr>
              <a:t>ethesis@ohsu.edu</a:t>
            </a:r>
            <a:r>
              <a:rPr lang="en-US" dirty="0" smtClean="0">
                <a:solidFill>
                  <a:srgbClr val="364852"/>
                </a:solidFill>
              </a:rPr>
              <a:t> </a:t>
            </a:r>
          </a:p>
          <a:p>
            <a:pPr marL="265176" indent="-173736">
              <a:buSzPct val="120000"/>
            </a:pPr>
            <a:r>
              <a:rPr lang="en-US" dirty="0" smtClean="0">
                <a:solidFill>
                  <a:srgbClr val="364852"/>
                </a:solidFill>
              </a:rPr>
              <a:t>Electronic Publication Permission Form to </a:t>
            </a:r>
            <a:r>
              <a:rPr lang="en-US" dirty="0" smtClean="0">
                <a:solidFill>
                  <a:srgbClr val="364852"/>
                </a:solidFill>
                <a:hlinkClick r:id="rId4"/>
              </a:rPr>
              <a:t>ethesis@ohsu.edu</a:t>
            </a:r>
            <a:r>
              <a:rPr lang="en-US" dirty="0" smtClean="0">
                <a:solidFill>
                  <a:srgbClr val="364852"/>
                </a:solidFill>
              </a:rPr>
              <a:t>: </a:t>
            </a:r>
          </a:p>
          <a:p>
            <a:pPr marL="665226" lvl="1" indent="-173736">
              <a:lnSpc>
                <a:spcPct val="120000"/>
              </a:lnSpc>
              <a:buSzPct val="120000"/>
            </a:pPr>
            <a:r>
              <a:rPr lang="en-US" dirty="0" smtClean="0">
                <a:solidFill>
                  <a:srgbClr val="364852"/>
                </a:solidFill>
              </a:rPr>
              <a:t>Immediate Release, or</a:t>
            </a:r>
          </a:p>
          <a:p>
            <a:pPr marL="665226" lvl="1" indent="-173736">
              <a:lnSpc>
                <a:spcPct val="120000"/>
              </a:lnSpc>
              <a:buSzPct val="120000"/>
            </a:pPr>
            <a:r>
              <a:rPr lang="en-US" dirty="0" smtClean="0">
                <a:solidFill>
                  <a:srgbClr val="364852"/>
                </a:solidFill>
              </a:rPr>
              <a:t>Delayed Release (3 years)</a:t>
            </a:r>
          </a:p>
          <a:p>
            <a:pPr marL="665226" lvl="1" indent="-173736">
              <a:spcAft>
                <a:spcPts val="2000"/>
              </a:spcAft>
              <a:buSzPct val="120000"/>
            </a:pP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18</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623341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0" y="-54244"/>
            <a:ext cx="2445847" cy="6857999"/>
          </a:xfrm>
        </p:spPr>
      </p:pic>
      <p:sp>
        <p:nvSpPr>
          <p:cNvPr id="3" name="Title 2"/>
          <p:cNvSpPr>
            <a:spLocks noGrp="1"/>
          </p:cNvSpPr>
          <p:nvPr>
            <p:ph type="title"/>
          </p:nvPr>
        </p:nvSpPr>
        <p:spPr/>
        <p:txBody>
          <a:bodyPr/>
          <a:lstStyle/>
          <a:p>
            <a:r>
              <a:rPr lang="en-US" dirty="0" smtClean="0">
                <a:solidFill>
                  <a:srgbClr val="002776"/>
                </a:solidFill>
              </a:rPr>
              <a:t>Thesis Binding</a:t>
            </a:r>
            <a:endParaRPr lang="en-US" dirty="0">
              <a:solidFill>
                <a:srgbClr val="002776"/>
              </a:solidFill>
            </a:endParaRPr>
          </a:p>
        </p:txBody>
      </p:sp>
      <p:sp>
        <p:nvSpPr>
          <p:cNvPr id="4" name="Content Placeholder 3"/>
          <p:cNvSpPr>
            <a:spLocks noGrp="1"/>
          </p:cNvSpPr>
          <p:nvPr>
            <p:ph idx="10"/>
          </p:nvPr>
        </p:nvSpPr>
        <p:spPr>
          <a:xfrm>
            <a:off x="3174898" y="2060155"/>
            <a:ext cx="5300242" cy="3860197"/>
          </a:xfrm>
        </p:spPr>
        <p:txBody>
          <a:bodyPr>
            <a:normAutofit/>
          </a:bodyPr>
          <a:lstStyle/>
          <a:p>
            <a:pPr marL="265176" indent="-173736">
              <a:spcAft>
                <a:spcPts val="2000"/>
              </a:spcAft>
              <a:buSzPct val="120000"/>
            </a:pPr>
            <a:r>
              <a:rPr lang="en-US" dirty="0" smtClean="0">
                <a:solidFill>
                  <a:srgbClr val="364852"/>
                </a:solidFill>
              </a:rPr>
              <a:t>Order 2 bound copies of thesis at </a:t>
            </a:r>
            <a:r>
              <a:rPr lang="en-US" dirty="0" smtClean="0">
                <a:solidFill>
                  <a:srgbClr val="364852"/>
                </a:solidFill>
                <a:hlinkClick r:id="rId3"/>
              </a:rPr>
              <a:t>www.thesisondemand.com</a:t>
            </a:r>
            <a:r>
              <a:rPr lang="en-US" dirty="0" smtClean="0">
                <a:solidFill>
                  <a:srgbClr val="364852"/>
                </a:solidFill>
              </a:rPr>
              <a:t> </a:t>
            </a:r>
          </a:p>
          <a:p>
            <a:pPr marL="665226" lvl="1" indent="-173736">
              <a:spcAft>
                <a:spcPts val="2000"/>
              </a:spcAft>
              <a:buSzPct val="120000"/>
            </a:pPr>
            <a:r>
              <a:rPr lang="en-US" dirty="0" smtClean="0">
                <a:solidFill>
                  <a:srgbClr val="364852"/>
                </a:solidFill>
              </a:rPr>
              <a:t>1 for mentor</a:t>
            </a:r>
          </a:p>
          <a:p>
            <a:pPr marL="665226" lvl="1" indent="-173736">
              <a:spcAft>
                <a:spcPts val="2000"/>
              </a:spcAft>
              <a:buSzPct val="120000"/>
            </a:pPr>
            <a:r>
              <a:rPr lang="en-US" dirty="0" smtClean="0">
                <a:solidFill>
                  <a:srgbClr val="364852"/>
                </a:solidFill>
              </a:rPr>
              <a:t>1 for department</a:t>
            </a:r>
          </a:p>
          <a:p>
            <a:pPr marL="265176" indent="-173736">
              <a:spcAft>
                <a:spcPts val="2000"/>
              </a:spcAft>
              <a:buSzPct val="120000"/>
            </a:pPr>
            <a:r>
              <a:rPr lang="en-US" dirty="0" smtClean="0">
                <a:solidFill>
                  <a:srgbClr val="364852"/>
                </a:solidFill>
              </a:rPr>
              <a:t>May order extras for yourself</a:t>
            </a: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19</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532311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Pre-thesis preparation</a:t>
            </a:r>
            <a:endParaRPr lang="en-US" dirty="0"/>
          </a:p>
        </p:txBody>
      </p:sp>
      <p:sp>
        <p:nvSpPr>
          <p:cNvPr id="3" name="Text Placeholder 2"/>
          <p:cNvSpPr>
            <a:spLocks noGrp="1"/>
          </p:cNvSpPr>
          <p:nvPr>
            <p:ph idx="10"/>
          </p:nvPr>
        </p:nvSpPr>
        <p:spPr>
          <a:xfrm>
            <a:off x="3258717" y="1626202"/>
            <a:ext cx="5300242" cy="4177913"/>
          </a:xfrm>
        </p:spPr>
        <p:txBody>
          <a:bodyPr>
            <a:normAutofit fontScale="85000" lnSpcReduction="10000"/>
          </a:bodyPr>
          <a:lstStyle/>
          <a:p>
            <a:r>
              <a:rPr lang="en-US" dirty="0" smtClean="0"/>
              <a:t>Must complete 18 credits before beginning the 4-term process</a:t>
            </a:r>
          </a:p>
          <a:p>
            <a:r>
              <a:rPr lang="en-US" dirty="0" smtClean="0"/>
              <a:t>Choose a thesis mentor </a:t>
            </a:r>
          </a:p>
          <a:p>
            <a:r>
              <a:rPr lang="en-US" dirty="0" smtClean="0"/>
              <a:t>Submit Mentor/Advisor Assignment Form </a:t>
            </a:r>
          </a:p>
          <a:p>
            <a:r>
              <a:rPr lang="en-US" dirty="0" smtClean="0"/>
              <a:t>Submit Mentorship Agreement (see “</a:t>
            </a:r>
            <a:r>
              <a:rPr lang="en-US" dirty="0" smtClean="0">
                <a:hlinkClick r:id="rId2"/>
              </a:rPr>
              <a:t>Forms</a:t>
            </a:r>
            <a:r>
              <a:rPr lang="en-US" dirty="0" smtClean="0"/>
              <a:t>” page)</a:t>
            </a:r>
          </a:p>
          <a:p>
            <a:r>
              <a:rPr lang="en-US" dirty="0" smtClean="0"/>
              <a:t>Review </a:t>
            </a:r>
            <a:r>
              <a:rPr lang="en-US" i="1" dirty="0" smtClean="0"/>
              <a:t>DMICE</a:t>
            </a:r>
            <a:r>
              <a:rPr lang="en-US" dirty="0" smtClean="0"/>
              <a:t> </a:t>
            </a:r>
            <a:r>
              <a:rPr lang="en-US" i="1" dirty="0" smtClean="0"/>
              <a:t>Thesis Requirements </a:t>
            </a:r>
            <a:r>
              <a:rPr lang="en-US" dirty="0" smtClean="0"/>
              <a:t>on website (see “</a:t>
            </a:r>
            <a:r>
              <a:rPr lang="en-US" dirty="0" smtClean="0">
                <a:solidFill>
                  <a:schemeClr val="accent1">
                    <a:lumMod val="20000"/>
                    <a:lumOff val="80000"/>
                  </a:schemeClr>
                </a:solidFill>
                <a:hlinkClick r:id="rId3"/>
              </a:rPr>
              <a:t>Student Resources</a:t>
            </a:r>
            <a:r>
              <a:rPr lang="en-US" dirty="0" smtClean="0"/>
              <a:t>” page)</a:t>
            </a:r>
          </a:p>
          <a:p>
            <a:r>
              <a:rPr lang="en-US" dirty="0" smtClean="0"/>
              <a:t>Review past theses on OHSU Library website</a:t>
            </a:r>
          </a:p>
          <a:p>
            <a:r>
              <a:rPr lang="en-US" dirty="0" smtClean="0"/>
              <a:t>Submit 1-2 page outline of project (include study design, plan for the work, anticipated results, etc.)</a:t>
            </a:r>
            <a:endParaRPr lang="en-US" dirty="0"/>
          </a:p>
          <a:p>
            <a:endParaRPr lang="en-US" dirty="0"/>
          </a:p>
        </p:txBody>
      </p:sp>
      <p:pic>
        <p:nvPicPr>
          <p:cNvPr id="5"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4" cstate="screen">
            <a:extLst>
              <a:ext uri="{28A0092B-C50C-407E-A947-70E740481C1C}">
                <a14:useLocalDpi xmlns:a14="http://schemas.microsoft.com/office/drawing/2010/main"/>
              </a:ext>
            </a:extLst>
          </a:blip>
          <a:srcRect l="7" r="7"/>
          <a:stretch/>
        </p:blipFill>
        <p:spPr/>
      </p:pic>
    </p:spTree>
    <p:extLst>
      <p:ext uri="{BB962C8B-B14F-4D97-AF65-F5344CB8AC3E}">
        <p14:creationId xmlns:p14="http://schemas.microsoft.com/office/powerpoint/2010/main" val="261724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Marquam Hill, looking west from Gibbs Street." title="Image of Marquam Hi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3649"/>
            <a:ext cx="9144000" cy="6858000"/>
          </a:xfrm>
          <a:prstGeom prst="rect">
            <a:avLst/>
          </a:prstGeom>
        </p:spPr>
      </p:pic>
      <p:sp>
        <p:nvSpPr>
          <p:cNvPr id="4" name="TextBox 3"/>
          <p:cNvSpPr txBox="1"/>
          <p:nvPr/>
        </p:nvSpPr>
        <p:spPr>
          <a:xfrm>
            <a:off x="3420821" y="488617"/>
            <a:ext cx="5316026" cy="646331"/>
          </a:xfrm>
          <a:prstGeom prst="rect">
            <a:avLst/>
          </a:prstGeom>
          <a:noFill/>
        </p:spPr>
        <p:txBody>
          <a:bodyPr wrap="square" rtlCol="0">
            <a:spAutoFit/>
          </a:bodyPr>
          <a:lstStyle/>
          <a:p>
            <a:pPr marL="228600" indent="-173038"/>
            <a:r>
              <a:rPr lang="en-US" sz="3600" spc="20" dirty="0" smtClean="0">
                <a:solidFill>
                  <a:schemeClr val="accent3"/>
                </a:solidFill>
                <a:latin typeface="Lato Regular"/>
                <a:cs typeface="Lato Regular"/>
              </a:rPr>
              <a:t>Questions?</a:t>
            </a:r>
            <a:endParaRPr lang="en-US" sz="1400" spc="20" dirty="0">
              <a:solidFill>
                <a:schemeClr val="accent3"/>
              </a:solidFill>
              <a:latin typeface="Lato Regular"/>
              <a:cs typeface="Lato Regular"/>
            </a:endParaRPr>
          </a:p>
        </p:txBody>
      </p:sp>
    </p:spTree>
    <p:extLst>
      <p:ext uri="{BB962C8B-B14F-4D97-AF65-F5344CB8AC3E}">
        <p14:creationId xmlns:p14="http://schemas.microsoft.com/office/powerpoint/2010/main" val="3758456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46495"/>
            <a:ext cx="2445847" cy="6857999"/>
          </a:xfrm>
        </p:spPr>
      </p:pic>
      <p:sp>
        <p:nvSpPr>
          <p:cNvPr id="3" name="Title 2"/>
          <p:cNvSpPr>
            <a:spLocks noGrp="1"/>
          </p:cNvSpPr>
          <p:nvPr>
            <p:ph type="title"/>
          </p:nvPr>
        </p:nvSpPr>
        <p:spPr>
          <a:xfrm>
            <a:off x="3091079" y="706542"/>
            <a:ext cx="5467880" cy="752528"/>
          </a:xfrm>
        </p:spPr>
        <p:txBody>
          <a:bodyPr/>
          <a:lstStyle/>
          <a:p>
            <a:r>
              <a:rPr lang="en-US" dirty="0" smtClean="0">
                <a:solidFill>
                  <a:srgbClr val="002776"/>
                </a:solidFill>
              </a:rPr>
              <a:t>Forming your TAC</a:t>
            </a:r>
            <a:endParaRPr lang="en-US" dirty="0">
              <a:solidFill>
                <a:srgbClr val="002776"/>
              </a:solidFill>
            </a:endParaRPr>
          </a:p>
        </p:txBody>
      </p:sp>
      <p:sp>
        <p:nvSpPr>
          <p:cNvPr id="4" name="Content Placeholder 3"/>
          <p:cNvSpPr>
            <a:spLocks noGrp="1"/>
          </p:cNvSpPr>
          <p:nvPr>
            <p:ph idx="10"/>
          </p:nvPr>
        </p:nvSpPr>
        <p:spPr>
          <a:xfrm>
            <a:off x="3174898" y="1459070"/>
            <a:ext cx="5300242" cy="4899462"/>
          </a:xfrm>
        </p:spPr>
        <p:txBody>
          <a:bodyPr>
            <a:normAutofit fontScale="92500" lnSpcReduction="10000"/>
          </a:bodyPr>
          <a:lstStyle/>
          <a:p>
            <a:r>
              <a:rPr lang="en-US" dirty="0"/>
              <a:t>Review </a:t>
            </a:r>
            <a:r>
              <a:rPr lang="en-US" i="1" dirty="0"/>
              <a:t>Thesis Advisory Committee (TAC) Policy </a:t>
            </a:r>
            <a:r>
              <a:rPr lang="en-US" dirty="0">
                <a:hlinkClick r:id="rId4"/>
              </a:rPr>
              <a:t>http://</a:t>
            </a:r>
            <a:r>
              <a:rPr lang="en-US" dirty="0" smtClean="0">
                <a:hlinkClick r:id="rId4"/>
              </a:rPr>
              <a:t>www.ohsu.edu/xd/education/schools/school-of-medicine/academic-programs/graduate-studies/upload/Master-Thesis-Advisory-Committee-TAC-Policy-11-18-14.pdf</a:t>
            </a:r>
            <a:r>
              <a:rPr lang="en-US" dirty="0" smtClean="0"/>
              <a:t> </a:t>
            </a:r>
            <a:endParaRPr lang="en-US" dirty="0"/>
          </a:p>
          <a:p>
            <a:r>
              <a:rPr lang="en-US" dirty="0"/>
              <a:t>Name your </a:t>
            </a:r>
            <a:r>
              <a:rPr lang="en-US" dirty="0" smtClean="0"/>
              <a:t>TAC</a:t>
            </a:r>
          </a:p>
          <a:p>
            <a:pPr lvl="1"/>
            <a:r>
              <a:rPr lang="en-US" dirty="0" smtClean="0"/>
              <a:t>If you’re not sure who should be on your TAC, speak to your advisor</a:t>
            </a:r>
          </a:p>
          <a:p>
            <a:pPr lvl="1"/>
            <a:r>
              <a:rPr lang="en-US" dirty="0" smtClean="0"/>
              <a:t>Review </a:t>
            </a:r>
            <a:r>
              <a:rPr lang="en-US" i="1" dirty="0" smtClean="0"/>
              <a:t>Faculty Research Interests </a:t>
            </a:r>
            <a:r>
              <a:rPr lang="en-US" dirty="0" smtClean="0"/>
              <a:t>document</a:t>
            </a:r>
            <a:endParaRPr lang="en-US" dirty="0"/>
          </a:p>
          <a:p>
            <a:pPr lvl="1"/>
            <a:r>
              <a:rPr lang="en-US" dirty="0"/>
              <a:t>Minimum of </a:t>
            </a:r>
            <a:r>
              <a:rPr lang="en-US" dirty="0" smtClean="0"/>
              <a:t>3 </a:t>
            </a:r>
            <a:r>
              <a:rPr lang="en-US" dirty="0"/>
              <a:t>members</a:t>
            </a:r>
          </a:p>
          <a:p>
            <a:pPr lvl="1"/>
            <a:endParaRPr lang="en-US" dirty="0"/>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11FAA02-F55D-FB43-9698-CA10BE095EE6}" type="slidenum">
              <a:rPr lang="en-US" sz="1200" smtClean="0">
                <a:solidFill>
                  <a:schemeClr val="bg1"/>
                </a:solidFill>
                <a:latin typeface="Noto Serif" charset="0"/>
                <a:ea typeface="Noto Serif" charset="0"/>
                <a:cs typeface="Noto Serif" charset="0"/>
              </a:rPr>
              <a:t>3</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932171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a:xfrm>
            <a:off x="3091079" y="706542"/>
            <a:ext cx="5467880" cy="752528"/>
          </a:xfrm>
        </p:spPr>
        <p:txBody>
          <a:bodyPr/>
          <a:lstStyle/>
          <a:p>
            <a:r>
              <a:rPr lang="en-US" dirty="0" smtClean="0">
                <a:solidFill>
                  <a:srgbClr val="002776"/>
                </a:solidFill>
              </a:rPr>
              <a:t>Forming your TAC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459070"/>
            <a:ext cx="5300242" cy="4899462"/>
          </a:xfrm>
        </p:spPr>
        <p:txBody>
          <a:bodyPr>
            <a:normAutofit fontScale="85000" lnSpcReduction="10000"/>
          </a:bodyPr>
          <a:lstStyle/>
          <a:p>
            <a:pPr lvl="1"/>
            <a:endParaRPr lang="en-US" dirty="0" smtClean="0"/>
          </a:p>
          <a:p>
            <a:r>
              <a:rPr lang="en-US" dirty="0" smtClean="0"/>
              <a:t>Name your TAC (cont.)</a:t>
            </a:r>
          </a:p>
          <a:p>
            <a:pPr lvl="1"/>
            <a:r>
              <a:rPr lang="en-US" dirty="0" smtClean="0"/>
              <a:t>At </a:t>
            </a:r>
            <a:r>
              <a:rPr lang="en-US" dirty="0"/>
              <a:t>least </a:t>
            </a:r>
            <a:r>
              <a:rPr lang="en-US" dirty="0" smtClean="0"/>
              <a:t>2 </a:t>
            </a:r>
            <a:r>
              <a:rPr lang="en-US" dirty="0"/>
              <a:t>members must be on </a:t>
            </a:r>
            <a:r>
              <a:rPr lang="en-US" b="1" dirty="0" smtClean="0"/>
              <a:t>SOM</a:t>
            </a:r>
            <a:r>
              <a:rPr lang="en-US" dirty="0" smtClean="0"/>
              <a:t> </a:t>
            </a:r>
            <a:r>
              <a:rPr lang="en-US" b="1" dirty="0"/>
              <a:t>Graduate </a:t>
            </a:r>
            <a:r>
              <a:rPr lang="en-US" b="1" dirty="0" smtClean="0"/>
              <a:t>Faculty</a:t>
            </a:r>
            <a:r>
              <a:rPr lang="en-US" dirty="0" smtClean="0"/>
              <a:t> (not the same as OHSU Faculty)</a:t>
            </a:r>
            <a:endParaRPr lang="en-US" dirty="0"/>
          </a:p>
          <a:p>
            <a:pPr lvl="1"/>
            <a:r>
              <a:rPr lang="en-US" dirty="0" smtClean="0"/>
              <a:t>At least 2 members (including Chair) </a:t>
            </a:r>
            <a:r>
              <a:rPr lang="en-US" dirty="0"/>
              <a:t>must have TAC experience </a:t>
            </a:r>
            <a:endParaRPr lang="en-US" dirty="0" smtClean="0"/>
          </a:p>
          <a:p>
            <a:pPr lvl="1"/>
            <a:r>
              <a:rPr lang="en-US" dirty="0" smtClean="0"/>
              <a:t>May have 1 outside member (non-Graduate Faculty or non-OHSU)</a:t>
            </a:r>
          </a:p>
          <a:p>
            <a:pPr lvl="1"/>
            <a:r>
              <a:rPr lang="en-US" dirty="0" smtClean="0"/>
              <a:t>Thesis Mentor </a:t>
            </a:r>
            <a:r>
              <a:rPr lang="en-US" dirty="0"/>
              <a:t>may be the </a:t>
            </a:r>
            <a:r>
              <a:rPr lang="en-US" dirty="0" smtClean="0"/>
              <a:t>Chair</a:t>
            </a:r>
          </a:p>
          <a:p>
            <a:r>
              <a:rPr lang="en-US" dirty="0" smtClean="0"/>
              <a:t>Submit </a:t>
            </a:r>
            <a:r>
              <a:rPr lang="en-US" i="1" dirty="0" smtClean="0"/>
              <a:t>Request for Thesis Advisory Committee </a:t>
            </a:r>
            <a:r>
              <a:rPr lang="en-US" dirty="0" smtClean="0"/>
              <a:t>form</a:t>
            </a:r>
            <a:endParaRPr lang="en-US" dirty="0"/>
          </a:p>
          <a:p>
            <a:r>
              <a:rPr lang="en-US" dirty="0"/>
              <a:t>Register for BMI 503 Thesis </a:t>
            </a:r>
            <a:r>
              <a:rPr lang="en-US" dirty="0" smtClean="0"/>
              <a:t>(2 </a:t>
            </a:r>
            <a:r>
              <a:rPr lang="en-US" dirty="0"/>
              <a:t>cr</a:t>
            </a:r>
            <a:r>
              <a:rPr lang="en-US" dirty="0" smtClean="0"/>
              <a:t>. to develop specific aims)</a:t>
            </a:r>
            <a:endParaRPr lang="en-US" dirty="0"/>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11FAA02-F55D-FB43-9698-CA10BE095EE6}" type="slidenum">
              <a:rPr lang="en-US" sz="1200" smtClean="0">
                <a:solidFill>
                  <a:schemeClr val="bg1"/>
                </a:solidFill>
                <a:latin typeface="Noto Serif" charset="0"/>
                <a:ea typeface="Noto Serif" charset="0"/>
                <a:cs typeface="Noto Serif" charset="0"/>
              </a:rPr>
              <a:t>4</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608382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a:xfrm>
            <a:off x="3174898" y="682609"/>
            <a:ext cx="5467880" cy="898217"/>
          </a:xfrm>
        </p:spPr>
        <p:txBody>
          <a:bodyPr/>
          <a:lstStyle/>
          <a:p>
            <a:r>
              <a:rPr lang="en-US" dirty="0" smtClean="0">
                <a:solidFill>
                  <a:srgbClr val="002776"/>
                </a:solidFill>
              </a:rPr>
              <a:t>Deciding on a final deliverable</a:t>
            </a:r>
            <a:endParaRPr lang="en-US" dirty="0">
              <a:solidFill>
                <a:srgbClr val="002776"/>
              </a:solidFill>
            </a:endParaRPr>
          </a:p>
        </p:txBody>
      </p:sp>
      <p:sp>
        <p:nvSpPr>
          <p:cNvPr id="4" name="Content Placeholder 3"/>
          <p:cNvSpPr>
            <a:spLocks noGrp="1"/>
          </p:cNvSpPr>
          <p:nvPr>
            <p:ph idx="10"/>
          </p:nvPr>
        </p:nvSpPr>
        <p:spPr>
          <a:xfrm>
            <a:off x="3174898" y="1672697"/>
            <a:ext cx="5300242" cy="3891195"/>
          </a:xfrm>
        </p:spPr>
        <p:txBody>
          <a:bodyPr>
            <a:normAutofit fontScale="85000" lnSpcReduction="20000"/>
          </a:bodyPr>
          <a:lstStyle/>
          <a:p>
            <a:pPr marL="265176" indent="-173736">
              <a:spcAft>
                <a:spcPts val="2000"/>
              </a:spcAft>
              <a:buSzPct val="120000"/>
            </a:pPr>
            <a:r>
              <a:rPr lang="en-US" dirty="0" smtClean="0">
                <a:solidFill>
                  <a:srgbClr val="364852"/>
                </a:solidFill>
              </a:rPr>
              <a:t>Option 1: traditional research paper</a:t>
            </a:r>
            <a:endParaRPr lang="en-US" dirty="0">
              <a:solidFill>
                <a:srgbClr val="364852"/>
              </a:solidFill>
            </a:endParaRPr>
          </a:p>
          <a:p>
            <a:pPr marL="265176" indent="-173736">
              <a:spcAft>
                <a:spcPts val="2000"/>
              </a:spcAft>
              <a:buSzPct val="120000"/>
            </a:pPr>
            <a:r>
              <a:rPr lang="en-US" dirty="0" smtClean="0">
                <a:solidFill>
                  <a:srgbClr val="364852"/>
                </a:solidFill>
              </a:rPr>
              <a:t>Option 2: one manuscript </a:t>
            </a:r>
            <a:r>
              <a:rPr lang="en-US" i="1" dirty="0" smtClean="0">
                <a:solidFill>
                  <a:srgbClr val="364852"/>
                </a:solidFill>
              </a:rPr>
              <a:t>in publishable format</a:t>
            </a:r>
          </a:p>
          <a:p>
            <a:pPr marL="665226" lvl="1" indent="-173736">
              <a:spcAft>
                <a:spcPts val="2000"/>
              </a:spcAft>
              <a:buSzPct val="120000"/>
            </a:pPr>
            <a:r>
              <a:rPr lang="en-US" dirty="0" smtClean="0">
                <a:solidFill>
                  <a:srgbClr val="364852"/>
                </a:solidFill>
              </a:rPr>
              <a:t>Students are encouraged to </a:t>
            </a:r>
            <a:r>
              <a:rPr lang="en-US" i="1" dirty="0" smtClean="0">
                <a:solidFill>
                  <a:srgbClr val="364852"/>
                </a:solidFill>
              </a:rPr>
              <a:t>submit</a:t>
            </a:r>
            <a:r>
              <a:rPr lang="en-US" dirty="0" smtClean="0">
                <a:solidFill>
                  <a:srgbClr val="364852"/>
                </a:solidFill>
              </a:rPr>
              <a:t> prior to graduation (though not required)</a:t>
            </a:r>
          </a:p>
          <a:p>
            <a:pPr marL="665226" lvl="1" indent="-173736">
              <a:spcAft>
                <a:spcPts val="2000"/>
              </a:spcAft>
              <a:buSzPct val="120000"/>
            </a:pPr>
            <a:r>
              <a:rPr lang="en-US" dirty="0" smtClean="0">
                <a:solidFill>
                  <a:srgbClr val="364852"/>
                </a:solidFill>
              </a:rPr>
              <a:t>Does not have to be </a:t>
            </a:r>
            <a:r>
              <a:rPr lang="en-US" i="1" dirty="0" smtClean="0">
                <a:solidFill>
                  <a:srgbClr val="364852"/>
                </a:solidFill>
              </a:rPr>
              <a:t>accepted</a:t>
            </a:r>
            <a:r>
              <a:rPr lang="en-US" dirty="0" smtClean="0">
                <a:solidFill>
                  <a:srgbClr val="364852"/>
                </a:solidFill>
              </a:rPr>
              <a:t> prior to graduation</a:t>
            </a:r>
          </a:p>
          <a:p>
            <a:pPr marL="665226" lvl="1" indent="-173736">
              <a:spcAft>
                <a:spcPts val="2000"/>
              </a:spcAft>
              <a:buSzPct val="120000"/>
            </a:pPr>
            <a:r>
              <a:rPr lang="en-US" dirty="0" smtClean="0">
                <a:solidFill>
                  <a:srgbClr val="364852"/>
                </a:solidFill>
              </a:rPr>
              <a:t>See “Thesis/Dissertation as Manuscript Option” document on </a:t>
            </a:r>
            <a:r>
              <a:rPr lang="en-US" dirty="0" smtClean="0">
                <a:solidFill>
                  <a:srgbClr val="364852"/>
                </a:solidFill>
                <a:hlinkClick r:id="rId3"/>
              </a:rPr>
              <a:t>Student Resources </a:t>
            </a:r>
            <a:r>
              <a:rPr lang="en-US" dirty="0" smtClean="0">
                <a:solidFill>
                  <a:srgbClr val="364852"/>
                </a:solidFill>
              </a:rPr>
              <a:t>page of DMICE website</a:t>
            </a: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11FAA02-F55D-FB43-9698-CA10BE095EE6}" type="slidenum">
              <a:rPr lang="en-US" sz="1200" smtClean="0">
                <a:solidFill>
                  <a:schemeClr val="bg1"/>
                </a:solidFill>
                <a:latin typeface="Noto Serif" charset="0"/>
                <a:ea typeface="Noto Serif" charset="0"/>
                <a:cs typeface="Noto Serif" charset="0"/>
              </a:rPr>
              <a:t>5</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795434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a:xfrm>
            <a:off x="3091079" y="436950"/>
            <a:ext cx="5467880" cy="752528"/>
          </a:xfrm>
        </p:spPr>
        <p:txBody>
          <a:bodyPr/>
          <a:lstStyle/>
          <a:p>
            <a:r>
              <a:rPr lang="en-US" sz="2800" b="1" dirty="0">
                <a:solidFill>
                  <a:srgbClr val="002776"/>
                </a:solidFill>
              </a:rPr>
              <a:t>First</a:t>
            </a:r>
            <a:r>
              <a:rPr lang="en-US" sz="2800" dirty="0">
                <a:solidFill>
                  <a:srgbClr val="002776"/>
                </a:solidFill>
              </a:rPr>
              <a:t> term of BMI 503 </a:t>
            </a:r>
            <a:r>
              <a:rPr lang="en-US" sz="2800" dirty="0" smtClean="0">
                <a:solidFill>
                  <a:srgbClr val="002776"/>
                </a:solidFill>
              </a:rPr>
              <a:t>Thesis-2 credits</a:t>
            </a:r>
            <a:endParaRPr lang="en-US" sz="2800" dirty="0"/>
          </a:p>
        </p:txBody>
      </p:sp>
      <p:sp>
        <p:nvSpPr>
          <p:cNvPr id="4" name="Content Placeholder 3"/>
          <p:cNvSpPr>
            <a:spLocks noGrp="1"/>
          </p:cNvSpPr>
          <p:nvPr>
            <p:ph idx="10"/>
          </p:nvPr>
        </p:nvSpPr>
        <p:spPr>
          <a:xfrm>
            <a:off x="3174898" y="1189477"/>
            <a:ext cx="5300242" cy="4706355"/>
          </a:xfrm>
        </p:spPr>
        <p:txBody>
          <a:bodyPr>
            <a:normAutofit fontScale="47500" lnSpcReduction="20000"/>
          </a:bodyPr>
          <a:lstStyle/>
          <a:p>
            <a:pPr marL="265176" indent="-173736">
              <a:spcAft>
                <a:spcPts val="2000"/>
              </a:spcAft>
              <a:buSzPct val="120000"/>
            </a:pPr>
            <a:r>
              <a:rPr lang="en-US" sz="2900" dirty="0" smtClean="0">
                <a:solidFill>
                  <a:srgbClr val="364852"/>
                </a:solidFill>
              </a:rPr>
              <a:t>DMICE recommends having a TAC meeting at least once every quarter; SOM requires once every 6 months</a:t>
            </a:r>
          </a:p>
          <a:p>
            <a:pPr marL="265176" indent="-173736">
              <a:spcAft>
                <a:spcPts val="2000"/>
              </a:spcAft>
              <a:buSzPct val="120000"/>
            </a:pPr>
            <a:r>
              <a:rPr lang="en-US" sz="2900" dirty="0" smtClean="0">
                <a:solidFill>
                  <a:srgbClr val="364852"/>
                </a:solidFill>
              </a:rPr>
              <a:t>Schedule 1 1/2 hours for first TAC meeting early in the term </a:t>
            </a:r>
            <a:endParaRPr lang="en-US" sz="2900" dirty="0">
              <a:solidFill>
                <a:srgbClr val="364852"/>
              </a:solidFill>
            </a:endParaRPr>
          </a:p>
          <a:p>
            <a:pPr marL="265176" indent="-173736">
              <a:spcAft>
                <a:spcPts val="2000"/>
              </a:spcAft>
              <a:buSzPct val="120000"/>
            </a:pPr>
            <a:r>
              <a:rPr lang="en-US" sz="2900" dirty="0" smtClean="0">
                <a:solidFill>
                  <a:srgbClr val="364852"/>
                </a:solidFill>
              </a:rPr>
              <a:t>Prepare 4 or 5 slides</a:t>
            </a:r>
            <a:endParaRPr lang="en-US" sz="2900" dirty="0">
              <a:solidFill>
                <a:srgbClr val="364852"/>
              </a:solidFill>
            </a:endParaRPr>
          </a:p>
          <a:p>
            <a:pPr marL="265176" indent="-173736">
              <a:spcAft>
                <a:spcPts val="2000"/>
              </a:spcAft>
              <a:buSzPct val="120000"/>
            </a:pPr>
            <a:r>
              <a:rPr lang="en-US" sz="2900" dirty="0" smtClean="0">
                <a:solidFill>
                  <a:srgbClr val="364852"/>
                </a:solidFill>
              </a:rPr>
              <a:t>Present current state of your research</a:t>
            </a:r>
            <a:endParaRPr lang="en-US" sz="2900" dirty="0">
              <a:solidFill>
                <a:srgbClr val="364852"/>
              </a:solidFill>
            </a:endParaRPr>
          </a:p>
          <a:p>
            <a:pPr marL="265176" indent="-173736">
              <a:spcAft>
                <a:spcPts val="2000"/>
              </a:spcAft>
              <a:buSzPct val="120000"/>
            </a:pPr>
            <a:r>
              <a:rPr lang="en-US" sz="2900" dirty="0" smtClean="0">
                <a:solidFill>
                  <a:srgbClr val="364852"/>
                </a:solidFill>
              </a:rPr>
              <a:t>Purpose of meeting is to obtain input from Committee as you develop your proposal </a:t>
            </a:r>
          </a:p>
          <a:p>
            <a:pPr marL="265176" indent="-173736">
              <a:spcAft>
                <a:spcPts val="2000"/>
              </a:spcAft>
              <a:buSzPct val="120000"/>
            </a:pPr>
            <a:r>
              <a:rPr lang="en-US" sz="2900" dirty="0" smtClean="0">
                <a:solidFill>
                  <a:srgbClr val="364852"/>
                </a:solidFill>
              </a:rPr>
              <a:t>Complete </a:t>
            </a:r>
            <a:r>
              <a:rPr lang="en-US" sz="2900" i="1" dirty="0" smtClean="0">
                <a:solidFill>
                  <a:srgbClr val="364852"/>
                </a:solidFill>
              </a:rPr>
              <a:t>TAC Meeting Summary Form</a:t>
            </a:r>
          </a:p>
          <a:p>
            <a:pPr marL="265176" indent="-173736">
              <a:spcAft>
                <a:spcPts val="2000"/>
              </a:spcAft>
              <a:buSzPct val="120000"/>
            </a:pPr>
            <a:r>
              <a:rPr lang="en-US" sz="2900" dirty="0" smtClean="0">
                <a:solidFill>
                  <a:srgbClr val="364852"/>
                </a:solidFill>
              </a:rPr>
              <a:t>Meet with advisor regularly for remainder of term</a:t>
            </a:r>
            <a:endParaRPr lang="en-US" sz="2900" dirty="0">
              <a:solidFill>
                <a:srgbClr val="364852"/>
              </a:solidFill>
            </a:endParaRPr>
          </a:p>
          <a:p>
            <a:endParaRPr lang="en-US" dirty="0"/>
          </a:p>
        </p:txBody>
      </p:sp>
      <p:pic>
        <p:nvPicPr>
          <p:cNvPr id="5" name="Picture 4" descr="Backlit cell image." title="Backlit cell."/>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445849" cy="6858000"/>
          </a:xfrm>
          <a:prstGeom prst="rect">
            <a:avLst/>
          </a:prstGeom>
        </p:spPr>
      </p:pic>
      <p:sp>
        <p:nvSpPr>
          <p:cNvPr id="6"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0C55B48-86F2-D542-81FD-386C69DBE199}" type="slidenum">
              <a:rPr lang="en-US" sz="1200" smtClean="0">
                <a:solidFill>
                  <a:schemeClr val="bg1"/>
                </a:solidFill>
                <a:latin typeface="Noto Serif" charset="0"/>
                <a:ea typeface="Noto Serif" charset="0"/>
                <a:cs typeface="Noto Serif" charset="0"/>
              </a:rPr>
              <a:t>6</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063023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3" name="Title 2"/>
          <p:cNvSpPr>
            <a:spLocks noGrp="1"/>
          </p:cNvSpPr>
          <p:nvPr>
            <p:ph type="title"/>
          </p:nvPr>
        </p:nvSpPr>
        <p:spPr/>
        <p:txBody>
          <a:bodyPr/>
          <a:lstStyle/>
          <a:p>
            <a:r>
              <a:rPr lang="en-US" sz="2800" b="1" dirty="0" smtClean="0">
                <a:solidFill>
                  <a:srgbClr val="002776"/>
                </a:solidFill>
              </a:rPr>
              <a:t>First</a:t>
            </a:r>
            <a:r>
              <a:rPr lang="en-US" sz="2800" dirty="0" smtClean="0">
                <a:solidFill>
                  <a:srgbClr val="002776"/>
                </a:solidFill>
              </a:rPr>
              <a:t> term of BMI 503 Thesis-2 credits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540962"/>
            <a:ext cx="5300242" cy="4309648"/>
          </a:xfrm>
        </p:spPr>
        <p:txBody>
          <a:bodyPr>
            <a:normAutofit fontScale="77500" lnSpcReduction="20000"/>
          </a:bodyPr>
          <a:lstStyle/>
          <a:p>
            <a:pPr marL="91440" indent="0">
              <a:spcBef>
                <a:spcPts val="0"/>
              </a:spcBef>
              <a:spcAft>
                <a:spcPts val="2000"/>
              </a:spcAft>
              <a:buSzPct val="120000"/>
              <a:buNone/>
            </a:pPr>
            <a:r>
              <a:rPr lang="en-US" sz="2500" dirty="0" smtClean="0">
                <a:solidFill>
                  <a:srgbClr val="364852"/>
                </a:solidFill>
              </a:rPr>
              <a:t>Begin work on </a:t>
            </a:r>
            <a:r>
              <a:rPr lang="en-US" sz="2500" dirty="0">
                <a:solidFill>
                  <a:srgbClr val="364852"/>
                </a:solidFill>
              </a:rPr>
              <a:t>your proposal</a:t>
            </a:r>
          </a:p>
          <a:p>
            <a:pPr marL="265176" indent="-173736">
              <a:lnSpc>
                <a:spcPct val="120000"/>
              </a:lnSpc>
              <a:spcBef>
                <a:spcPts val="0"/>
              </a:spcBef>
              <a:buSzPct val="120000"/>
            </a:pPr>
            <a:r>
              <a:rPr lang="en-US" dirty="0" smtClean="0">
                <a:solidFill>
                  <a:srgbClr val="364852"/>
                </a:solidFill>
              </a:rPr>
              <a:t>Include:</a:t>
            </a:r>
          </a:p>
          <a:p>
            <a:pPr marL="665226" lvl="1" indent="-173736">
              <a:lnSpc>
                <a:spcPct val="120000"/>
              </a:lnSpc>
              <a:spcBef>
                <a:spcPts val="0"/>
              </a:spcBef>
              <a:spcAft>
                <a:spcPts val="600"/>
              </a:spcAft>
              <a:buSzPct val="120000"/>
            </a:pPr>
            <a:r>
              <a:rPr lang="en-US" smtClean="0">
                <a:solidFill>
                  <a:srgbClr val="364852"/>
                </a:solidFill>
              </a:rPr>
              <a:t>Introduction</a:t>
            </a:r>
          </a:p>
          <a:p>
            <a:pPr marL="665226" lvl="1" indent="-173736">
              <a:lnSpc>
                <a:spcPct val="120000"/>
              </a:lnSpc>
              <a:spcBef>
                <a:spcPts val="0"/>
              </a:spcBef>
              <a:spcAft>
                <a:spcPts val="600"/>
              </a:spcAft>
              <a:buSzPct val="120000"/>
            </a:pPr>
            <a:r>
              <a:rPr lang="en-US" smtClean="0">
                <a:solidFill>
                  <a:srgbClr val="364852"/>
                </a:solidFill>
              </a:rPr>
              <a:t>Background</a:t>
            </a:r>
            <a:endParaRPr lang="en-US" dirty="0" smtClean="0">
              <a:solidFill>
                <a:srgbClr val="364852"/>
              </a:solidFill>
            </a:endParaRPr>
          </a:p>
          <a:p>
            <a:pPr marL="665226" lvl="1" indent="-173736">
              <a:lnSpc>
                <a:spcPct val="120000"/>
              </a:lnSpc>
              <a:spcBef>
                <a:spcPts val="0"/>
              </a:spcBef>
              <a:spcAft>
                <a:spcPts val="600"/>
              </a:spcAft>
              <a:buSzPct val="120000"/>
            </a:pPr>
            <a:r>
              <a:rPr lang="en-US" dirty="0" smtClean="0">
                <a:solidFill>
                  <a:srgbClr val="364852"/>
                </a:solidFill>
              </a:rPr>
              <a:t>Specific Aims</a:t>
            </a:r>
          </a:p>
          <a:p>
            <a:pPr marL="665226" lvl="1" indent="-173736">
              <a:spcBef>
                <a:spcPts val="0"/>
              </a:spcBef>
              <a:spcAft>
                <a:spcPts val="2000"/>
              </a:spcAft>
              <a:buSzPct val="120000"/>
            </a:pPr>
            <a:r>
              <a:rPr lang="en-US" dirty="0" smtClean="0">
                <a:solidFill>
                  <a:srgbClr val="364852"/>
                </a:solidFill>
              </a:rPr>
              <a:t>See </a:t>
            </a:r>
            <a:r>
              <a:rPr lang="en-US" i="1" dirty="0" smtClean="0">
                <a:solidFill>
                  <a:srgbClr val="364852"/>
                </a:solidFill>
              </a:rPr>
              <a:t>SOM Guidelines and Regulations for Completion of Masters and PhD Degrees, Instructions for Preparing the Graduate Thesis </a:t>
            </a:r>
            <a:r>
              <a:rPr lang="en-US" dirty="0" smtClean="0">
                <a:solidFill>
                  <a:srgbClr val="364852"/>
                </a:solidFill>
                <a:hlinkClick r:id="rId2"/>
              </a:rPr>
              <a:t>http</a:t>
            </a:r>
            <a:r>
              <a:rPr lang="en-US" dirty="0">
                <a:solidFill>
                  <a:srgbClr val="364852"/>
                </a:solidFill>
                <a:hlinkClick r:id="rId2"/>
              </a:rPr>
              <a:t>://</a:t>
            </a:r>
            <a:r>
              <a:rPr lang="en-US" dirty="0" smtClean="0">
                <a:solidFill>
                  <a:srgbClr val="364852"/>
                </a:solidFill>
                <a:hlinkClick r:id="rId2"/>
              </a:rPr>
              <a:t>www.ohsu.edu/xd/education/schools/school-of-medicine/academic-programs/graduate-studies/upload/Preparation-of-Dissertation-and-Thesis.pdf</a:t>
            </a:r>
            <a:r>
              <a:rPr lang="en-US" dirty="0" smtClean="0">
                <a:solidFill>
                  <a:srgbClr val="364852"/>
                </a:solidFill>
              </a:rPr>
              <a:t> </a:t>
            </a:r>
          </a:p>
          <a:p>
            <a:pPr marL="265176" indent="-173736">
              <a:spcAft>
                <a:spcPts val="2000"/>
              </a:spcAft>
              <a:buSzPct val="120000"/>
            </a:pPr>
            <a:endParaRPr lang="en-US" sz="1700" dirty="0">
              <a:solidFill>
                <a:srgbClr val="364852"/>
              </a:solidFill>
            </a:endParaRPr>
          </a:p>
        </p:txBody>
      </p:sp>
      <p:pic>
        <p:nvPicPr>
          <p:cNvPr id="5" name="Picture 4" descr="Image of researcher in a lab looking at a microscope." title="Researcher at bench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2445847" cy="6857999"/>
          </a:xfrm>
          <a:prstGeom prst="rect">
            <a:avLst/>
          </a:prstGeom>
          <a:ln>
            <a:noFill/>
          </a:ln>
        </p:spPr>
      </p:pic>
      <p:sp>
        <p:nvSpPr>
          <p:cNvPr id="7"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889F8D-112E-4640-B23B-3BF5401BB34D}" type="slidenum">
              <a:rPr lang="en-US" sz="1200" smtClean="0">
                <a:solidFill>
                  <a:schemeClr val="tx2"/>
                </a:solidFill>
              </a:rPr>
              <a:t>7</a:t>
            </a:fld>
            <a:endParaRPr lang="en-US" sz="1200" dirty="0">
              <a:solidFill>
                <a:schemeClr val="tx2"/>
              </a:solidFill>
            </a:endParaRPr>
          </a:p>
        </p:txBody>
      </p:sp>
    </p:spTree>
    <p:extLst>
      <p:ext uri="{BB962C8B-B14F-4D97-AF65-F5344CB8AC3E}">
        <p14:creationId xmlns:p14="http://schemas.microsoft.com/office/powerpoint/2010/main" val="2756485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t>Second</a:t>
            </a:r>
            <a:r>
              <a:rPr lang="en-US" sz="2800" dirty="0" smtClean="0"/>
              <a:t> term of BMI 503 Thesis-</a:t>
            </a:r>
            <a:br>
              <a:rPr lang="en-US" sz="2800" dirty="0" smtClean="0"/>
            </a:br>
            <a:r>
              <a:rPr lang="en-US" sz="2800" dirty="0" smtClean="0"/>
              <a:t>2 credits</a:t>
            </a:r>
            <a:endParaRPr lang="en-US" sz="2800" dirty="0"/>
          </a:p>
        </p:txBody>
      </p:sp>
      <p:sp>
        <p:nvSpPr>
          <p:cNvPr id="4" name="Content Placeholder 3"/>
          <p:cNvSpPr>
            <a:spLocks noGrp="1"/>
          </p:cNvSpPr>
          <p:nvPr>
            <p:ph idx="10"/>
          </p:nvPr>
        </p:nvSpPr>
        <p:spPr/>
        <p:txBody>
          <a:bodyPr/>
          <a:lstStyle/>
          <a:p>
            <a:pPr marL="265176" indent="-173736">
              <a:lnSpc>
                <a:spcPct val="120000"/>
              </a:lnSpc>
              <a:spcBef>
                <a:spcPts val="0"/>
              </a:spcBef>
              <a:spcAft>
                <a:spcPts val="600"/>
              </a:spcAft>
              <a:buSzPct val="120000"/>
            </a:pPr>
            <a:r>
              <a:rPr lang="en-US" dirty="0" smtClean="0">
                <a:solidFill>
                  <a:srgbClr val="364852"/>
                </a:solidFill>
              </a:rPr>
              <a:t>Complete development and write up of proposal</a:t>
            </a:r>
          </a:p>
          <a:p>
            <a:pPr marL="665226" lvl="1" indent="-173736">
              <a:lnSpc>
                <a:spcPct val="120000"/>
              </a:lnSpc>
              <a:spcBef>
                <a:spcPts val="0"/>
              </a:spcBef>
              <a:spcAft>
                <a:spcPts val="600"/>
              </a:spcAft>
              <a:buSzPct val="120000"/>
            </a:pPr>
            <a:r>
              <a:rPr lang="en-US" dirty="0" smtClean="0">
                <a:solidFill>
                  <a:srgbClr val="364852"/>
                </a:solidFill>
              </a:rPr>
              <a:t>Methods</a:t>
            </a:r>
            <a:endParaRPr lang="en-US" dirty="0">
              <a:solidFill>
                <a:srgbClr val="364852"/>
              </a:solidFill>
            </a:endParaRPr>
          </a:p>
          <a:p>
            <a:pPr marL="665226" lvl="1" indent="-173736">
              <a:lnSpc>
                <a:spcPct val="120000"/>
              </a:lnSpc>
              <a:spcBef>
                <a:spcPts val="0"/>
              </a:spcBef>
              <a:spcAft>
                <a:spcPts val="600"/>
              </a:spcAft>
              <a:buSzPct val="120000"/>
            </a:pPr>
            <a:r>
              <a:rPr lang="en-US" dirty="0">
                <a:solidFill>
                  <a:srgbClr val="364852"/>
                </a:solidFill>
              </a:rPr>
              <a:t>Limitations</a:t>
            </a:r>
          </a:p>
          <a:p>
            <a:pPr marL="665226" lvl="1" indent="-173736">
              <a:lnSpc>
                <a:spcPct val="120000"/>
              </a:lnSpc>
              <a:spcBef>
                <a:spcPts val="0"/>
              </a:spcBef>
              <a:spcAft>
                <a:spcPts val="600"/>
              </a:spcAft>
              <a:buSzPct val="120000"/>
            </a:pPr>
            <a:r>
              <a:rPr lang="en-US" dirty="0">
                <a:solidFill>
                  <a:srgbClr val="364852"/>
                </a:solidFill>
              </a:rPr>
              <a:t>Anticipated Results</a:t>
            </a:r>
          </a:p>
          <a:p>
            <a:pPr marL="665226" lvl="1" indent="-173736">
              <a:lnSpc>
                <a:spcPct val="120000"/>
              </a:lnSpc>
              <a:spcBef>
                <a:spcPts val="0"/>
              </a:spcBef>
              <a:spcAft>
                <a:spcPts val="600"/>
              </a:spcAft>
              <a:buSzPct val="120000"/>
            </a:pPr>
            <a:r>
              <a:rPr lang="en-US" dirty="0">
                <a:solidFill>
                  <a:srgbClr val="364852"/>
                </a:solidFill>
              </a:rPr>
              <a:t>Bibliography</a:t>
            </a:r>
          </a:p>
          <a:p>
            <a:endParaRPr lang="en-US" dirty="0"/>
          </a:p>
        </p:txBody>
      </p:sp>
      <p:pic>
        <p:nvPicPr>
          <p:cNvPr id="5" name="Picture Placeholder 4" descr="Image of a physician with a child, child playing with physician's stethoscope." title="Physician with child."/>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l="3512" r="3512"/>
          <a:stretch/>
        </p:blipFill>
        <p:spPr>
          <a:prstGeom prst="rect">
            <a:avLst/>
          </a:prstGeom>
        </p:spPr>
      </p:pic>
      <p:pic>
        <p:nvPicPr>
          <p:cNvPr id="6" name="Picture Placeholder 7" descr="Image of a physician with a child, child playing with physician's stethoscope." title="Physician with child."/>
          <p:cNvPicPr>
            <a:picLocks noChangeAspect="1"/>
          </p:cNvPicPr>
          <p:nvPr/>
        </p:nvPicPr>
        <p:blipFill rotWithShape="1">
          <a:blip r:embed="rId2" cstate="screen">
            <a:extLst>
              <a:ext uri="{28A0092B-C50C-407E-A947-70E740481C1C}">
                <a14:useLocalDpi xmlns:a14="http://schemas.microsoft.com/office/drawing/2010/main"/>
              </a:ext>
            </a:extLst>
          </a:blip>
          <a:srcRect l="3512" r="3512"/>
          <a:stretch/>
        </p:blipFill>
        <p:spPr>
          <a:xfrm flipH="1">
            <a:off x="0" y="0"/>
            <a:ext cx="2446338" cy="6858000"/>
          </a:xfrm>
          <a:prstGeom prst="rect">
            <a:avLst/>
          </a:prstGeom>
        </p:spPr>
      </p:pic>
    </p:spTree>
    <p:extLst>
      <p:ext uri="{BB962C8B-B14F-4D97-AF65-F5344CB8AC3E}">
        <p14:creationId xmlns:p14="http://schemas.microsoft.com/office/powerpoint/2010/main" val="34506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rgbClr val="002776"/>
                </a:solidFill>
              </a:rPr>
              <a:t>Second</a:t>
            </a:r>
            <a:r>
              <a:rPr lang="en-US" sz="2800" dirty="0" smtClean="0">
                <a:solidFill>
                  <a:srgbClr val="002776"/>
                </a:solidFill>
              </a:rPr>
              <a:t> </a:t>
            </a:r>
            <a:r>
              <a:rPr lang="en-US" sz="2800" dirty="0">
                <a:solidFill>
                  <a:srgbClr val="002776"/>
                </a:solidFill>
              </a:rPr>
              <a:t>term of BMI 503 </a:t>
            </a:r>
            <a:r>
              <a:rPr lang="en-US" sz="2800" dirty="0" smtClean="0">
                <a:solidFill>
                  <a:srgbClr val="002776"/>
                </a:solidFill>
              </a:rPr>
              <a:t>Thesis-</a:t>
            </a:r>
            <a:br>
              <a:rPr lang="en-US" sz="2800" dirty="0" smtClean="0">
                <a:solidFill>
                  <a:srgbClr val="002776"/>
                </a:solidFill>
              </a:rPr>
            </a:br>
            <a:r>
              <a:rPr lang="en-US" sz="2800" dirty="0" smtClean="0">
                <a:solidFill>
                  <a:srgbClr val="002776"/>
                </a:solidFill>
              </a:rPr>
              <a:t>2 credits </a:t>
            </a:r>
            <a:endParaRPr lang="en-US" sz="2800" dirty="0">
              <a:solidFill>
                <a:srgbClr val="002776"/>
              </a:solidFill>
            </a:endParaRPr>
          </a:p>
        </p:txBody>
      </p:sp>
      <p:sp>
        <p:nvSpPr>
          <p:cNvPr id="4" name="Content Placeholder 3"/>
          <p:cNvSpPr>
            <a:spLocks noGrp="1"/>
          </p:cNvSpPr>
          <p:nvPr>
            <p:ph idx="10"/>
          </p:nvPr>
        </p:nvSpPr>
        <p:spPr>
          <a:xfrm>
            <a:off x="3174898" y="1540962"/>
            <a:ext cx="5300242" cy="4354871"/>
          </a:xfrm>
        </p:spPr>
        <p:txBody>
          <a:bodyPr>
            <a:normAutofit/>
          </a:bodyPr>
          <a:lstStyle/>
          <a:p>
            <a:pPr marL="377190" indent="-285750">
              <a:spcAft>
                <a:spcPts val="2000"/>
              </a:spcAft>
              <a:buSzPct val="120000"/>
            </a:pPr>
            <a:r>
              <a:rPr lang="en-US" sz="1400" dirty="0" smtClean="0">
                <a:solidFill>
                  <a:srgbClr val="364852"/>
                </a:solidFill>
              </a:rPr>
              <a:t>Begin process to obtain </a:t>
            </a:r>
            <a:r>
              <a:rPr lang="en-US" sz="1400" dirty="0">
                <a:solidFill>
                  <a:srgbClr val="364852"/>
                </a:solidFill>
              </a:rPr>
              <a:t>IRB approval: </a:t>
            </a:r>
            <a:r>
              <a:rPr lang="en-US" sz="1400" dirty="0">
                <a:solidFill>
                  <a:srgbClr val="364852"/>
                </a:solidFill>
                <a:hlinkClick r:id="rId2"/>
              </a:rPr>
              <a:t>http://</a:t>
            </a:r>
            <a:r>
              <a:rPr lang="en-US" sz="1400" dirty="0" smtClean="0">
                <a:solidFill>
                  <a:srgbClr val="364852"/>
                </a:solidFill>
                <a:hlinkClick r:id="rId2"/>
              </a:rPr>
              <a:t>www.ohsu.edu/xd/research/about/integrity/irb/index.cfm</a:t>
            </a:r>
            <a:r>
              <a:rPr lang="en-US" sz="1400" dirty="0" smtClean="0">
                <a:solidFill>
                  <a:srgbClr val="364852"/>
                </a:solidFill>
              </a:rPr>
              <a:t> </a:t>
            </a:r>
          </a:p>
          <a:p>
            <a:pPr marL="265176" indent="-173736">
              <a:spcAft>
                <a:spcPts val="2000"/>
              </a:spcAft>
              <a:buSzPct val="120000"/>
            </a:pPr>
            <a:r>
              <a:rPr lang="en-US" sz="1400" dirty="0" smtClean="0">
                <a:solidFill>
                  <a:srgbClr val="364852"/>
                </a:solidFill>
              </a:rPr>
              <a:t>Schedule </a:t>
            </a:r>
            <a:r>
              <a:rPr lang="en-US" sz="1400" dirty="0">
                <a:solidFill>
                  <a:srgbClr val="364852"/>
                </a:solidFill>
              </a:rPr>
              <a:t>pre-defense and public </a:t>
            </a:r>
            <a:r>
              <a:rPr lang="en-US" sz="1400" dirty="0" smtClean="0">
                <a:solidFill>
                  <a:srgbClr val="364852"/>
                </a:solidFill>
              </a:rPr>
              <a:t>defense</a:t>
            </a:r>
          </a:p>
          <a:p>
            <a:pPr marL="265176" indent="-173736">
              <a:spcAft>
                <a:spcPts val="2000"/>
              </a:spcAft>
              <a:buSzPct val="120000"/>
            </a:pPr>
            <a:r>
              <a:rPr lang="en-US" sz="1400" dirty="0" smtClean="0">
                <a:solidFill>
                  <a:srgbClr val="364852"/>
                </a:solidFill>
              </a:rPr>
              <a:t>Hold pre-defense meeting with committee (this serves as a TAC meeting) </a:t>
            </a:r>
            <a:endParaRPr lang="en-US" sz="1400" dirty="0">
              <a:solidFill>
                <a:srgbClr val="364852"/>
              </a:solidFill>
            </a:endParaRPr>
          </a:p>
          <a:p>
            <a:pPr marL="265176" indent="-173736">
              <a:spcAft>
                <a:spcPts val="2000"/>
              </a:spcAft>
              <a:buSzPct val="120000"/>
            </a:pPr>
            <a:r>
              <a:rPr lang="en-US" sz="1400" dirty="0" smtClean="0">
                <a:solidFill>
                  <a:srgbClr val="364852"/>
                </a:solidFill>
              </a:rPr>
              <a:t>Proprietary information? Complete </a:t>
            </a:r>
            <a:r>
              <a:rPr lang="en-US" sz="1400" i="1" dirty="0" smtClean="0">
                <a:solidFill>
                  <a:srgbClr val="364852"/>
                </a:solidFill>
              </a:rPr>
              <a:t>Step 1 (“Go/No Go”) Form (</a:t>
            </a:r>
            <a:r>
              <a:rPr lang="en-US" sz="1400" dirty="0" smtClean="0">
                <a:solidFill>
                  <a:srgbClr val="364852"/>
                </a:solidFill>
              </a:rPr>
              <a:t>on </a:t>
            </a:r>
            <a:r>
              <a:rPr lang="en-US" sz="1400" dirty="0" smtClean="0">
                <a:solidFill>
                  <a:srgbClr val="364852"/>
                </a:solidFill>
                <a:hlinkClick r:id="rId3"/>
              </a:rPr>
              <a:t>Forms</a:t>
            </a:r>
            <a:r>
              <a:rPr lang="en-US" sz="1400" dirty="0" smtClean="0">
                <a:solidFill>
                  <a:srgbClr val="364852"/>
                </a:solidFill>
              </a:rPr>
              <a:t> page of website</a:t>
            </a:r>
            <a:r>
              <a:rPr lang="en-US" sz="1400" i="1" dirty="0" smtClean="0">
                <a:solidFill>
                  <a:srgbClr val="364852"/>
                </a:solidFill>
              </a:rPr>
              <a:t>) </a:t>
            </a:r>
            <a:r>
              <a:rPr lang="en-US" sz="1400" dirty="0" smtClean="0">
                <a:solidFill>
                  <a:srgbClr val="364852"/>
                </a:solidFill>
              </a:rPr>
              <a:t>if you do not want to livestream or record. All of your committee members must attend in person with this option.</a:t>
            </a:r>
            <a:endParaRPr lang="en-US" sz="1400" dirty="0">
              <a:solidFill>
                <a:srgbClr val="364852"/>
              </a:solidFill>
            </a:endParaRPr>
          </a:p>
          <a:p>
            <a:pPr marL="265176" indent="-173736">
              <a:spcAft>
                <a:spcPts val="2000"/>
              </a:spcAft>
              <a:buSzPct val="120000"/>
            </a:pPr>
            <a:r>
              <a:rPr lang="en-US" sz="1400" dirty="0" smtClean="0">
                <a:solidFill>
                  <a:srgbClr val="364852"/>
                </a:solidFill>
              </a:rPr>
              <a:t>Defend proposal in BICC 124</a:t>
            </a:r>
            <a:endParaRPr lang="en-US" sz="1400" dirty="0">
              <a:solidFill>
                <a:srgbClr val="364852"/>
              </a:solidFill>
            </a:endParaRPr>
          </a:p>
        </p:txBody>
      </p:sp>
      <p:sp>
        <p:nvSpPr>
          <p:cNvPr id="7"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889F8D-112E-4640-B23B-3BF5401BB34D}" type="slidenum">
              <a:rPr lang="en-US" sz="1200" smtClean="0">
                <a:solidFill>
                  <a:schemeClr val="tx2"/>
                </a:solidFill>
              </a:rPr>
              <a:t>9</a:t>
            </a:fld>
            <a:endParaRPr lang="en-US" sz="1200" dirty="0">
              <a:solidFill>
                <a:schemeClr val="tx2"/>
              </a:solidFill>
            </a:endParaRPr>
          </a:p>
        </p:txBody>
      </p:sp>
      <p:pic>
        <p:nvPicPr>
          <p:cNvPr id="8" name="Picture Placeholder 7" descr="Image of a physician with a child, child playing with physician's stethoscope." title="Physician with child."/>
          <p:cNvPicPr>
            <a:picLocks noGrp="1" noChangeAspect="1"/>
          </p:cNvPicPr>
          <p:nvPr>
            <p:ph type="pic" idx="1"/>
          </p:nvPr>
        </p:nvPicPr>
        <p:blipFill rotWithShape="1">
          <a:blip r:embed="rId4" cstate="screen">
            <a:extLst>
              <a:ext uri="{28A0092B-C50C-407E-A947-70E740481C1C}">
                <a14:useLocalDpi xmlns:a14="http://schemas.microsoft.com/office/drawing/2010/main"/>
              </a:ext>
            </a:extLst>
          </a:blip>
          <a:srcRect l="3512" r="3512"/>
          <a:stretch/>
        </p:blipFill>
        <p:spPr>
          <a:xfrm flipH="1">
            <a:off x="0" y="0"/>
            <a:ext cx="2446338" cy="6858000"/>
          </a:xfrm>
          <a:prstGeom prst="rect">
            <a:avLst/>
          </a:prstGeom>
        </p:spPr>
      </p:pic>
    </p:spTree>
    <p:extLst>
      <p:ext uri="{BB962C8B-B14F-4D97-AF65-F5344CB8AC3E}">
        <p14:creationId xmlns:p14="http://schemas.microsoft.com/office/powerpoint/2010/main" val="3170351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2">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5025</TotalTime>
  <Words>986</Words>
  <Application>Microsoft Office PowerPoint</Application>
  <PresentationFormat>On-screen Show (4:3)</PresentationFormat>
  <Paragraphs>147</Paragraphs>
  <Slides>20</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20</vt:i4>
      </vt:variant>
    </vt:vector>
  </HeadingPairs>
  <TitlesOfParts>
    <vt:vector size="29" baseType="lpstr">
      <vt:lpstr>Arial</vt:lpstr>
      <vt:lpstr>Lato Light</vt:lpstr>
      <vt:lpstr>Lato Regular</vt:lpstr>
      <vt:lpstr>Noto</vt:lpstr>
      <vt:lpstr>Noto Serif</vt:lpstr>
      <vt:lpstr>OHSU Cool Blues Theme</vt:lpstr>
      <vt:lpstr>White Slide, No Logo</vt:lpstr>
      <vt:lpstr>Gray Slide with Logo</vt:lpstr>
      <vt:lpstr>Gray Slide No Logo</vt:lpstr>
      <vt:lpstr>PowerPoint Presentation</vt:lpstr>
      <vt:lpstr>Pre-thesis preparation</vt:lpstr>
      <vt:lpstr>Forming your TAC</vt:lpstr>
      <vt:lpstr>Forming your TAC (cont.)</vt:lpstr>
      <vt:lpstr>Deciding on a final deliverable</vt:lpstr>
      <vt:lpstr>First term of BMI 503 Thesis-2 credits</vt:lpstr>
      <vt:lpstr>First term of BMI 503 Thesis-2 credits (cont.)</vt:lpstr>
      <vt:lpstr>Second term of BMI 503 Thesis- 2 credits</vt:lpstr>
      <vt:lpstr>Second term of BMI 503 Thesis- 2 credits </vt:lpstr>
      <vt:lpstr>Third term of BMI 503 Thesis- 4 credits</vt:lpstr>
      <vt:lpstr>Fourth term of BMI 503 Thesis- 4 credits</vt:lpstr>
      <vt:lpstr>Fourth term of BMI 503 Thesis-4 credits (cont.)</vt:lpstr>
      <vt:lpstr>Fourth term of BMI 503 Thesis- 4 credits (cont.)</vt:lpstr>
      <vt:lpstr>Fourth term of BMI 503 Thesis-4 credits (cont.)</vt:lpstr>
      <vt:lpstr>Fourth term of BMI 503 Thesis-4 credits (cont.)</vt:lpstr>
      <vt:lpstr>Fourth term of BMI 503 Thesis-4 credits (cont.)</vt:lpstr>
      <vt:lpstr>If you need a fifth term of thesis…</vt:lpstr>
      <vt:lpstr>Submit final documents</vt:lpstr>
      <vt:lpstr>Thesis Binding</vt:lpstr>
      <vt:lpstr>PowerPoint Presentation</vt:lpstr>
    </vt:vector>
  </TitlesOfParts>
  <Company>Sockeye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Diane Doctor</cp:lastModifiedBy>
  <cp:revision>474</cp:revision>
  <cp:lastPrinted>2017-04-06T17:05:32Z</cp:lastPrinted>
  <dcterms:created xsi:type="dcterms:W3CDTF">2015-05-18T16:26:35Z</dcterms:created>
  <dcterms:modified xsi:type="dcterms:W3CDTF">2019-04-08T16:33:24Z</dcterms:modified>
</cp:coreProperties>
</file>