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slideLayouts/slideLayout2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8" r:id="rId2"/>
    <p:sldMasterId id="2147483680" r:id="rId3"/>
    <p:sldMasterId id="2147483671" r:id="rId4"/>
  </p:sldMasterIdLst>
  <p:notesMasterIdLst>
    <p:notesMasterId r:id="rId22"/>
  </p:notesMasterIdLst>
  <p:handoutMasterIdLst>
    <p:handoutMasterId r:id="rId23"/>
  </p:handoutMasterIdLst>
  <p:sldIdLst>
    <p:sldId id="279" r:id="rId5"/>
    <p:sldId id="284" r:id="rId6"/>
    <p:sldId id="313" r:id="rId7"/>
    <p:sldId id="314" r:id="rId8"/>
    <p:sldId id="315" r:id="rId9"/>
    <p:sldId id="298" r:id="rId10"/>
    <p:sldId id="312" r:id="rId11"/>
    <p:sldId id="299" r:id="rId12"/>
    <p:sldId id="300" r:id="rId13"/>
    <p:sldId id="301" r:id="rId14"/>
    <p:sldId id="302" r:id="rId15"/>
    <p:sldId id="306" r:id="rId16"/>
    <p:sldId id="316" r:id="rId17"/>
    <p:sldId id="307" r:id="rId18"/>
    <p:sldId id="308" r:id="rId19"/>
    <p:sldId id="309" r:id="rId20"/>
    <p:sldId id="276" r:id="rId21"/>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shley Price" initials="AP" lastIdx="12" clrIdx="0">
    <p:extLst/>
  </p:cmAuthor>
  <p:cmAuthor id="2" name="Bridget Adams" initials="BA" lastIdx="8" clrIdx="1">
    <p:extLst/>
  </p:cmAuthor>
  <p:cmAuthor id="3" name="Melanie Hawkins" initials="MH" lastIdx="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002776"/>
    <a:srgbClr val="585E60"/>
    <a:srgbClr val="F6F6F6"/>
    <a:srgbClr val="2F92D5"/>
    <a:srgbClr val="277DCA"/>
    <a:srgbClr val="397EC1"/>
    <a:srgbClr val="364852"/>
    <a:srgbClr val="2F92D4"/>
    <a:srgbClr val="2B91D3"/>
    <a:srgbClr val="0C61A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423" autoAdjust="0"/>
    <p:restoredTop sz="94640" autoAdjust="0"/>
  </p:normalViewPr>
  <p:slideViewPr>
    <p:cSldViewPr snapToGrid="0" snapToObjects="1">
      <p:cViewPr varScale="1">
        <p:scale>
          <a:sx n="110" d="100"/>
          <a:sy n="110" d="100"/>
        </p:scale>
        <p:origin x="1266" y="102"/>
      </p:cViewPr>
      <p:guideLst>
        <p:guide orient="horz" pos="2160"/>
        <p:guide pos="2880"/>
      </p:guideLst>
    </p:cSldViewPr>
  </p:slideViewPr>
  <p:outlineViewPr>
    <p:cViewPr>
      <p:scale>
        <a:sx n="33" d="100"/>
        <a:sy n="33" d="100"/>
      </p:scale>
      <p:origin x="0" y="9472"/>
    </p:cViewPr>
  </p:outlineViewPr>
  <p:notesTextViewPr>
    <p:cViewPr>
      <p:scale>
        <a:sx n="100" d="100"/>
        <a:sy n="100" d="100"/>
      </p:scale>
      <p:origin x="0" y="0"/>
    </p:cViewPr>
  </p:notesTextViewPr>
  <p:sorterViewPr>
    <p:cViewPr>
      <p:scale>
        <a:sx n="137" d="100"/>
        <a:sy n="137"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latin typeface="Lato Regular"/>
            </a:endParaRPr>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467D67FC-230E-BC42-A146-28B6DAF9B6E5}" type="datetimeFigureOut">
              <a:rPr lang="en-US" smtClean="0">
                <a:latin typeface="Lato Regular"/>
              </a:rPr>
              <a:t>11/15/2018</a:t>
            </a:fld>
            <a:endParaRPr lang="en-US" dirty="0">
              <a:latin typeface="Lato Regular"/>
            </a:endParaRP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latin typeface="Lato Regular"/>
            </a:endParaRPr>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BD59A981-CD39-8F44-9CBA-CC2751A8F2A2}" type="slidenum">
              <a:rPr lang="en-US" smtClean="0">
                <a:latin typeface="Lato Regular"/>
              </a:rPr>
              <a:t>‹#›</a:t>
            </a:fld>
            <a:endParaRPr lang="en-US" dirty="0">
              <a:latin typeface="Lato Regular"/>
            </a:endParaRPr>
          </a:p>
        </p:txBody>
      </p:sp>
    </p:spTree>
    <p:extLst>
      <p:ext uri="{BB962C8B-B14F-4D97-AF65-F5344CB8AC3E}">
        <p14:creationId xmlns:p14="http://schemas.microsoft.com/office/powerpoint/2010/main" val="11041463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atin typeface="Lato Regular"/>
              </a:defRPr>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atin typeface="Lato Regular"/>
              </a:defRPr>
            </a:lvl1pPr>
          </a:lstStyle>
          <a:p>
            <a:fld id="{200DEFD9-7FA8-E342-B72A-1D2B906EA29E}" type="datetimeFigureOut">
              <a:rPr lang="en-US" smtClean="0"/>
              <a:pPr/>
              <a:t>11/15/2018</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atin typeface="Lato Regular"/>
              </a:defRPr>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atin typeface="Lato Regular"/>
              </a:defRPr>
            </a:lvl1pPr>
          </a:lstStyle>
          <a:p>
            <a:fld id="{F7510C22-AB3E-3144-954A-30AFB7F4824B}" type="slidenum">
              <a:rPr lang="en-US" smtClean="0"/>
              <a:pPr/>
              <a:t>‹#›</a:t>
            </a:fld>
            <a:endParaRPr lang="en-US" dirty="0"/>
          </a:p>
        </p:txBody>
      </p:sp>
    </p:spTree>
    <p:extLst>
      <p:ext uri="{BB962C8B-B14F-4D97-AF65-F5344CB8AC3E}">
        <p14:creationId xmlns:p14="http://schemas.microsoft.com/office/powerpoint/2010/main" val="18280427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Lato Regular"/>
        <a:ea typeface="+mn-ea"/>
        <a:cs typeface="+mn-cs"/>
      </a:defRPr>
    </a:lvl1pPr>
    <a:lvl2pPr marL="457200" algn="l" defTabSz="457200" rtl="0" eaLnBrk="1" latinLnBrk="0" hangingPunct="1">
      <a:defRPr sz="1200" kern="1200">
        <a:solidFill>
          <a:schemeClr val="tx1"/>
        </a:solidFill>
        <a:latin typeface="Lato Regular"/>
        <a:ea typeface="+mn-ea"/>
        <a:cs typeface="+mn-cs"/>
      </a:defRPr>
    </a:lvl2pPr>
    <a:lvl3pPr marL="914400" algn="l" defTabSz="457200" rtl="0" eaLnBrk="1" latinLnBrk="0" hangingPunct="1">
      <a:defRPr sz="1200" kern="1200">
        <a:solidFill>
          <a:schemeClr val="tx1"/>
        </a:solidFill>
        <a:latin typeface="Lato Regular"/>
        <a:ea typeface="+mn-ea"/>
        <a:cs typeface="+mn-cs"/>
      </a:defRPr>
    </a:lvl3pPr>
    <a:lvl4pPr marL="1371600" algn="l" defTabSz="457200" rtl="0" eaLnBrk="1" latinLnBrk="0" hangingPunct="1">
      <a:defRPr sz="1200" kern="1200">
        <a:solidFill>
          <a:schemeClr val="tx1"/>
        </a:solidFill>
        <a:latin typeface="Lato Regular"/>
        <a:ea typeface="+mn-ea"/>
        <a:cs typeface="+mn-cs"/>
      </a:defRPr>
    </a:lvl4pPr>
    <a:lvl5pPr marL="1828800" algn="l" defTabSz="457200" rtl="0" eaLnBrk="1" latinLnBrk="0" hangingPunct="1">
      <a:defRPr sz="1200" kern="1200">
        <a:solidFill>
          <a:schemeClr val="tx1"/>
        </a:solidFill>
        <a:latin typeface="Lato Regul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510C22-AB3E-3144-954A-30AFB7F4824B}" type="slidenum">
              <a:rPr lang="en-US" smtClean="0"/>
              <a:pPr/>
              <a:t>17</a:t>
            </a:fld>
            <a:endParaRPr lang="en-US" dirty="0"/>
          </a:p>
        </p:txBody>
      </p:sp>
    </p:spTree>
    <p:extLst>
      <p:ext uri="{BB962C8B-B14F-4D97-AF65-F5344CB8AC3E}">
        <p14:creationId xmlns:p14="http://schemas.microsoft.com/office/powerpoint/2010/main" val="533439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eadline and Subhead">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75987" y="693203"/>
            <a:ext cx="7176482" cy="953787"/>
          </a:xfrm>
        </p:spPr>
        <p:txBody>
          <a:bodyPr>
            <a:normAutofit/>
          </a:bodyPr>
          <a:lstStyle>
            <a:lvl1pPr algn="l">
              <a:defRPr sz="4000">
                <a:solidFill>
                  <a:schemeClr val="accent4"/>
                </a:solidFill>
              </a:defRPr>
            </a:lvl1pPr>
          </a:lstStyle>
          <a:p>
            <a:r>
              <a:rPr lang="en-US" dirty="0" smtClean="0"/>
              <a:t>Click to edit master title style</a:t>
            </a:r>
            <a:endParaRPr lang="en-US" dirty="0"/>
          </a:p>
        </p:txBody>
      </p:sp>
      <p:sp>
        <p:nvSpPr>
          <p:cNvPr id="3" name="Subtitle 2"/>
          <p:cNvSpPr>
            <a:spLocks noGrp="1"/>
          </p:cNvSpPr>
          <p:nvPr>
            <p:ph type="subTitle" idx="1" hasCustomPrompt="1"/>
          </p:nvPr>
        </p:nvSpPr>
        <p:spPr>
          <a:xfrm>
            <a:off x="975987" y="1658751"/>
            <a:ext cx="7176482" cy="1269892"/>
          </a:xfrm>
        </p:spPr>
        <p:txBody>
          <a:bodyPr>
            <a:normAutofit/>
          </a:bodyPr>
          <a:lstStyle>
            <a:lvl1pPr marL="0" indent="0" algn="l">
              <a:buNone/>
              <a:defRPr sz="1800">
                <a:solidFill>
                  <a:schemeClr val="tx1"/>
                </a:solidFill>
                <a:latin typeface="Noto Serif"/>
                <a:cs typeface="Noto Serif"/>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5" name="Text Placeholder 4"/>
          <p:cNvSpPr>
            <a:spLocks noGrp="1"/>
          </p:cNvSpPr>
          <p:nvPr>
            <p:ph type="body" sz="quarter" idx="10" hasCustomPrompt="1"/>
          </p:nvPr>
        </p:nvSpPr>
        <p:spPr>
          <a:xfrm>
            <a:off x="975987" y="3681470"/>
            <a:ext cx="7175500" cy="1598613"/>
          </a:xfrm>
        </p:spPr>
        <p:txBody>
          <a:bodyPr>
            <a:noAutofit/>
          </a:bodyPr>
          <a:lstStyle>
            <a:lvl1pPr marL="0" indent="0">
              <a:buNone/>
              <a:defRPr sz="1800">
                <a:solidFill>
                  <a:srgbClr val="585E60"/>
                </a:solidFill>
                <a:latin typeface="Noto Serif"/>
                <a:cs typeface="Noto Serif"/>
              </a:defRPr>
            </a:lvl1pPr>
            <a:lvl2pPr marL="457200" indent="0">
              <a:buNone/>
              <a:defRPr sz="1800">
                <a:latin typeface="Noto Serif"/>
                <a:cs typeface="Noto Serif"/>
              </a:defRPr>
            </a:lvl2pPr>
            <a:lvl3pPr marL="914400" indent="0">
              <a:buNone/>
              <a:defRPr sz="1800">
                <a:latin typeface="Noto Serif"/>
                <a:cs typeface="Noto Serif"/>
              </a:defRPr>
            </a:lvl3pPr>
            <a:lvl4pPr marL="1371600" indent="0">
              <a:buNone/>
              <a:defRPr sz="1800">
                <a:latin typeface="Noto Serif"/>
                <a:cs typeface="Noto Serif"/>
              </a:defRPr>
            </a:lvl4pPr>
            <a:lvl5pPr marL="1828800" indent="0">
              <a:buNone/>
              <a:defRPr sz="1800">
                <a:latin typeface="Noto Serif"/>
                <a:cs typeface="Noto Serif"/>
              </a:defRPr>
            </a:lvl5pPr>
          </a:lstStyle>
          <a:p>
            <a:pPr lvl="0"/>
            <a:r>
              <a:rPr lang="en-US" dirty="0" smtClean="0"/>
              <a:t>Click to edit master text styles</a:t>
            </a:r>
          </a:p>
        </p:txBody>
      </p:sp>
      <p:sp>
        <p:nvSpPr>
          <p:cNvPr id="8" name="Text Placeholder 7"/>
          <p:cNvSpPr>
            <a:spLocks noGrp="1"/>
          </p:cNvSpPr>
          <p:nvPr>
            <p:ph type="body" sz="quarter" idx="11" hasCustomPrompt="1"/>
          </p:nvPr>
        </p:nvSpPr>
        <p:spPr>
          <a:xfrm>
            <a:off x="976313" y="3139753"/>
            <a:ext cx="7175500" cy="459107"/>
          </a:xfrm>
        </p:spPr>
        <p:txBody>
          <a:bodyPr/>
          <a:lstStyle>
            <a:lvl1pPr marL="0" indent="0">
              <a:buNone/>
              <a:defRPr baseline="0">
                <a:solidFill>
                  <a:schemeClr val="accent2"/>
                </a:solidFill>
                <a:latin typeface="Lato Regular"/>
                <a:cs typeface="Lato Regular"/>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Click to add subhead</a:t>
            </a:r>
            <a:endParaRPr lang="en-US" dirty="0"/>
          </a:p>
        </p:txBody>
      </p:sp>
      <p:sp>
        <p:nvSpPr>
          <p:cNvPr id="6" name="Slide Number Placeholder 5"/>
          <p:cNvSpPr>
            <a:spLocks noGrp="1"/>
          </p:cNvSpPr>
          <p:nvPr userDrawn="1"/>
        </p:nvSpPr>
        <p:spPr>
          <a:xfrm>
            <a:off x="211579" y="6358532"/>
            <a:ext cx="591343"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tx2"/>
                </a:solidFill>
                <a:latin typeface="Noto Serif" charset="0"/>
                <a:ea typeface="Noto Serif" charset="0"/>
                <a:cs typeface="Noto Serif" charset="0"/>
              </a:rPr>
              <a:pPr algn="l"/>
              <a:t>‹#›</a:t>
            </a:fld>
            <a:endParaRPr lang="en-US" sz="1200" dirty="0">
              <a:solidFill>
                <a:schemeClr val="tx2"/>
              </a:solidFill>
              <a:latin typeface="Noto Serif" charset="0"/>
              <a:ea typeface="Noto Serif" charset="0"/>
              <a:cs typeface="Noto Serif" charset="0"/>
            </a:endParaRPr>
          </a:p>
        </p:txBody>
      </p:sp>
    </p:spTree>
    <p:extLst>
      <p:ext uri="{BB962C8B-B14F-4D97-AF65-F5344CB8AC3E}">
        <p14:creationId xmlns:p14="http://schemas.microsoft.com/office/powerpoint/2010/main" val="659014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hort Drop Quote, Lato">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9144000" cy="6858000"/>
          </a:xfrm>
        </p:spPr>
        <p:txBody>
          <a:bodyPr/>
          <a:lstStyle>
            <a:lvl1pPr marL="0" indent="0">
              <a:buNone/>
              <a:defRPr/>
            </a:lvl1pPr>
          </a:lstStyle>
          <a:p>
            <a:endParaRPr lang="en-US" dirty="0"/>
          </a:p>
        </p:txBody>
      </p:sp>
      <p:sp>
        <p:nvSpPr>
          <p:cNvPr id="4" name="Title Placeholder 1"/>
          <p:cNvSpPr>
            <a:spLocks noGrp="1"/>
          </p:cNvSpPr>
          <p:nvPr>
            <p:ph type="title" hasCustomPrompt="1"/>
          </p:nvPr>
        </p:nvSpPr>
        <p:spPr>
          <a:xfrm>
            <a:off x="1940215" y="2010661"/>
            <a:ext cx="5300242" cy="3104177"/>
          </a:xfrm>
          <a:prstGeom prst="rect">
            <a:avLst/>
          </a:prstGeom>
        </p:spPr>
        <p:txBody>
          <a:bodyPr vert="horz" lIns="91440" tIns="45720" rIns="91440" bIns="45720" rtlCol="0" anchor="ctr">
            <a:normAutofit/>
          </a:bodyPr>
          <a:lstStyle>
            <a:lvl1pPr marL="228600" indent="-173736" algn="l">
              <a:defRPr baseline="0"/>
            </a:lvl1pPr>
          </a:lstStyle>
          <a:p>
            <a:r>
              <a:rPr lang="en-US" dirty="0" smtClean="0"/>
              <a:t>“Click to edit drop quote”</a:t>
            </a:r>
            <a:br>
              <a:rPr lang="en-US" dirty="0" smtClean="0"/>
            </a:br>
            <a:endParaRPr lang="en-US" dirty="0"/>
          </a:p>
        </p:txBody>
      </p:sp>
    </p:spTree>
    <p:extLst>
      <p:ext uri="{BB962C8B-B14F-4D97-AF65-F5344CB8AC3E}">
        <p14:creationId xmlns:p14="http://schemas.microsoft.com/office/powerpoint/2010/main" val="4088788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icture with White Box Short Drop Quot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9144000" cy="6858000"/>
          </a:xfrm>
        </p:spPr>
        <p:txBody>
          <a:bodyPr/>
          <a:lstStyle/>
          <a:p>
            <a:endParaRPr lang="en-US" dirty="0"/>
          </a:p>
        </p:txBody>
      </p:sp>
      <p:sp>
        <p:nvSpPr>
          <p:cNvPr id="4" name="Rectangle 3"/>
          <p:cNvSpPr/>
          <p:nvPr userDrawn="1"/>
        </p:nvSpPr>
        <p:spPr>
          <a:xfrm>
            <a:off x="1023021" y="1059712"/>
            <a:ext cx="7114125" cy="4738575"/>
          </a:xfrm>
          <a:prstGeom prst="rect">
            <a:avLst/>
          </a:prstGeom>
          <a:solidFill>
            <a:schemeClr val="bg1">
              <a:alpha val="79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Lato Regular"/>
            </a:endParaRPr>
          </a:p>
        </p:txBody>
      </p:sp>
      <p:sp>
        <p:nvSpPr>
          <p:cNvPr id="5" name="Title Placeholder 1"/>
          <p:cNvSpPr>
            <a:spLocks noGrp="1"/>
          </p:cNvSpPr>
          <p:nvPr>
            <p:ph type="title" hasCustomPrompt="1"/>
          </p:nvPr>
        </p:nvSpPr>
        <p:spPr>
          <a:xfrm>
            <a:off x="1940215" y="2010661"/>
            <a:ext cx="5300242" cy="3104177"/>
          </a:xfrm>
          <a:prstGeom prst="rect">
            <a:avLst/>
          </a:prstGeom>
        </p:spPr>
        <p:txBody>
          <a:bodyPr vert="horz" lIns="91440" tIns="45720" rIns="91440" bIns="45720" rtlCol="0" anchor="ctr">
            <a:normAutofit/>
          </a:bodyPr>
          <a:lstStyle>
            <a:lvl1pPr marL="228600" indent="-173736" algn="l">
              <a:defRPr baseline="0"/>
            </a:lvl1pPr>
          </a:lstStyle>
          <a:p>
            <a:r>
              <a:rPr lang="en-US" dirty="0" smtClean="0"/>
              <a:t>“Click to edit drop quote”</a:t>
            </a:r>
            <a:br>
              <a:rPr lang="en-US" dirty="0" smtClean="0"/>
            </a:br>
            <a:endParaRPr lang="en-US" dirty="0"/>
          </a:p>
        </p:txBody>
      </p:sp>
    </p:spTree>
    <p:extLst>
      <p:ext uri="{BB962C8B-B14F-4D97-AF65-F5344CB8AC3E}">
        <p14:creationId xmlns:p14="http://schemas.microsoft.com/office/powerpoint/2010/main" val="18394951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9144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1163359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76184" y="482088"/>
            <a:ext cx="8031317" cy="58203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Tree>
    <p:extLst>
      <p:ext uri="{BB962C8B-B14F-4D97-AF65-F5344CB8AC3E}">
        <p14:creationId xmlns:p14="http://schemas.microsoft.com/office/powerpoint/2010/main" val="874315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03316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Gray Heading and Subhead w/Logo">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976313" y="693203"/>
            <a:ext cx="7176482" cy="953787"/>
          </a:xfrm>
        </p:spPr>
        <p:txBody>
          <a:bodyPr>
            <a:normAutofit/>
          </a:bodyPr>
          <a:lstStyle>
            <a:lvl1pPr algn="l">
              <a:defRPr sz="4000"/>
            </a:lvl1pPr>
          </a:lstStyle>
          <a:p>
            <a:r>
              <a:rPr lang="en-US" dirty="0" smtClean="0"/>
              <a:t>Click to edit master title style</a:t>
            </a:r>
            <a:endParaRPr lang="en-US" dirty="0"/>
          </a:p>
        </p:txBody>
      </p:sp>
      <p:sp>
        <p:nvSpPr>
          <p:cNvPr id="5" name="Subtitle 2"/>
          <p:cNvSpPr>
            <a:spLocks noGrp="1"/>
          </p:cNvSpPr>
          <p:nvPr>
            <p:ph type="subTitle" idx="1" hasCustomPrompt="1"/>
          </p:nvPr>
        </p:nvSpPr>
        <p:spPr>
          <a:xfrm>
            <a:off x="976313" y="1776331"/>
            <a:ext cx="7176482" cy="1269892"/>
          </a:xfrm>
        </p:spPr>
        <p:txBody>
          <a:bodyPr>
            <a:normAutofit/>
          </a:bodyPr>
          <a:lstStyle>
            <a:lvl1pPr marL="0" indent="0" algn="l">
              <a:buNone/>
              <a:defRPr sz="1800">
                <a:solidFill>
                  <a:srgbClr val="FFFFFF"/>
                </a:solidFill>
                <a:latin typeface="Noto Serif"/>
                <a:cs typeface="Noto Serif"/>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Text Placeholder 4"/>
          <p:cNvSpPr>
            <a:spLocks noGrp="1"/>
          </p:cNvSpPr>
          <p:nvPr>
            <p:ph type="body" sz="quarter" idx="10" hasCustomPrompt="1"/>
          </p:nvPr>
        </p:nvSpPr>
        <p:spPr>
          <a:xfrm>
            <a:off x="976313" y="3693228"/>
            <a:ext cx="7175500" cy="1598613"/>
          </a:xfrm>
        </p:spPr>
        <p:txBody>
          <a:bodyPr>
            <a:noAutofit/>
          </a:bodyPr>
          <a:lstStyle>
            <a:lvl1pPr marL="0" indent="0">
              <a:buNone/>
              <a:defRPr sz="1800">
                <a:latin typeface="Noto Serif"/>
                <a:cs typeface="Noto Serif"/>
              </a:defRPr>
            </a:lvl1pPr>
            <a:lvl2pPr marL="457200" indent="0">
              <a:buNone/>
              <a:defRPr sz="1800">
                <a:latin typeface="Noto Serif"/>
                <a:cs typeface="Noto Serif"/>
              </a:defRPr>
            </a:lvl2pPr>
            <a:lvl3pPr marL="914400" indent="0">
              <a:buNone/>
              <a:defRPr sz="1800">
                <a:latin typeface="Noto Serif"/>
                <a:cs typeface="Noto Serif"/>
              </a:defRPr>
            </a:lvl3pPr>
            <a:lvl4pPr marL="1371600" indent="0">
              <a:buNone/>
              <a:defRPr sz="1800">
                <a:latin typeface="Noto Serif"/>
                <a:cs typeface="Noto Serif"/>
              </a:defRPr>
            </a:lvl4pPr>
            <a:lvl5pPr marL="1828800" indent="0">
              <a:buNone/>
              <a:defRPr sz="1800">
                <a:latin typeface="Noto Serif"/>
                <a:cs typeface="Noto Serif"/>
              </a:defRPr>
            </a:lvl5pPr>
          </a:lstStyle>
          <a:p>
            <a:pPr lvl="0"/>
            <a:r>
              <a:rPr lang="en-US" dirty="0" smtClean="0"/>
              <a:t>Click to edit master text styles</a:t>
            </a:r>
          </a:p>
        </p:txBody>
      </p:sp>
      <p:sp>
        <p:nvSpPr>
          <p:cNvPr id="7" name="Text Placeholder 7"/>
          <p:cNvSpPr>
            <a:spLocks noGrp="1"/>
          </p:cNvSpPr>
          <p:nvPr>
            <p:ph type="body" sz="quarter" idx="11" hasCustomPrompt="1"/>
          </p:nvPr>
        </p:nvSpPr>
        <p:spPr>
          <a:xfrm>
            <a:off x="976639" y="3139753"/>
            <a:ext cx="7175500" cy="459107"/>
          </a:xfrm>
        </p:spPr>
        <p:txBody>
          <a:bodyPr>
            <a:normAutofit/>
          </a:bodyPr>
          <a:lstStyle>
            <a:lvl1pPr marL="0" indent="0">
              <a:buNone/>
              <a:defRPr sz="2400" baseline="0">
                <a:solidFill>
                  <a:schemeClr val="bg1"/>
                </a:solidFill>
                <a:latin typeface="Lato Regular"/>
                <a:cs typeface="Lato Regular"/>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Click to add subhead</a:t>
            </a:r>
            <a:endParaRPr lang="en-US" dirty="0"/>
          </a:p>
        </p:txBody>
      </p:sp>
      <p:sp>
        <p:nvSpPr>
          <p:cNvPr id="8" name="Slide Number Placeholder 5"/>
          <p:cNvSpPr>
            <a:spLocks noGrp="1"/>
          </p:cNvSpPr>
          <p:nvPr userDrawn="1"/>
        </p:nvSpPr>
        <p:spPr>
          <a:xfrm>
            <a:off x="211579" y="6358532"/>
            <a:ext cx="591343"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6116369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Gray Headline and Bulleted List">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811362" y="687189"/>
            <a:ext cx="753443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811213" y="1886221"/>
            <a:ext cx="7534275" cy="3011487"/>
          </a:xfrm>
        </p:spPr>
        <p:txBody>
          <a:bodyPr/>
          <a:lstStyle>
            <a:lvl1pPr>
              <a:lnSpc>
                <a:spcPct val="130000"/>
              </a:lnSpc>
              <a:defRPr/>
            </a:lvl1pPr>
            <a:lvl2pPr>
              <a:lnSpc>
                <a:spcPct val="130000"/>
              </a:lnSpc>
              <a:defRPr/>
            </a:lvl2pPr>
            <a:lvl3pPr>
              <a:lnSpc>
                <a:spcPct val="130000"/>
              </a:lnSpc>
              <a:defRPr/>
            </a:lvl3pPr>
            <a:lvl4pPr>
              <a:lnSpc>
                <a:spcPct val="130000"/>
              </a:lnSpc>
              <a:defRPr/>
            </a:lvl4pPr>
            <a:lvl5pPr>
              <a:lnSpc>
                <a:spcPct val="13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userDrawn="1"/>
        </p:nvSpPr>
        <p:spPr>
          <a:xfrm>
            <a:off x="211579" y="6358532"/>
            <a:ext cx="591343"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8929796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Gray Short Drop Quote ">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1940215" y="1774101"/>
            <a:ext cx="5585469" cy="3340740"/>
          </a:xfrm>
        </p:spPr>
        <p:txBody>
          <a:bodyPr>
            <a:normAutofit/>
          </a:bodyPr>
          <a:lstStyle>
            <a:lvl1pPr marL="228600" indent="-173736">
              <a:buNone/>
              <a:defRPr sz="4400" b="0" i="0" baseline="0">
                <a:latin typeface="Lato Regular"/>
                <a:cs typeface="Lato Regular"/>
              </a:defRPr>
            </a:lvl1pPr>
            <a:lvl2pPr>
              <a:defRPr b="0" i="0">
                <a:latin typeface="Lato Light"/>
                <a:cs typeface="Lato Light"/>
              </a:defRPr>
            </a:lvl2pPr>
            <a:lvl3pPr>
              <a:defRPr b="0" i="0">
                <a:latin typeface="Lato Light"/>
                <a:cs typeface="Lato Light"/>
              </a:defRPr>
            </a:lvl3pPr>
            <a:lvl4pPr>
              <a:defRPr b="0" i="0">
                <a:latin typeface="Lato Light"/>
                <a:cs typeface="Lato Light"/>
              </a:defRPr>
            </a:lvl4pPr>
            <a:lvl5pPr>
              <a:defRPr b="0" i="0">
                <a:latin typeface="Lato Light"/>
                <a:cs typeface="Lato Light"/>
              </a:defRPr>
            </a:lvl5pPr>
          </a:lstStyle>
          <a:p>
            <a:pPr lvl="0"/>
            <a:r>
              <a:rPr lang="en-US" dirty="0" smtClean="0"/>
              <a:t>“Click to edit drop quote style”</a:t>
            </a:r>
          </a:p>
        </p:txBody>
      </p:sp>
      <p:sp>
        <p:nvSpPr>
          <p:cNvPr id="3" name="Slide Number Placeholder 5"/>
          <p:cNvSpPr>
            <a:spLocks noGrp="1"/>
          </p:cNvSpPr>
          <p:nvPr userDrawn="1"/>
        </p:nvSpPr>
        <p:spPr>
          <a:xfrm>
            <a:off x="211579" y="6358532"/>
            <a:ext cx="591343"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16167831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Gray Blank w/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92586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Gray Long Drop Quote, Noto Serif">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02922" y="980126"/>
            <a:ext cx="7604983" cy="3370427"/>
          </a:xfrm>
        </p:spPr>
        <p:txBody>
          <a:bodyPr>
            <a:normAutofit/>
          </a:bodyPr>
          <a:lstStyle>
            <a:lvl1pPr algn="l">
              <a:lnSpc>
                <a:spcPct val="120000"/>
              </a:lnSpc>
              <a:defRPr sz="2800" baseline="0">
                <a:solidFill>
                  <a:schemeClr val="bg1"/>
                </a:solidFill>
                <a:latin typeface="Noto Serif"/>
                <a:cs typeface="Noto Serif"/>
              </a:defRPr>
            </a:lvl1pPr>
          </a:lstStyle>
          <a:p>
            <a:r>
              <a:rPr lang="en-US" dirty="0" smtClean="0"/>
              <a:t>Click to add long drop quote. Click to add long drop quote. Click to add long drop quote. Click to add long drop quote. Click to add long drop quote. Click to add long drop quote. Click to add long drop quote. Click to add long drop quote. Click to add long drop quote. Click to add long drop quote.</a:t>
            </a:r>
            <a:endParaRPr lang="en-US" dirty="0"/>
          </a:p>
        </p:txBody>
      </p:sp>
      <p:sp>
        <p:nvSpPr>
          <p:cNvPr id="4" name="Text Placeholder 4"/>
          <p:cNvSpPr>
            <a:spLocks noGrp="1"/>
          </p:cNvSpPr>
          <p:nvPr>
            <p:ph type="body" sz="quarter" idx="10" hasCustomPrompt="1"/>
          </p:nvPr>
        </p:nvSpPr>
        <p:spPr>
          <a:xfrm>
            <a:off x="802922" y="4779720"/>
            <a:ext cx="4111625" cy="504825"/>
          </a:xfrm>
        </p:spPr>
        <p:txBody>
          <a:bodyPr/>
          <a:lstStyle>
            <a:lvl1pPr marL="0" indent="0">
              <a:buNone/>
              <a:defRPr sz="2000"/>
            </a:lvl1pPr>
          </a:lstStyle>
          <a:p>
            <a:pPr lvl="0"/>
            <a:r>
              <a:rPr lang="en-US" dirty="0" smtClean="0"/>
              <a:t>— Click to add attribution</a:t>
            </a:r>
            <a:endParaRPr lang="en-US" dirty="0"/>
          </a:p>
        </p:txBody>
      </p:sp>
      <p:sp>
        <p:nvSpPr>
          <p:cNvPr id="5" name="Slide Number Placeholder 5"/>
          <p:cNvSpPr>
            <a:spLocks noGrp="1"/>
          </p:cNvSpPr>
          <p:nvPr userDrawn="1"/>
        </p:nvSpPr>
        <p:spPr>
          <a:xfrm>
            <a:off x="211579" y="6358532"/>
            <a:ext cx="591343"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191244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line and Bulleted List">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811362" y="693735"/>
            <a:ext cx="7534430" cy="1143000"/>
          </a:xfrm>
          <a:prstGeom prst="rect">
            <a:avLst/>
          </a:prstGeom>
        </p:spPr>
        <p:txBody>
          <a:bodyPr vert="horz" lIns="91440" tIns="45720" rIns="91440" bIns="45720" rtlCol="0" anchor="ctr">
            <a:normAutofit/>
          </a:bodyPr>
          <a:lstStyle>
            <a:lvl1pPr algn="l">
              <a:defRPr/>
            </a:lvl1p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811213" y="1917626"/>
            <a:ext cx="7534275" cy="2938995"/>
          </a:xfrm>
        </p:spPr>
        <p:txBody>
          <a:bodyPr/>
          <a:lstStyle>
            <a:lvl1pPr>
              <a:lnSpc>
                <a:spcPct val="130000"/>
              </a:lnSpc>
              <a:defRPr>
                <a:solidFill>
                  <a:srgbClr val="585E60"/>
                </a:solidFill>
                <a:latin typeface="Noto Serif"/>
                <a:cs typeface="Noto Serif"/>
              </a:defRPr>
            </a:lvl1pPr>
            <a:lvl2pPr>
              <a:lnSpc>
                <a:spcPct val="130000"/>
              </a:lnSpc>
              <a:defRPr>
                <a:solidFill>
                  <a:srgbClr val="585E60"/>
                </a:solidFill>
                <a:latin typeface="Noto Serif"/>
                <a:cs typeface="Noto Serif"/>
              </a:defRPr>
            </a:lvl2pPr>
            <a:lvl3pPr>
              <a:lnSpc>
                <a:spcPct val="130000"/>
              </a:lnSpc>
              <a:defRPr>
                <a:solidFill>
                  <a:srgbClr val="585E60"/>
                </a:solidFill>
                <a:latin typeface="Noto Serif"/>
                <a:cs typeface="Noto Serif"/>
              </a:defRPr>
            </a:lvl3pPr>
            <a:lvl4pPr>
              <a:lnSpc>
                <a:spcPct val="130000"/>
              </a:lnSpc>
              <a:defRPr>
                <a:solidFill>
                  <a:srgbClr val="585E60"/>
                </a:solidFill>
                <a:latin typeface="Noto Serif"/>
                <a:cs typeface="Noto Serif"/>
              </a:defRPr>
            </a:lvl4pPr>
            <a:lvl5pPr>
              <a:lnSpc>
                <a:spcPct val="130000"/>
              </a:lnSpc>
              <a:defRPr>
                <a:solidFill>
                  <a:srgbClr val="585E60"/>
                </a:solidFill>
                <a:latin typeface="Noto Serif"/>
                <a:cs typeface="Noto Seri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userDrawn="1"/>
        </p:nvSpPr>
        <p:spPr>
          <a:xfrm>
            <a:off x="211579" y="6358532"/>
            <a:ext cx="591343"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tx2"/>
                </a:solidFill>
                <a:latin typeface="Noto Serif" charset="0"/>
                <a:ea typeface="Noto Serif" charset="0"/>
                <a:cs typeface="Noto Serif" charset="0"/>
              </a:rPr>
              <a:pPr algn="l"/>
              <a:t>‹#›</a:t>
            </a:fld>
            <a:endParaRPr lang="en-US" sz="1200" dirty="0">
              <a:solidFill>
                <a:schemeClr val="tx2"/>
              </a:solidFill>
              <a:latin typeface="Noto Serif" charset="0"/>
              <a:ea typeface="Noto Serif" charset="0"/>
              <a:cs typeface="Noto Serif" charset="0"/>
            </a:endParaRPr>
          </a:p>
        </p:txBody>
      </p:sp>
    </p:spTree>
    <p:extLst>
      <p:ext uri="{BB962C8B-B14F-4D97-AF65-F5344CB8AC3E}">
        <p14:creationId xmlns:p14="http://schemas.microsoft.com/office/powerpoint/2010/main" val="18347473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Grey Blank">
    <p:spTree>
      <p:nvGrpSpPr>
        <p:cNvPr id="1" name=""/>
        <p:cNvGrpSpPr/>
        <p:nvPr/>
      </p:nvGrpSpPr>
      <p:grpSpPr>
        <a:xfrm>
          <a:off x="0" y="0"/>
          <a:ext cx="0" cy="0"/>
          <a:chOff x="0" y="0"/>
          <a:chExt cx="0" cy="0"/>
        </a:xfrm>
      </p:grpSpPr>
      <p:sp>
        <p:nvSpPr>
          <p:cNvPr id="5" name="Rectangle 4"/>
          <p:cNvSpPr/>
          <p:nvPr userDrawn="1"/>
        </p:nvSpPr>
        <p:spPr>
          <a:xfrm>
            <a:off x="0" y="0"/>
            <a:ext cx="9144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364852"/>
              </a:solidFill>
              <a:latin typeface="Lato Regular"/>
            </a:endParaRPr>
          </a:p>
        </p:txBody>
      </p:sp>
    </p:spTree>
    <p:extLst>
      <p:ext uri="{BB962C8B-B14F-4D97-AF65-F5344CB8AC3E}">
        <p14:creationId xmlns:p14="http://schemas.microsoft.com/office/powerpoint/2010/main" val="719086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ide Photo and Bullet Text w/Logo">
    <p:spTree>
      <p:nvGrpSpPr>
        <p:cNvPr id="1" name=""/>
        <p:cNvGrpSpPr/>
        <p:nvPr/>
      </p:nvGrpSpPr>
      <p:grpSpPr>
        <a:xfrm>
          <a:off x="0" y="0"/>
          <a:ext cx="0" cy="0"/>
          <a:chOff x="0" y="0"/>
          <a:chExt cx="0" cy="0"/>
        </a:xfrm>
      </p:grpSpPr>
      <p:sp>
        <p:nvSpPr>
          <p:cNvPr id="8" name="Picture Placeholder 2"/>
          <p:cNvSpPr>
            <a:spLocks noGrp="1"/>
          </p:cNvSpPr>
          <p:nvPr>
            <p:ph type="pic" idx="1"/>
          </p:nvPr>
        </p:nvSpPr>
        <p:spPr>
          <a:xfrm>
            <a:off x="0" y="0"/>
            <a:ext cx="2445847"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9" name="Title Placeholder 1"/>
          <p:cNvSpPr>
            <a:spLocks noGrp="1"/>
          </p:cNvSpPr>
          <p:nvPr>
            <p:ph type="title" hasCustomPrompt="1"/>
          </p:nvPr>
        </p:nvSpPr>
        <p:spPr>
          <a:xfrm>
            <a:off x="3174898" y="682610"/>
            <a:ext cx="5467880" cy="752528"/>
          </a:xfrm>
          <a:prstGeom prst="rect">
            <a:avLst/>
          </a:prstGeom>
        </p:spPr>
        <p:txBody>
          <a:bodyPr vert="horz" lIns="91440" tIns="45720" rIns="91440" bIns="45720" rtlCol="0" anchor="ctr">
            <a:noAutofit/>
          </a:bodyPr>
          <a:lstStyle>
            <a:lvl1pPr algn="l">
              <a:defRPr sz="3200"/>
            </a:lvl1pPr>
          </a:lstStyle>
          <a:p>
            <a:r>
              <a:rPr lang="en-US" dirty="0" smtClean="0"/>
              <a:t>Click to edit master title style</a:t>
            </a:r>
            <a:endParaRPr lang="en-US" dirty="0"/>
          </a:p>
        </p:txBody>
      </p:sp>
      <p:sp>
        <p:nvSpPr>
          <p:cNvPr id="10" name="Text Placeholder 2"/>
          <p:cNvSpPr>
            <a:spLocks noGrp="1"/>
          </p:cNvSpPr>
          <p:nvPr>
            <p:ph idx="10" hasCustomPrompt="1"/>
          </p:nvPr>
        </p:nvSpPr>
        <p:spPr>
          <a:xfrm>
            <a:off x="3174898" y="1540962"/>
            <a:ext cx="5300242" cy="3314757"/>
          </a:xfrm>
          <a:prstGeom prst="rect">
            <a:avLst/>
          </a:prstGeom>
        </p:spPr>
        <p:txBody>
          <a:bodyPr vert="horz" lIns="91440" tIns="45720" rIns="91440" bIns="45720" rtlCol="0">
            <a:normAutofit/>
          </a:bodyPr>
          <a:lstStyle>
            <a:lvl1pPr>
              <a:lnSpc>
                <a:spcPct val="130000"/>
              </a:lnSpc>
              <a:defRPr sz="2000">
                <a:solidFill>
                  <a:srgbClr val="585E60"/>
                </a:solidFill>
                <a:latin typeface="Noto Serif"/>
                <a:cs typeface="Noto Serif"/>
              </a:defRPr>
            </a:lvl1pPr>
            <a:lvl2pPr>
              <a:lnSpc>
                <a:spcPct val="130000"/>
              </a:lnSpc>
              <a:defRPr sz="2000">
                <a:solidFill>
                  <a:srgbClr val="585E60"/>
                </a:solidFill>
                <a:latin typeface="Noto Serif"/>
                <a:cs typeface="Noto Serif"/>
              </a:defRPr>
            </a:lvl2pPr>
            <a:lvl3pPr>
              <a:lnSpc>
                <a:spcPct val="130000"/>
              </a:lnSpc>
              <a:defRPr sz="2000">
                <a:solidFill>
                  <a:srgbClr val="585E60"/>
                </a:solidFill>
                <a:latin typeface="Noto Serif"/>
                <a:cs typeface="Noto Serif"/>
              </a:defRPr>
            </a:lvl3pPr>
            <a:lvl4pPr>
              <a:lnSpc>
                <a:spcPct val="130000"/>
              </a:lnSpc>
              <a:defRPr sz="2000">
                <a:solidFill>
                  <a:srgbClr val="585E60"/>
                </a:solidFill>
                <a:latin typeface="Noto Serif"/>
                <a:cs typeface="Noto Serif"/>
              </a:defRPr>
            </a:lvl4pPr>
            <a:lvl5pPr>
              <a:lnSpc>
                <a:spcPct val="130000"/>
              </a:lnSpc>
              <a:defRPr sz="2000">
                <a:solidFill>
                  <a:srgbClr val="585E60"/>
                </a:solidFill>
                <a:latin typeface="Noto Serif"/>
                <a:cs typeface="Noto Seri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5"/>
          <p:cNvSpPr>
            <a:spLocks noGrp="1"/>
          </p:cNvSpPr>
          <p:nvPr userDrawn="1"/>
        </p:nvSpPr>
        <p:spPr>
          <a:xfrm>
            <a:off x="211579" y="6358532"/>
            <a:ext cx="591343"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tx2"/>
                </a:solidFill>
                <a:latin typeface="Noto Serif" charset="0"/>
                <a:ea typeface="Noto Serif" charset="0"/>
                <a:cs typeface="Noto Serif" charset="0"/>
              </a:rPr>
              <a:pPr algn="l"/>
              <a:t>‹#›</a:t>
            </a:fld>
            <a:endParaRPr lang="en-US" sz="1200" dirty="0">
              <a:solidFill>
                <a:schemeClr val="tx2"/>
              </a:solidFill>
              <a:latin typeface="Noto Serif" charset="0"/>
              <a:ea typeface="Noto Serif" charset="0"/>
              <a:cs typeface="Noto Serif" charset="0"/>
            </a:endParaRPr>
          </a:p>
        </p:txBody>
      </p:sp>
    </p:spTree>
    <p:extLst>
      <p:ext uri="{BB962C8B-B14F-4D97-AF65-F5344CB8AC3E}">
        <p14:creationId xmlns:p14="http://schemas.microsoft.com/office/powerpoint/2010/main" val="3761858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lumn Bulleted Lis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5254" y="683764"/>
            <a:ext cx="7957748" cy="828210"/>
          </a:xfrm>
        </p:spPr>
        <p:txBody>
          <a:bodyPr>
            <a:normAutofit/>
          </a:bodyPr>
          <a:lstStyle>
            <a:lvl1pPr algn="l">
              <a:defRPr sz="4000"/>
            </a:lvl1pPr>
          </a:lstStyle>
          <a:p>
            <a:r>
              <a:rPr lang="en-US" dirty="0" smtClean="0"/>
              <a:t>Click to edit master title style</a:t>
            </a:r>
            <a:endParaRPr lang="en-US" dirty="0"/>
          </a:p>
        </p:txBody>
      </p:sp>
      <p:sp>
        <p:nvSpPr>
          <p:cNvPr id="3" name="Content Placeholder 2"/>
          <p:cNvSpPr>
            <a:spLocks noGrp="1"/>
          </p:cNvSpPr>
          <p:nvPr>
            <p:ph sz="half" idx="1" hasCustomPrompt="1"/>
          </p:nvPr>
        </p:nvSpPr>
        <p:spPr>
          <a:xfrm>
            <a:off x="575254" y="1634014"/>
            <a:ext cx="3920546" cy="3890908"/>
          </a:xfrm>
        </p:spPr>
        <p:txBody>
          <a:bodyPr>
            <a:normAutofit/>
          </a:bodyPr>
          <a:lstStyle>
            <a:lvl1pPr>
              <a:defRPr sz="2000" b="0" i="0">
                <a:solidFill>
                  <a:srgbClr val="585E60"/>
                </a:solidFill>
                <a:latin typeface="Noto Serif"/>
                <a:cs typeface="Noto Serif"/>
              </a:defRPr>
            </a:lvl1pPr>
            <a:lvl2pPr>
              <a:defRPr sz="2000" b="0" i="0">
                <a:solidFill>
                  <a:srgbClr val="585E60"/>
                </a:solidFill>
                <a:latin typeface="Noto Serif"/>
                <a:cs typeface="Noto Serif"/>
              </a:defRPr>
            </a:lvl2pPr>
            <a:lvl3pPr>
              <a:defRPr sz="2000" b="0" i="0">
                <a:solidFill>
                  <a:srgbClr val="585E60"/>
                </a:solidFill>
                <a:latin typeface="Noto Serif"/>
                <a:cs typeface="Noto Serif"/>
              </a:defRPr>
            </a:lvl3pPr>
            <a:lvl4pPr>
              <a:defRPr sz="2000" b="0" i="0">
                <a:solidFill>
                  <a:srgbClr val="585E60"/>
                </a:solidFill>
                <a:latin typeface="Noto Serif"/>
                <a:cs typeface="Noto Serif"/>
              </a:defRPr>
            </a:lvl4pPr>
            <a:lvl5pPr>
              <a:defRPr sz="2000" b="0" i="0">
                <a:solidFill>
                  <a:srgbClr val="585E60"/>
                </a:solidFill>
                <a:latin typeface="Noto Serif"/>
                <a:cs typeface="Noto Serif"/>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hasCustomPrompt="1"/>
          </p:nvPr>
        </p:nvSpPr>
        <p:spPr>
          <a:xfrm>
            <a:off x="4648200" y="1634013"/>
            <a:ext cx="3884802" cy="3890909"/>
          </a:xfrm>
        </p:spPr>
        <p:txBody>
          <a:bodyPr>
            <a:normAutofit/>
          </a:bodyPr>
          <a:lstStyle>
            <a:lvl1pPr>
              <a:defRPr sz="2000">
                <a:solidFill>
                  <a:srgbClr val="585E60"/>
                </a:solidFill>
                <a:latin typeface="Noto Serif"/>
                <a:cs typeface="Noto Serif"/>
              </a:defRPr>
            </a:lvl1pPr>
            <a:lvl2pPr>
              <a:defRPr sz="2000">
                <a:solidFill>
                  <a:srgbClr val="585E60"/>
                </a:solidFill>
                <a:latin typeface="Noto Serif"/>
                <a:cs typeface="Noto Serif"/>
              </a:defRPr>
            </a:lvl2pPr>
            <a:lvl3pPr>
              <a:defRPr sz="2000">
                <a:solidFill>
                  <a:srgbClr val="585E60"/>
                </a:solidFill>
                <a:latin typeface="Noto Serif"/>
                <a:cs typeface="Noto Serif"/>
              </a:defRPr>
            </a:lvl3pPr>
            <a:lvl4pPr>
              <a:defRPr sz="2000">
                <a:solidFill>
                  <a:srgbClr val="585E60"/>
                </a:solidFill>
                <a:latin typeface="Noto Serif"/>
                <a:cs typeface="Noto Serif"/>
              </a:defRPr>
            </a:lvl4pPr>
            <a:lvl5pPr>
              <a:defRPr sz="2000">
                <a:solidFill>
                  <a:srgbClr val="585E60"/>
                </a:solidFill>
                <a:latin typeface="Noto Serif"/>
                <a:cs typeface="Noto Serif"/>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5"/>
          <p:cNvSpPr>
            <a:spLocks noGrp="1"/>
          </p:cNvSpPr>
          <p:nvPr userDrawn="1"/>
        </p:nvSpPr>
        <p:spPr>
          <a:xfrm>
            <a:off x="211579" y="6358532"/>
            <a:ext cx="591343"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tx2"/>
                </a:solidFill>
                <a:latin typeface="Noto Serif" charset="0"/>
                <a:ea typeface="Noto Serif" charset="0"/>
                <a:cs typeface="Noto Serif" charset="0"/>
              </a:rPr>
              <a:pPr algn="l"/>
              <a:t>‹#›</a:t>
            </a:fld>
            <a:endParaRPr lang="en-US" sz="1200" dirty="0">
              <a:solidFill>
                <a:schemeClr val="tx2"/>
              </a:solidFill>
              <a:latin typeface="Noto Serif" charset="0"/>
              <a:ea typeface="Noto Serif" charset="0"/>
              <a:cs typeface="Noto Serif" charset="0"/>
            </a:endParaRPr>
          </a:p>
        </p:txBody>
      </p:sp>
    </p:spTree>
    <p:extLst>
      <p:ext uri="{BB962C8B-B14F-4D97-AF65-F5344CB8AC3E}">
        <p14:creationId xmlns:p14="http://schemas.microsoft.com/office/powerpoint/2010/main" val="1960329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bject Slide w/Logo">
    <p:spTree>
      <p:nvGrpSpPr>
        <p:cNvPr id="1" name=""/>
        <p:cNvGrpSpPr/>
        <p:nvPr/>
      </p:nvGrpSpPr>
      <p:grpSpPr>
        <a:xfrm>
          <a:off x="0" y="0"/>
          <a:ext cx="0" cy="0"/>
          <a:chOff x="0" y="0"/>
          <a:chExt cx="0" cy="0"/>
        </a:xfrm>
      </p:grpSpPr>
      <p:sp>
        <p:nvSpPr>
          <p:cNvPr id="7" name="Content Placeholder 2"/>
          <p:cNvSpPr>
            <a:spLocks noGrp="1"/>
          </p:cNvSpPr>
          <p:nvPr>
            <p:ph sz="half" idx="1"/>
          </p:nvPr>
        </p:nvSpPr>
        <p:spPr>
          <a:xfrm>
            <a:off x="987746" y="1187581"/>
            <a:ext cx="7243471" cy="4515170"/>
          </a:xfrm>
        </p:spPr>
        <p:txBody>
          <a:bodyPr/>
          <a:lstStyle>
            <a:lvl1pPr marL="0" indent="0">
              <a:buNone/>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3" name="Text Placeholder 2"/>
          <p:cNvSpPr>
            <a:spLocks noGrp="1"/>
          </p:cNvSpPr>
          <p:nvPr>
            <p:ph type="body" sz="quarter" idx="10" hasCustomPrompt="1"/>
          </p:nvPr>
        </p:nvSpPr>
        <p:spPr>
          <a:xfrm>
            <a:off x="575864" y="493443"/>
            <a:ext cx="4597400" cy="447218"/>
          </a:xfrm>
        </p:spPr>
        <p:txBody>
          <a:bodyPr/>
          <a:lstStyle>
            <a:lvl1pPr marL="0" indent="0">
              <a:buNone/>
              <a:defRPr b="0" i="0">
                <a:solidFill>
                  <a:schemeClr val="accent4"/>
                </a:solidFill>
                <a:latin typeface="Lato Regular"/>
                <a:cs typeface="Lato Regular"/>
              </a:defRPr>
            </a:lvl1pPr>
            <a:lvl2pPr marL="457200" indent="0">
              <a:buNone/>
              <a:defRPr/>
            </a:lvl2pPr>
            <a:lvl3pPr marL="914400" indent="0">
              <a:buNone/>
              <a:defRPr/>
            </a:lvl3pPr>
            <a:lvl4pPr marL="1371600" indent="0">
              <a:buNone/>
              <a:defRPr/>
            </a:lvl4pPr>
          </a:lstStyle>
          <a:p>
            <a:pPr lvl="0"/>
            <a:r>
              <a:rPr lang="en-US" dirty="0" smtClean="0"/>
              <a:t>Title of Object</a:t>
            </a:r>
          </a:p>
        </p:txBody>
      </p:sp>
      <p:sp>
        <p:nvSpPr>
          <p:cNvPr id="4" name="Slide Number Placeholder 5"/>
          <p:cNvSpPr>
            <a:spLocks noGrp="1"/>
          </p:cNvSpPr>
          <p:nvPr userDrawn="1"/>
        </p:nvSpPr>
        <p:spPr>
          <a:xfrm>
            <a:off x="211579" y="6366845"/>
            <a:ext cx="591343"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tx2"/>
                </a:solidFill>
                <a:latin typeface="Noto Serif" charset="0"/>
                <a:ea typeface="Noto Serif" charset="0"/>
                <a:cs typeface="Noto Serif" charset="0"/>
              </a:rPr>
              <a:pPr algn="l"/>
              <a:t>‹#›</a:t>
            </a:fld>
            <a:endParaRPr lang="en-US" sz="1200" dirty="0">
              <a:solidFill>
                <a:schemeClr val="tx2"/>
              </a:solidFill>
              <a:latin typeface="Noto Serif" charset="0"/>
              <a:ea typeface="Noto Serif" charset="0"/>
              <a:cs typeface="Noto Serif" charset="0"/>
            </a:endParaRPr>
          </a:p>
        </p:txBody>
      </p:sp>
    </p:spTree>
    <p:extLst>
      <p:ext uri="{BB962C8B-B14F-4D97-AF65-F5344CB8AC3E}">
        <p14:creationId xmlns:p14="http://schemas.microsoft.com/office/powerpoint/2010/main" val="2723205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hort Drop Quote, Lato ">
    <p:spTree>
      <p:nvGrpSpPr>
        <p:cNvPr id="1" name=""/>
        <p:cNvGrpSpPr/>
        <p:nvPr/>
      </p:nvGrpSpPr>
      <p:grpSpPr>
        <a:xfrm>
          <a:off x="0" y="0"/>
          <a:ext cx="0" cy="0"/>
          <a:chOff x="0" y="0"/>
          <a:chExt cx="0" cy="0"/>
        </a:xfrm>
      </p:grpSpPr>
      <p:sp>
        <p:nvSpPr>
          <p:cNvPr id="4" name="Title Placeholder 1"/>
          <p:cNvSpPr>
            <a:spLocks noGrp="1"/>
          </p:cNvSpPr>
          <p:nvPr>
            <p:ph type="title" hasCustomPrompt="1"/>
          </p:nvPr>
        </p:nvSpPr>
        <p:spPr>
          <a:xfrm>
            <a:off x="1940215" y="2010661"/>
            <a:ext cx="5300242" cy="3104177"/>
          </a:xfrm>
          <a:prstGeom prst="rect">
            <a:avLst/>
          </a:prstGeom>
        </p:spPr>
        <p:txBody>
          <a:bodyPr vert="horz" lIns="91440" tIns="45720" rIns="91440" bIns="45720" rtlCol="0" anchor="ctr">
            <a:normAutofit/>
          </a:bodyPr>
          <a:lstStyle>
            <a:lvl1pPr marL="228600" indent="-173736" algn="l">
              <a:defRPr baseline="0"/>
            </a:lvl1pPr>
          </a:lstStyle>
          <a:p>
            <a:r>
              <a:rPr lang="en-US" dirty="0" smtClean="0"/>
              <a:t>“Click to add short drop quote”</a:t>
            </a:r>
            <a:br>
              <a:rPr lang="en-US" dirty="0" smtClean="0"/>
            </a:br>
            <a:endParaRPr lang="en-US" dirty="0"/>
          </a:p>
        </p:txBody>
      </p:sp>
      <p:sp>
        <p:nvSpPr>
          <p:cNvPr id="3" name="Slide Number Placeholder 5"/>
          <p:cNvSpPr>
            <a:spLocks noGrp="1"/>
          </p:cNvSpPr>
          <p:nvPr userDrawn="1"/>
        </p:nvSpPr>
        <p:spPr>
          <a:xfrm>
            <a:off x="211579" y="6358532"/>
            <a:ext cx="591343"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tx2"/>
                </a:solidFill>
                <a:latin typeface="Noto Serif" charset="0"/>
                <a:ea typeface="Noto Serif" charset="0"/>
                <a:cs typeface="Noto Serif" charset="0"/>
              </a:rPr>
              <a:pPr algn="l"/>
              <a:t>‹#›</a:t>
            </a:fld>
            <a:endParaRPr lang="en-US" sz="1200" dirty="0">
              <a:solidFill>
                <a:schemeClr val="tx2"/>
              </a:solidFill>
              <a:latin typeface="Noto Serif" charset="0"/>
              <a:ea typeface="Noto Serif" charset="0"/>
              <a:cs typeface="Noto Serif" charset="0"/>
            </a:endParaRPr>
          </a:p>
        </p:txBody>
      </p:sp>
    </p:spTree>
    <p:extLst>
      <p:ext uri="{BB962C8B-B14F-4D97-AF65-F5344CB8AC3E}">
        <p14:creationId xmlns:p14="http://schemas.microsoft.com/office/powerpoint/2010/main" val="1121902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onger Drop Quote, Noto Serif">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02922" y="980126"/>
            <a:ext cx="7604983" cy="3464874"/>
          </a:xfrm>
        </p:spPr>
        <p:txBody>
          <a:bodyPr>
            <a:normAutofit/>
          </a:bodyPr>
          <a:lstStyle>
            <a:lvl1pPr algn="l">
              <a:lnSpc>
                <a:spcPct val="120000"/>
              </a:lnSpc>
              <a:defRPr sz="2800" baseline="0">
                <a:solidFill>
                  <a:srgbClr val="585E60"/>
                </a:solidFill>
                <a:latin typeface="Noto Serif"/>
                <a:cs typeface="Noto Serif"/>
              </a:defRPr>
            </a:lvl1pPr>
          </a:lstStyle>
          <a:p>
            <a:r>
              <a:rPr lang="en-US" dirty="0" smtClean="0"/>
              <a:t>Click to add long drop quote. Click to add long drop quote. Click to add long drop quote. Click to add long drop quote. Click to add long drop quote. Click to add long drop quote. Click to add long drop quote. Click to add long drop quote. Click to add long drop quote. Click to add long drop quote.</a:t>
            </a:r>
            <a:endParaRPr lang="en-US" dirty="0"/>
          </a:p>
        </p:txBody>
      </p:sp>
      <p:sp>
        <p:nvSpPr>
          <p:cNvPr id="5" name="Text Placeholder 4"/>
          <p:cNvSpPr>
            <a:spLocks noGrp="1"/>
          </p:cNvSpPr>
          <p:nvPr>
            <p:ph type="body" sz="quarter" idx="10" hasCustomPrompt="1"/>
          </p:nvPr>
        </p:nvSpPr>
        <p:spPr>
          <a:xfrm>
            <a:off x="802922" y="5067404"/>
            <a:ext cx="4111625" cy="504825"/>
          </a:xfrm>
        </p:spPr>
        <p:txBody>
          <a:bodyPr/>
          <a:lstStyle>
            <a:lvl1pPr marL="0" indent="0">
              <a:buNone/>
              <a:defRPr sz="2000">
                <a:solidFill>
                  <a:srgbClr val="585E60"/>
                </a:solidFill>
              </a:defRPr>
            </a:lvl1pPr>
          </a:lstStyle>
          <a:p>
            <a:pPr lvl="0"/>
            <a:r>
              <a:rPr lang="en-US" dirty="0" smtClean="0"/>
              <a:t>— Click to add attribution</a:t>
            </a:r>
            <a:endParaRPr lang="en-US" dirty="0"/>
          </a:p>
        </p:txBody>
      </p:sp>
      <p:sp>
        <p:nvSpPr>
          <p:cNvPr id="4" name="Slide Number Placeholder 5"/>
          <p:cNvSpPr>
            <a:spLocks noGrp="1"/>
          </p:cNvSpPr>
          <p:nvPr userDrawn="1"/>
        </p:nvSpPr>
        <p:spPr>
          <a:xfrm>
            <a:off x="211579" y="6366845"/>
            <a:ext cx="591343"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tx2"/>
                </a:solidFill>
                <a:latin typeface="Noto Serif" charset="0"/>
                <a:ea typeface="Noto Serif" charset="0"/>
                <a:cs typeface="Noto Serif" charset="0"/>
              </a:rPr>
              <a:pPr algn="l"/>
              <a:t>‹#›</a:t>
            </a:fld>
            <a:endParaRPr lang="en-US" sz="1200" dirty="0">
              <a:solidFill>
                <a:schemeClr val="tx2"/>
              </a:solidFill>
              <a:latin typeface="Noto Serif" charset="0"/>
              <a:ea typeface="Noto Serif" charset="0"/>
              <a:cs typeface="Noto Serif" charset="0"/>
            </a:endParaRPr>
          </a:p>
        </p:txBody>
      </p:sp>
    </p:spTree>
    <p:extLst>
      <p:ext uri="{BB962C8B-B14F-4D97-AF65-F5344CB8AC3E}">
        <p14:creationId xmlns:p14="http://schemas.microsoft.com/office/powerpoint/2010/main" val="1642842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Headline and Logo">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lgn="l">
              <a:defRPr>
                <a:solidFill>
                  <a:schemeClr val="accent3"/>
                </a:solidFill>
              </a:defRPr>
            </a:lvl1pPr>
          </a:lstStyle>
          <a:p>
            <a:r>
              <a:rPr lang="en-US" dirty="0" smtClean="0"/>
              <a:t>Click to edit title style</a:t>
            </a:r>
            <a:endParaRPr lang="en-US" dirty="0"/>
          </a:p>
        </p:txBody>
      </p:sp>
      <p:sp>
        <p:nvSpPr>
          <p:cNvPr id="3" name="Slide Number Placeholder 5"/>
          <p:cNvSpPr>
            <a:spLocks noGrp="1"/>
          </p:cNvSpPr>
          <p:nvPr userDrawn="1"/>
        </p:nvSpPr>
        <p:spPr>
          <a:xfrm>
            <a:off x="211579" y="6366845"/>
            <a:ext cx="591343"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tx2"/>
                </a:solidFill>
                <a:latin typeface="Noto Serif" charset="0"/>
                <a:ea typeface="Noto Serif" charset="0"/>
                <a:cs typeface="Noto Serif" charset="0"/>
              </a:rPr>
              <a:pPr algn="l"/>
              <a:t>‹#›</a:t>
            </a:fld>
            <a:endParaRPr lang="en-US" sz="1200" dirty="0">
              <a:solidFill>
                <a:schemeClr val="tx2"/>
              </a:solidFill>
              <a:latin typeface="Noto Serif" charset="0"/>
              <a:ea typeface="Noto Serif" charset="0"/>
              <a:cs typeface="Noto Serif" charset="0"/>
            </a:endParaRPr>
          </a:p>
        </p:txBody>
      </p:sp>
    </p:spTree>
    <p:extLst>
      <p:ext uri="{BB962C8B-B14F-4D97-AF65-F5344CB8AC3E}">
        <p14:creationId xmlns:p14="http://schemas.microsoft.com/office/powerpoint/2010/main" val="2172137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w/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8709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theme" Target="../theme/theme2.xml"/><Relationship Id="rId5" Type="http://schemas.openxmlformats.org/officeDocument/2006/relationships/slideLayout" Target="../slideLayouts/slideLayout14.xml"/><Relationship Id="rId4"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7.xml"/><Relationship Id="rId7" Type="http://schemas.openxmlformats.org/officeDocument/2006/relationships/image" Target="../media/image2.png"/><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theme" Target="../theme/theme3.xml"/><Relationship Id="rId5" Type="http://schemas.openxmlformats.org/officeDocument/2006/relationships/slideLayout" Target="../slideLayouts/slideLayout19.xml"/><Relationship Id="rId4" Type="http://schemas.openxmlformats.org/officeDocument/2006/relationships/slideLayout" Target="../slideLayouts/slideLayout18.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02922" y="677164"/>
            <a:ext cx="7604983" cy="82821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02922" y="1885144"/>
            <a:ext cx="7604983" cy="2985525"/>
          </a:xfrm>
          <a:prstGeom prst="rect">
            <a:avLst/>
          </a:prstGeom>
        </p:spPr>
        <p:txBody>
          <a:bodyPr vert="horz" lIns="91440" tIns="45720" rIns="91440" bIns="45720" rtlCol="0">
            <a:normAutofit/>
          </a:bodyPr>
          <a:lstStyle/>
          <a:p>
            <a:pPr lvl="0"/>
            <a:r>
              <a:rPr lang="en-US" dirty="0" smtClean="0"/>
              <a:t>Click to edit master text style</a:t>
            </a:r>
          </a:p>
        </p:txBody>
      </p:sp>
      <p:pic>
        <p:nvPicPr>
          <p:cNvPr id="4" name="Picture 3" descr="OHSU-RGB-1CGRAY-POS.eps"/>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8466700" y="5879300"/>
            <a:ext cx="430860" cy="739091"/>
          </a:xfrm>
          <a:prstGeom prst="rect">
            <a:avLst/>
          </a:prstGeom>
        </p:spPr>
      </p:pic>
    </p:spTree>
    <p:extLst>
      <p:ext uri="{BB962C8B-B14F-4D97-AF65-F5344CB8AC3E}">
        <p14:creationId xmlns:p14="http://schemas.microsoft.com/office/powerpoint/2010/main" val="3191492143"/>
      </p:ext>
    </p:extLst>
  </p:cSld>
  <p:clrMap bg1="lt1" tx1="dk1" bg2="lt2" tx2="dk2" accent1="accent1" accent2="accent2" accent3="accent3" accent4="accent4" accent5="accent5" accent6="accent6" hlink="hlink" folHlink="folHlink"/>
  <p:sldLayoutIdLst>
    <p:sldLayoutId id="2147483659" r:id="rId1"/>
    <p:sldLayoutId id="2147483687" r:id="rId2"/>
    <p:sldLayoutId id="2147483649" r:id="rId3"/>
    <p:sldLayoutId id="2147483662" r:id="rId4"/>
    <p:sldLayoutId id="2147483650" r:id="rId5"/>
    <p:sldLayoutId id="2147483669" r:id="rId6"/>
    <p:sldLayoutId id="2147483685" r:id="rId7"/>
    <p:sldLayoutId id="2147483689" r:id="rId8"/>
    <p:sldLayoutId id="2147483679" r:id="rId9"/>
  </p:sldLayoutIdLst>
  <p:timing>
    <p:tnLst>
      <p:par>
        <p:cTn id="1" dur="indefinite" restart="never" nodeType="tmRoot"/>
      </p:par>
    </p:tnLst>
  </p:timing>
  <p:hf sldNum="0" hdr="0" ftr="0" dt="0"/>
  <p:txStyles>
    <p:titleStyle>
      <a:lvl1pPr algn="ctr" defTabSz="457200" rtl="0" eaLnBrk="1" latinLnBrk="0" hangingPunct="1">
        <a:spcBef>
          <a:spcPct val="0"/>
        </a:spcBef>
        <a:buNone/>
        <a:defRPr sz="4400" b="0" i="0" kern="1200">
          <a:solidFill>
            <a:schemeClr val="accent3"/>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Noto Serif"/>
          <a:ea typeface="+mn-ea"/>
          <a:cs typeface="Noto Serif"/>
        </a:defRPr>
      </a:lvl1pPr>
      <a:lvl2pPr marL="742950" indent="-285750" algn="l" defTabSz="457200" rtl="0" eaLnBrk="1" latinLnBrk="0" hangingPunct="1">
        <a:spcBef>
          <a:spcPct val="20000"/>
        </a:spcBef>
        <a:buFont typeface="Arial"/>
        <a:buChar char="–"/>
        <a:defRPr sz="2400" kern="1200">
          <a:solidFill>
            <a:schemeClr val="tx1"/>
          </a:solidFill>
          <a:latin typeface="Lato Regular"/>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Lato Regular"/>
          <a:ea typeface="+mn-ea"/>
          <a:cs typeface="+mn-cs"/>
        </a:defRPr>
      </a:lvl3pPr>
      <a:lvl4pPr marL="1600200" indent="-228600" algn="l" defTabSz="457200" rtl="0" eaLnBrk="1" latinLnBrk="0" hangingPunct="1">
        <a:spcBef>
          <a:spcPct val="20000"/>
        </a:spcBef>
        <a:buFont typeface="Arial"/>
        <a:buChar char="–"/>
        <a:defRPr sz="2400" kern="1200">
          <a:solidFill>
            <a:schemeClr val="tx1"/>
          </a:solidFill>
          <a:latin typeface="Lato Regular"/>
          <a:ea typeface="+mn-ea"/>
          <a:cs typeface="+mn-cs"/>
        </a:defRPr>
      </a:lvl4pPr>
      <a:lvl5pPr marL="2057400" indent="-228600" algn="l" defTabSz="457200" rtl="0" eaLnBrk="1" latinLnBrk="0" hangingPunct="1">
        <a:spcBef>
          <a:spcPct val="20000"/>
        </a:spcBef>
        <a:buFont typeface="Arial"/>
        <a:buChar char="»"/>
        <a:defRPr sz="2400" kern="1200">
          <a:solidFill>
            <a:schemeClr val="tx1"/>
          </a:solidFill>
          <a:latin typeface="Lato Regular"/>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5433" y="691263"/>
            <a:ext cx="7334529"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905433" y="2016825"/>
            <a:ext cx="7334529" cy="4067277"/>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88897588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67" r:id="rId3"/>
    <p:sldLayoutId id="2147483668" r:id="rId4"/>
    <p:sldLayoutId id="2147483670" r:id="rId5"/>
  </p:sldLayoutIdLst>
  <p:hf sldNum="0" hdr="0" ftr="0" dt="0"/>
  <p:txStyles>
    <p:titleStyle>
      <a:lvl1pPr algn="l" defTabSz="457200" rtl="0" eaLnBrk="1" latinLnBrk="0" hangingPunct="1">
        <a:spcBef>
          <a:spcPct val="0"/>
        </a:spcBef>
        <a:buNone/>
        <a:defRPr sz="4400" b="0" i="0" kern="1200">
          <a:solidFill>
            <a:srgbClr val="002776"/>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3200" b="0" i="0" kern="1200">
          <a:solidFill>
            <a:srgbClr val="585E60"/>
          </a:solidFill>
          <a:latin typeface="Noto Serif"/>
          <a:ea typeface="+mn-ea"/>
          <a:cs typeface="Noto Serif"/>
        </a:defRPr>
      </a:lvl1pPr>
      <a:lvl2pPr marL="742950" indent="-285750" algn="l" defTabSz="457200" rtl="0" eaLnBrk="1" latinLnBrk="0" hangingPunct="1">
        <a:spcBef>
          <a:spcPct val="20000"/>
        </a:spcBef>
        <a:buFont typeface="Arial"/>
        <a:buChar char="–"/>
        <a:defRPr sz="2800" b="0" i="0" kern="1200">
          <a:solidFill>
            <a:srgbClr val="585E60"/>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585E60"/>
          </a:solidFill>
          <a:latin typeface="Noto Serif"/>
          <a:ea typeface="+mn-ea"/>
          <a:cs typeface="Noto Serif"/>
        </a:defRPr>
      </a:lvl3pPr>
      <a:lvl4pPr marL="16002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4pPr>
      <a:lvl5pPr marL="20574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364852"/>
              </a:solidFill>
              <a:latin typeface="Lato Regular"/>
            </a:endParaRPr>
          </a:p>
        </p:txBody>
      </p:sp>
      <p:sp>
        <p:nvSpPr>
          <p:cNvPr id="2" name="Title Placeholder 1"/>
          <p:cNvSpPr>
            <a:spLocks noGrp="1"/>
          </p:cNvSpPr>
          <p:nvPr>
            <p:ph type="title"/>
          </p:nvPr>
        </p:nvSpPr>
        <p:spPr>
          <a:xfrm>
            <a:off x="811362" y="693736"/>
            <a:ext cx="753443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11362" y="2019299"/>
            <a:ext cx="7534430" cy="3143034"/>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9" name="Picture 8" descr="OHSU-REV.png"/>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8345792" y="5838286"/>
            <a:ext cx="432452" cy="740664"/>
          </a:xfrm>
          <a:prstGeom prst="rect">
            <a:avLst/>
          </a:prstGeom>
        </p:spPr>
      </p:pic>
    </p:spTree>
    <p:extLst>
      <p:ext uri="{BB962C8B-B14F-4D97-AF65-F5344CB8AC3E}">
        <p14:creationId xmlns:p14="http://schemas.microsoft.com/office/powerpoint/2010/main" val="1399091007"/>
      </p:ext>
    </p:extLst>
  </p:cSld>
  <p:clrMap bg1="lt1" tx1="dk1" bg2="lt2" tx2="dk2" accent1="accent1" accent2="accent2" accent3="accent3" accent4="accent4" accent5="accent5" accent6="accent6" hlink="hlink" folHlink="folHlink"/>
  <p:sldLayoutIdLst>
    <p:sldLayoutId id="2147483681" r:id="rId1"/>
    <p:sldLayoutId id="2147483688" r:id="rId2"/>
    <p:sldLayoutId id="2147483674" r:id="rId3"/>
    <p:sldLayoutId id="2147483682" r:id="rId4"/>
    <p:sldLayoutId id="2147483686" r:id="rId5"/>
  </p:sldLayoutIdLst>
  <p:hf sldNum="0"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364852"/>
              </a:solidFill>
              <a:latin typeface="Lato Regular"/>
            </a:endParaRPr>
          </a:p>
        </p:txBody>
      </p:sp>
      <p:sp>
        <p:nvSpPr>
          <p:cNvPr id="2" name="Title Placeholder 1"/>
          <p:cNvSpPr>
            <a:spLocks noGrp="1"/>
          </p:cNvSpPr>
          <p:nvPr>
            <p:ph type="title"/>
          </p:nvPr>
        </p:nvSpPr>
        <p:spPr>
          <a:xfrm>
            <a:off x="752568" y="667743"/>
            <a:ext cx="7652018" cy="1143000"/>
          </a:xfrm>
          <a:prstGeom prst="rect">
            <a:avLst/>
          </a:prstGeom>
          <a:ln>
            <a:noFill/>
          </a:ln>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52568" y="1993305"/>
            <a:ext cx="7652018" cy="405552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177055342"/>
      </p:ext>
    </p:extLst>
  </p:cSld>
  <p:clrMap bg1="lt1" tx1="dk1" bg2="lt2" tx2="dk2" accent1="accent1" accent2="accent2" accent3="accent3" accent4="accent4" accent5="accent5" accent6="accent6" hlink="hlink" folHlink="folHlink"/>
  <p:sldLayoutIdLst>
    <p:sldLayoutId id="2147483678" r:id="rId1"/>
  </p:sldLayoutIdLst>
  <p:hf sldNum="0"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o2.ohsu.edu/healthcare/tools/patient-safety-intelligence.cf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ohsu.edu/xd/research/about/integrity/crbo/upload/Research-Subject-Injury-Reporting12-19-16.pdf" TargetMode="External"/><Relationship Id="rId2" Type="http://schemas.openxmlformats.org/officeDocument/2006/relationships/hyperlink" Target="http://www.ohsu.edu/xd/about/services/integrity/policies/upload/HRP-Position-Statement-Subject-Injuries-and-Liability-Language.pdf" TargetMode="External"/><Relationship Id="rId1" Type="http://schemas.openxmlformats.org/officeDocument/2006/relationships/slideLayout" Target="../slideLayouts/slideLayout2.xml"/><Relationship Id="rId6" Type="http://schemas.openxmlformats.org/officeDocument/2006/relationships/hyperlink" Target="mailto:crbo@ohsu.edu" TargetMode="External"/><Relationship Id="rId5" Type="http://schemas.openxmlformats.org/officeDocument/2006/relationships/hyperlink" Target="https://www.ohsu.edu/xd/about/services/integrity/policies/all-irb-documents.cfm" TargetMode="External"/><Relationship Id="rId4" Type="http://schemas.openxmlformats.org/officeDocument/2006/relationships/hyperlink" Target="http://www.ohsu.edu/xd/about/services/integrity/policies/all-irb-documents.cfm"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 name="TextBox 3"/>
          <p:cNvSpPr txBox="1"/>
          <p:nvPr/>
        </p:nvSpPr>
        <p:spPr>
          <a:xfrm>
            <a:off x="593276" y="3823888"/>
            <a:ext cx="8028209" cy="1938992"/>
          </a:xfrm>
          <a:prstGeom prst="rect">
            <a:avLst/>
          </a:prstGeom>
          <a:noFill/>
        </p:spPr>
        <p:txBody>
          <a:bodyPr wrap="square" rtlCol="0">
            <a:spAutoFit/>
          </a:bodyPr>
          <a:lstStyle/>
          <a:p>
            <a:r>
              <a:rPr lang="en-US" sz="4000" b="1" dirty="0" smtClean="0">
                <a:solidFill>
                  <a:schemeClr val="bg1"/>
                </a:solidFill>
                <a:latin typeface="Lato Regular"/>
                <a:cs typeface="Lato Regular"/>
              </a:rPr>
              <a:t>OCTRI Research Forum:</a:t>
            </a:r>
          </a:p>
          <a:p>
            <a:r>
              <a:rPr lang="en-US" sz="4000" b="1" dirty="0" smtClean="0">
                <a:solidFill>
                  <a:schemeClr val="bg1"/>
                </a:solidFill>
                <a:latin typeface="Lato Regular"/>
                <a:cs typeface="Lato Regular"/>
              </a:rPr>
              <a:t>Subject </a:t>
            </a:r>
            <a:r>
              <a:rPr lang="en-US" sz="4000" b="1" dirty="0">
                <a:solidFill>
                  <a:schemeClr val="bg1"/>
                </a:solidFill>
                <a:latin typeface="Lato Regular"/>
                <a:cs typeface="Lato Regular"/>
              </a:rPr>
              <a:t>Injury Policy, Identification, and Reporting at OHSU</a:t>
            </a:r>
          </a:p>
        </p:txBody>
      </p:sp>
      <p:cxnSp>
        <p:nvCxnSpPr>
          <p:cNvPr id="6" name="Straight Connector 5" title="Straight line"/>
          <p:cNvCxnSpPr/>
          <p:nvPr/>
        </p:nvCxnSpPr>
        <p:spPr>
          <a:xfrm>
            <a:off x="725731" y="5762880"/>
            <a:ext cx="7594261" cy="864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3" name="TextBox 2"/>
          <p:cNvSpPr txBox="1"/>
          <p:nvPr/>
        </p:nvSpPr>
        <p:spPr>
          <a:xfrm>
            <a:off x="268941" y="6148541"/>
            <a:ext cx="8821271" cy="507831"/>
          </a:xfrm>
          <a:prstGeom prst="rect">
            <a:avLst/>
          </a:prstGeom>
          <a:noFill/>
        </p:spPr>
        <p:txBody>
          <a:bodyPr wrap="square" rtlCol="0">
            <a:spAutoFit/>
          </a:bodyPr>
          <a:lstStyle/>
          <a:p>
            <a:r>
              <a:rPr lang="en-US" sz="900" kern="0" spc="80" dirty="0" smtClean="0">
                <a:solidFill>
                  <a:schemeClr val="bg1"/>
                </a:solidFill>
                <a:latin typeface="Lato Regular" panose="020F0502020204030203" pitchFamily="34" charset="0"/>
                <a:cs typeface="Lato Light"/>
              </a:rPr>
              <a:t>DATE: November 13, 2018   PRESENTED BY: </a:t>
            </a:r>
            <a:r>
              <a:rPr lang="en-US" sz="900" kern="0" spc="80" dirty="0">
                <a:solidFill>
                  <a:schemeClr val="bg1"/>
                </a:solidFill>
                <a:latin typeface="Lato Regular" panose="020F0502020204030203" pitchFamily="34" charset="0"/>
                <a:cs typeface="Lato Light"/>
              </a:rPr>
              <a:t>Kathryn </a:t>
            </a:r>
            <a:r>
              <a:rPr lang="en-US" sz="900" kern="0" spc="80" dirty="0" err="1">
                <a:solidFill>
                  <a:schemeClr val="bg1"/>
                </a:solidFill>
                <a:latin typeface="Lato Regular" panose="020F0502020204030203" pitchFamily="34" charset="0"/>
                <a:cs typeface="Lato Light"/>
              </a:rPr>
              <a:t>Schuff</a:t>
            </a:r>
            <a:r>
              <a:rPr lang="en-US" sz="900" kern="0" spc="80" dirty="0">
                <a:solidFill>
                  <a:schemeClr val="bg1"/>
                </a:solidFill>
                <a:latin typeface="Lato Regular" panose="020F0502020204030203" pitchFamily="34" charset="0"/>
                <a:cs typeface="Lato Light"/>
              </a:rPr>
              <a:t>, MD, MCR, Chair, OHSU IRB</a:t>
            </a:r>
          </a:p>
          <a:p>
            <a:r>
              <a:rPr lang="en-US" sz="900" kern="0" spc="80" dirty="0" smtClean="0">
                <a:solidFill>
                  <a:schemeClr val="bg1"/>
                </a:solidFill>
                <a:latin typeface="Lato Regular" panose="020F0502020204030203" pitchFamily="34" charset="0"/>
                <a:cs typeface="Lato Light"/>
              </a:rPr>
              <a:t>						Melanie Hawkins, </a:t>
            </a:r>
            <a:r>
              <a:rPr lang="en-US" sz="900" kern="0" spc="80" dirty="0">
                <a:solidFill>
                  <a:schemeClr val="bg1"/>
                </a:solidFill>
                <a:latin typeface="Lato Regular" panose="020F0502020204030203" pitchFamily="34" charset="0"/>
                <a:cs typeface="Lato Light"/>
              </a:rPr>
              <a:t>Director </a:t>
            </a:r>
            <a:r>
              <a:rPr lang="en-US" sz="900" kern="0" spc="80" dirty="0" smtClean="0">
                <a:solidFill>
                  <a:schemeClr val="bg1"/>
                </a:solidFill>
                <a:latin typeface="Lato Regular" panose="020F0502020204030203" pitchFamily="34" charset="0"/>
                <a:cs typeface="Lato Light"/>
              </a:rPr>
              <a:t>CTMS </a:t>
            </a:r>
            <a:r>
              <a:rPr lang="en-US" sz="900" kern="0" spc="80" dirty="0">
                <a:solidFill>
                  <a:schemeClr val="bg1"/>
                </a:solidFill>
                <a:latin typeface="Lato Regular" panose="020F0502020204030203" pitchFamily="34" charset="0"/>
                <a:cs typeface="Lato Light"/>
              </a:rPr>
              <a:t>Functional Support, </a:t>
            </a:r>
            <a:r>
              <a:rPr lang="en-US" sz="900" kern="0" spc="80" dirty="0" smtClean="0">
                <a:solidFill>
                  <a:schemeClr val="bg1"/>
                </a:solidFill>
                <a:latin typeface="Lato Regular" panose="020F0502020204030203" pitchFamily="34" charset="0"/>
                <a:cs typeface="Lato Light"/>
              </a:rPr>
              <a:t>Office of Clinical </a:t>
            </a:r>
            <a:r>
              <a:rPr lang="en-US" sz="900" kern="0" spc="80" dirty="0">
                <a:solidFill>
                  <a:schemeClr val="bg1"/>
                </a:solidFill>
                <a:latin typeface="Lato Regular" panose="020F0502020204030203" pitchFamily="34" charset="0"/>
                <a:cs typeface="Lato Light"/>
              </a:rPr>
              <a:t>Research Informatics</a:t>
            </a:r>
            <a:r>
              <a:rPr lang="en-US" sz="900" kern="0" spc="80" dirty="0" smtClean="0">
                <a:solidFill>
                  <a:schemeClr val="bg1"/>
                </a:solidFill>
                <a:latin typeface="Lato Regular" panose="020F0502020204030203" pitchFamily="34" charset="0"/>
                <a:cs typeface="Lato Light"/>
              </a:rPr>
              <a:t>						Jacqueline </a:t>
            </a:r>
            <a:r>
              <a:rPr lang="en-US" sz="900" kern="0" spc="80" dirty="0">
                <a:solidFill>
                  <a:schemeClr val="bg1"/>
                </a:solidFill>
                <a:latin typeface="Lato Regular" panose="020F0502020204030203" pitchFamily="34" charset="0"/>
                <a:cs typeface="Lato Light"/>
              </a:rPr>
              <a:t>Brown </a:t>
            </a:r>
            <a:r>
              <a:rPr lang="en-US" sz="900" kern="0" spc="80" dirty="0" smtClean="0">
                <a:solidFill>
                  <a:schemeClr val="bg1"/>
                </a:solidFill>
                <a:latin typeface="Lato Regular" panose="020F0502020204030203" pitchFamily="34" charset="0"/>
                <a:cs typeface="Lato Light"/>
              </a:rPr>
              <a:t>JD Resource Manager Clinical Trials Office</a:t>
            </a:r>
            <a:endParaRPr lang="en-US" sz="900" kern="0" spc="80" dirty="0">
              <a:solidFill>
                <a:schemeClr val="bg1"/>
              </a:solidFill>
              <a:latin typeface="Lato Regular" panose="020F0502020204030203" pitchFamily="34" charset="0"/>
              <a:cs typeface="Lato Light"/>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3277" y="2535745"/>
            <a:ext cx="3880209" cy="1077052"/>
          </a:xfrm>
          <a:prstGeom prst="rect">
            <a:avLst/>
          </a:prstGeom>
        </p:spPr>
      </p:pic>
    </p:spTree>
    <p:extLst>
      <p:ext uri="{BB962C8B-B14F-4D97-AF65-F5344CB8AC3E}">
        <p14:creationId xmlns:p14="http://schemas.microsoft.com/office/powerpoint/2010/main" val="31448148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4325" y="376982"/>
            <a:ext cx="8332942" cy="790991"/>
          </a:xfrm>
        </p:spPr>
        <p:txBody>
          <a:bodyPr>
            <a:noAutofit/>
          </a:bodyPr>
          <a:lstStyle/>
          <a:p>
            <a:r>
              <a:rPr lang="en-US" sz="3600" dirty="0">
                <a:solidFill>
                  <a:srgbClr val="002776"/>
                </a:solidFill>
              </a:rPr>
              <a:t>Subject Injury Consent </a:t>
            </a:r>
            <a:r>
              <a:rPr lang="en-US" sz="3600" dirty="0" smtClean="0">
                <a:solidFill>
                  <a:srgbClr val="002776"/>
                </a:solidFill>
              </a:rPr>
              <a:t>Language</a:t>
            </a:r>
            <a:endParaRPr lang="en-US" sz="3600" dirty="0">
              <a:solidFill>
                <a:srgbClr val="002776"/>
              </a:solidFill>
            </a:endParaRPr>
          </a:p>
        </p:txBody>
      </p:sp>
      <p:sp>
        <p:nvSpPr>
          <p:cNvPr id="3" name="Text Placeholder 2"/>
          <p:cNvSpPr>
            <a:spLocks noGrp="1"/>
          </p:cNvSpPr>
          <p:nvPr>
            <p:ph type="body" sz="quarter" idx="10"/>
          </p:nvPr>
        </p:nvSpPr>
        <p:spPr>
          <a:xfrm>
            <a:off x="634325" y="1167973"/>
            <a:ext cx="8091664" cy="5350932"/>
          </a:xfrm>
        </p:spPr>
        <p:txBody>
          <a:bodyPr>
            <a:noAutofit/>
          </a:bodyPr>
          <a:lstStyle/>
          <a:p>
            <a:pPr marL="0" indent="0">
              <a:lnSpc>
                <a:spcPct val="100000"/>
              </a:lnSpc>
              <a:spcBef>
                <a:spcPts val="0"/>
              </a:spcBef>
              <a:spcAft>
                <a:spcPts val="600"/>
              </a:spcAft>
              <a:buNone/>
            </a:pPr>
            <a:r>
              <a:rPr lang="en-US" sz="2000" dirty="0" smtClean="0"/>
              <a:t>Using OHSU’s boilerplate language ensures:</a:t>
            </a:r>
          </a:p>
          <a:p>
            <a:pPr>
              <a:lnSpc>
                <a:spcPct val="100000"/>
              </a:lnSpc>
              <a:spcBef>
                <a:spcPts val="0"/>
              </a:spcBef>
              <a:spcAft>
                <a:spcPts val="600"/>
              </a:spcAft>
            </a:pPr>
            <a:r>
              <a:rPr lang="en-US" sz="1800" dirty="0"/>
              <a:t>S</a:t>
            </a:r>
            <a:r>
              <a:rPr lang="en-US" sz="1800" dirty="0" smtClean="0"/>
              <a:t>pecify </a:t>
            </a:r>
            <a:r>
              <a:rPr lang="en-US" sz="1800" dirty="0"/>
              <a:t>what injuries </a:t>
            </a:r>
            <a:r>
              <a:rPr lang="en-US" sz="1800" dirty="0" smtClean="0"/>
              <a:t>are covered (drug </a:t>
            </a:r>
            <a:r>
              <a:rPr lang="en-US" sz="1800" dirty="0"/>
              <a:t>vs. drug and procedures vs. just procedures, etc. based on the study) </a:t>
            </a:r>
          </a:p>
          <a:p>
            <a:pPr>
              <a:lnSpc>
                <a:spcPct val="100000"/>
              </a:lnSpc>
              <a:spcBef>
                <a:spcPts val="0"/>
              </a:spcBef>
              <a:spcAft>
                <a:spcPts val="600"/>
              </a:spcAft>
            </a:pPr>
            <a:r>
              <a:rPr lang="en-US" sz="1800" dirty="0"/>
              <a:t>The entire </a:t>
            </a:r>
            <a:r>
              <a:rPr lang="en-US" sz="1800" dirty="0" smtClean="0"/>
              <a:t>injury is covered (no </a:t>
            </a:r>
            <a:r>
              <a:rPr lang="en-US" sz="1800" dirty="0"/>
              <a:t>billing to insurance first)</a:t>
            </a:r>
          </a:p>
          <a:p>
            <a:pPr>
              <a:lnSpc>
                <a:spcPct val="100000"/>
              </a:lnSpc>
              <a:spcBef>
                <a:spcPts val="0"/>
              </a:spcBef>
              <a:spcAft>
                <a:spcPts val="600"/>
              </a:spcAft>
            </a:pPr>
            <a:r>
              <a:rPr lang="en-US" sz="1800" dirty="0" smtClean="0"/>
              <a:t>Don’t detail who </a:t>
            </a:r>
            <a:r>
              <a:rPr lang="en-US" sz="1800" dirty="0"/>
              <a:t>will pay for what injuries in what circumstances (e.g., OHSU for </a:t>
            </a:r>
            <a:r>
              <a:rPr lang="en-US" sz="1800" dirty="0" smtClean="0"/>
              <a:t>some/sponsor </a:t>
            </a:r>
            <a:r>
              <a:rPr lang="en-US" sz="1800" dirty="0"/>
              <a:t>in others)</a:t>
            </a:r>
          </a:p>
          <a:p>
            <a:pPr>
              <a:lnSpc>
                <a:spcPct val="100000"/>
              </a:lnSpc>
              <a:spcBef>
                <a:spcPts val="0"/>
              </a:spcBef>
              <a:spcAft>
                <a:spcPts val="600"/>
              </a:spcAft>
            </a:pPr>
            <a:r>
              <a:rPr lang="en-US" sz="1800" dirty="0" err="1" smtClean="0"/>
              <a:t>Unallowed</a:t>
            </a:r>
            <a:r>
              <a:rPr lang="en-US" sz="1800" dirty="0" smtClean="0"/>
              <a:t> limitations (</a:t>
            </a:r>
            <a:r>
              <a:rPr lang="en-US" sz="1800" dirty="0"/>
              <a:t>exculpatory)</a:t>
            </a:r>
          </a:p>
          <a:p>
            <a:pPr lvl="1">
              <a:lnSpc>
                <a:spcPct val="100000"/>
              </a:lnSpc>
              <a:spcBef>
                <a:spcPts val="0"/>
              </a:spcBef>
              <a:spcAft>
                <a:spcPts val="600"/>
              </a:spcAft>
            </a:pPr>
            <a:r>
              <a:rPr lang="en-US" sz="1800" dirty="0"/>
              <a:t>Cannot predicate payment for injury </a:t>
            </a:r>
            <a:r>
              <a:rPr lang="en-US" sz="1800" dirty="0" smtClean="0"/>
              <a:t>on following </a:t>
            </a:r>
            <a:r>
              <a:rPr lang="en-US" sz="1800" dirty="0"/>
              <a:t>instructions</a:t>
            </a:r>
          </a:p>
          <a:p>
            <a:pPr lvl="1">
              <a:lnSpc>
                <a:spcPct val="100000"/>
              </a:lnSpc>
              <a:spcBef>
                <a:spcPts val="0"/>
              </a:spcBef>
              <a:spcAft>
                <a:spcPts val="600"/>
              </a:spcAft>
            </a:pPr>
            <a:r>
              <a:rPr lang="en-US" sz="1800" dirty="0"/>
              <a:t>Can’t include time limits for </a:t>
            </a:r>
            <a:r>
              <a:rPr lang="en-US" sz="1800" u="sng" dirty="0" smtClean="0"/>
              <a:t>identification</a:t>
            </a:r>
            <a:r>
              <a:rPr lang="en-US" sz="1800" dirty="0" smtClean="0"/>
              <a:t> of the injury </a:t>
            </a:r>
          </a:p>
          <a:p>
            <a:pPr>
              <a:lnSpc>
                <a:spcPct val="100000"/>
              </a:lnSpc>
              <a:spcBef>
                <a:spcPts val="0"/>
              </a:spcBef>
              <a:spcAft>
                <a:spcPts val="600"/>
              </a:spcAft>
            </a:pPr>
            <a:r>
              <a:rPr lang="en-US" sz="1800" dirty="0" smtClean="0"/>
              <a:t>Understand type of study so correct choice of the 2 options of boilerplate consent language will match </a:t>
            </a:r>
            <a:r>
              <a:rPr lang="en-US" sz="1800" dirty="0"/>
              <a:t>the </a:t>
            </a:r>
            <a:r>
              <a:rPr lang="en-US" sz="1800" dirty="0" smtClean="0"/>
              <a:t>contract terms:</a:t>
            </a:r>
            <a:endParaRPr lang="en-US" sz="1800" dirty="0"/>
          </a:p>
          <a:p>
            <a:pPr lvl="1">
              <a:lnSpc>
                <a:spcPct val="100000"/>
              </a:lnSpc>
              <a:spcBef>
                <a:spcPts val="0"/>
              </a:spcBef>
              <a:spcAft>
                <a:spcPts val="600"/>
              </a:spcAft>
            </a:pPr>
            <a:r>
              <a:rPr lang="en-US" sz="1800" dirty="0" smtClean="0"/>
              <a:t>Category </a:t>
            </a:r>
            <a:r>
              <a:rPr lang="en-US" sz="1800" dirty="0"/>
              <a:t>B device (device </a:t>
            </a:r>
            <a:r>
              <a:rPr lang="en-US" sz="1800" dirty="0" smtClean="0"/>
              <a:t>+ procedures </a:t>
            </a:r>
            <a:r>
              <a:rPr lang="en-US" sz="1800" dirty="0"/>
              <a:t>vs. study procedures only)</a:t>
            </a:r>
          </a:p>
          <a:p>
            <a:pPr lvl="1">
              <a:lnSpc>
                <a:spcPct val="100000"/>
              </a:lnSpc>
              <a:spcBef>
                <a:spcPts val="0"/>
              </a:spcBef>
              <a:spcAft>
                <a:spcPts val="600"/>
              </a:spcAft>
            </a:pPr>
            <a:r>
              <a:rPr lang="en-US" sz="1800" dirty="0"/>
              <a:t>Approved drug with </a:t>
            </a:r>
            <a:r>
              <a:rPr lang="en-US" sz="1800" dirty="0" smtClean="0"/>
              <a:t>research-only </a:t>
            </a:r>
            <a:r>
              <a:rPr lang="en-US" sz="1800" dirty="0"/>
              <a:t>procedures</a:t>
            </a:r>
          </a:p>
          <a:p>
            <a:pPr>
              <a:lnSpc>
                <a:spcPct val="100000"/>
              </a:lnSpc>
              <a:spcBef>
                <a:spcPts val="0"/>
              </a:spcBef>
              <a:spcAft>
                <a:spcPts val="600"/>
              </a:spcAft>
            </a:pPr>
            <a:r>
              <a:rPr lang="en-US" sz="1800" dirty="0"/>
              <a:t>Be </a:t>
            </a:r>
            <a:r>
              <a:rPr lang="en-US" sz="1800" dirty="0" smtClean="0"/>
              <a:t>firm with </a:t>
            </a:r>
            <a:r>
              <a:rPr lang="en-US" sz="1800" dirty="0"/>
              <a:t>sponsors that the </a:t>
            </a:r>
            <a:r>
              <a:rPr lang="en-US" sz="1800" dirty="0" smtClean="0"/>
              <a:t>boilerplate language </a:t>
            </a:r>
            <a:r>
              <a:rPr lang="en-US" sz="1800" dirty="0"/>
              <a:t>is required</a:t>
            </a:r>
          </a:p>
          <a:p>
            <a:pPr>
              <a:lnSpc>
                <a:spcPct val="100000"/>
              </a:lnSpc>
              <a:spcBef>
                <a:spcPts val="0"/>
              </a:spcBef>
              <a:spcAft>
                <a:spcPts val="600"/>
              </a:spcAft>
            </a:pPr>
            <a:r>
              <a:rPr lang="en-US" sz="1800" dirty="0"/>
              <a:t>Contact the </a:t>
            </a:r>
            <a:r>
              <a:rPr lang="en-US" sz="1800" dirty="0" smtClean="0"/>
              <a:t>IRB early </a:t>
            </a:r>
            <a:r>
              <a:rPr lang="en-US" sz="1800" dirty="0"/>
              <a:t>if the sponsor refuses to use OHSU </a:t>
            </a:r>
            <a:r>
              <a:rPr lang="en-US" sz="1800" dirty="0" smtClean="0"/>
              <a:t>boilerplate language</a:t>
            </a:r>
            <a:endParaRPr lang="en-US" sz="1800" dirty="0"/>
          </a:p>
        </p:txBody>
      </p:sp>
    </p:spTree>
    <p:extLst>
      <p:ext uri="{BB962C8B-B14F-4D97-AF65-F5344CB8AC3E}">
        <p14:creationId xmlns:p14="http://schemas.microsoft.com/office/powerpoint/2010/main" val="16147010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909" y="415402"/>
            <a:ext cx="7802744" cy="644995"/>
          </a:xfrm>
        </p:spPr>
        <p:txBody>
          <a:bodyPr>
            <a:normAutofit fontScale="90000"/>
          </a:bodyPr>
          <a:lstStyle/>
          <a:p>
            <a:r>
              <a:rPr lang="en-US" dirty="0">
                <a:solidFill>
                  <a:srgbClr val="002776"/>
                </a:solidFill>
              </a:rPr>
              <a:t>Subject Injury Issues in Contracts</a:t>
            </a:r>
          </a:p>
        </p:txBody>
      </p:sp>
      <p:sp>
        <p:nvSpPr>
          <p:cNvPr id="3" name="Text Placeholder 2"/>
          <p:cNvSpPr>
            <a:spLocks noGrp="1"/>
          </p:cNvSpPr>
          <p:nvPr>
            <p:ph type="body" sz="quarter" idx="10"/>
          </p:nvPr>
        </p:nvSpPr>
        <p:spPr>
          <a:xfrm>
            <a:off x="612923" y="1289041"/>
            <a:ext cx="7918153" cy="5405270"/>
          </a:xfrm>
        </p:spPr>
        <p:txBody>
          <a:bodyPr>
            <a:normAutofit fontScale="77500" lnSpcReduction="20000"/>
          </a:bodyPr>
          <a:lstStyle/>
          <a:p>
            <a:r>
              <a:rPr lang="en-US" dirty="0" smtClean="0"/>
              <a:t>Cannot </a:t>
            </a:r>
            <a:r>
              <a:rPr lang="en-US" dirty="0"/>
              <a:t>bill injuries to insurance</a:t>
            </a:r>
          </a:p>
          <a:p>
            <a:r>
              <a:rPr lang="en-US" dirty="0"/>
              <a:t>Cannot include failure to follow instructions</a:t>
            </a:r>
          </a:p>
          <a:p>
            <a:r>
              <a:rPr lang="en-US" dirty="0"/>
              <a:t>Injuries treated at other facilities:  Can’t limit reimbursement to only injuries treated at OHSU</a:t>
            </a:r>
          </a:p>
          <a:p>
            <a:r>
              <a:rPr lang="en-US" dirty="0"/>
              <a:t>Reimbursement rates:  Sometimes identified in the contract, OHSU bills the sponsor for injuries treated at OHSU at the DHHS negotiated </a:t>
            </a:r>
            <a:r>
              <a:rPr lang="en-US" dirty="0" smtClean="0"/>
              <a:t>research rate </a:t>
            </a:r>
            <a:r>
              <a:rPr lang="en-US" dirty="0"/>
              <a:t>(does not apply to outside facilities)</a:t>
            </a:r>
          </a:p>
          <a:p>
            <a:r>
              <a:rPr lang="en-US" dirty="0"/>
              <a:t>Can’t </a:t>
            </a:r>
            <a:r>
              <a:rPr lang="en-US" dirty="0" smtClean="0"/>
              <a:t>exclude </a:t>
            </a:r>
            <a:r>
              <a:rPr lang="en-US" dirty="0"/>
              <a:t>anticipated risks, e.g., risks noted in consent form or IB</a:t>
            </a:r>
          </a:p>
          <a:p>
            <a:r>
              <a:rPr lang="en-US" dirty="0"/>
              <a:t>Attribution:  The sponsor cannot control the determination of whether an adverse event is an injury (conflict of interest)</a:t>
            </a:r>
          </a:p>
          <a:p>
            <a:r>
              <a:rPr lang="en-US" dirty="0"/>
              <a:t>Timelines for reporting can be included in contracts, but must begin upon OHSU becoming aware of the </a:t>
            </a:r>
            <a:r>
              <a:rPr lang="en-US" dirty="0" smtClean="0"/>
              <a:t>injury (e.g., no limit on the subject identifying the injury)</a:t>
            </a:r>
            <a:endParaRPr lang="en-US" dirty="0"/>
          </a:p>
          <a:p>
            <a:endParaRPr lang="en-US" dirty="0"/>
          </a:p>
        </p:txBody>
      </p:sp>
    </p:spTree>
    <p:extLst>
      <p:ext uri="{BB962C8B-B14F-4D97-AF65-F5344CB8AC3E}">
        <p14:creationId xmlns:p14="http://schemas.microsoft.com/office/powerpoint/2010/main" val="11344241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1058" y="146973"/>
            <a:ext cx="7534430" cy="837096"/>
          </a:xfrm>
        </p:spPr>
        <p:txBody>
          <a:bodyPr>
            <a:normAutofit/>
          </a:bodyPr>
          <a:lstStyle/>
          <a:p>
            <a:r>
              <a:rPr lang="en-US" sz="4000" dirty="0">
                <a:solidFill>
                  <a:srgbClr val="002776"/>
                </a:solidFill>
              </a:rPr>
              <a:t>Reporting a Subject Injury</a:t>
            </a:r>
          </a:p>
        </p:txBody>
      </p:sp>
      <p:sp>
        <p:nvSpPr>
          <p:cNvPr id="3" name="Text Placeholder 2"/>
          <p:cNvSpPr>
            <a:spLocks noGrp="1"/>
          </p:cNvSpPr>
          <p:nvPr>
            <p:ph type="body" sz="quarter" idx="10"/>
          </p:nvPr>
        </p:nvSpPr>
        <p:spPr>
          <a:xfrm>
            <a:off x="444137" y="1332412"/>
            <a:ext cx="8421189" cy="5773782"/>
          </a:xfrm>
        </p:spPr>
        <p:txBody>
          <a:bodyPr>
            <a:noAutofit/>
          </a:bodyPr>
          <a:lstStyle/>
          <a:p>
            <a:r>
              <a:rPr lang="en-US" sz="1600" b="1" dirty="0" smtClean="0"/>
              <a:t>Industry-sponsored Research:</a:t>
            </a:r>
            <a:endParaRPr lang="en-US" sz="1600" b="1" dirty="0"/>
          </a:p>
          <a:p>
            <a:pPr lvl="1"/>
            <a:r>
              <a:rPr lang="en-US" sz="1400" dirty="0" smtClean="0"/>
              <a:t>Sponsor:</a:t>
            </a:r>
            <a:endParaRPr lang="en-US" sz="1400" dirty="0"/>
          </a:p>
          <a:p>
            <a:pPr lvl="2"/>
            <a:r>
              <a:rPr lang="en-US" sz="1400" dirty="0"/>
              <a:t>Contact the sponsor immediately upon the PI determining </a:t>
            </a:r>
            <a:r>
              <a:rPr lang="en-US" sz="1400" dirty="0" smtClean="0"/>
              <a:t>a reportable </a:t>
            </a:r>
            <a:r>
              <a:rPr lang="en-US" sz="1400" dirty="0"/>
              <a:t>injury has occurred</a:t>
            </a:r>
          </a:p>
          <a:p>
            <a:pPr lvl="2"/>
            <a:r>
              <a:rPr lang="en-US" sz="1400" dirty="0"/>
              <a:t>May not have all the information but notify the sponsor an injury is suspected and complete information will be provided as it is available</a:t>
            </a:r>
          </a:p>
          <a:p>
            <a:pPr lvl="2"/>
            <a:r>
              <a:rPr lang="en-US" sz="1400" dirty="0"/>
              <a:t>Document that notification in writing (email or note to file)</a:t>
            </a:r>
          </a:p>
          <a:p>
            <a:pPr lvl="1"/>
            <a:r>
              <a:rPr lang="en-US" sz="1400" dirty="0"/>
              <a:t>CRBO:  </a:t>
            </a:r>
          </a:p>
          <a:p>
            <a:pPr lvl="2"/>
            <a:r>
              <a:rPr lang="en-US" sz="1400" dirty="0" smtClean="0">
                <a:solidFill>
                  <a:schemeClr val="tx1"/>
                </a:solidFill>
              </a:rPr>
              <a:t>If there are any charges associated with evaluation and treatment of the injury, contact </a:t>
            </a:r>
            <a:r>
              <a:rPr lang="en-US" sz="1400" dirty="0"/>
              <a:t>CRBO immediately </a:t>
            </a:r>
            <a:r>
              <a:rPr lang="en-US" sz="1400" dirty="0" smtClean="0"/>
              <a:t>to </a:t>
            </a:r>
            <a:r>
              <a:rPr lang="en-US" sz="1400" dirty="0"/>
              <a:t>assist with directing charges </a:t>
            </a:r>
            <a:r>
              <a:rPr lang="en-US" sz="1400" dirty="0" smtClean="0"/>
              <a:t>to </a:t>
            </a:r>
            <a:r>
              <a:rPr lang="en-US" sz="1400" dirty="0"/>
              <a:t>study account and providing sponsor with information about subject’s Medicare status </a:t>
            </a:r>
          </a:p>
          <a:p>
            <a:pPr lvl="1"/>
            <a:r>
              <a:rPr lang="en-US" sz="1400" dirty="0" smtClean="0"/>
              <a:t>CTO-Contracting</a:t>
            </a:r>
            <a:r>
              <a:rPr lang="en-US" sz="1400" dirty="0"/>
              <a:t>:  Contact if the sponsor refuses to pay for the injury or if you know that OHSU is at fault </a:t>
            </a:r>
          </a:p>
          <a:p>
            <a:pPr lvl="1"/>
            <a:r>
              <a:rPr lang="en-US" sz="1400" dirty="0"/>
              <a:t>Risk Management: Contact if injury is potentially due to actions of OHSU study </a:t>
            </a:r>
            <a:r>
              <a:rPr lang="en-US" sz="1400" dirty="0" smtClean="0"/>
              <a:t>personnel</a:t>
            </a:r>
          </a:p>
          <a:p>
            <a:endParaRPr lang="en-US" sz="1050" dirty="0"/>
          </a:p>
        </p:txBody>
      </p:sp>
    </p:spTree>
    <p:extLst>
      <p:ext uri="{BB962C8B-B14F-4D97-AF65-F5344CB8AC3E}">
        <p14:creationId xmlns:p14="http://schemas.microsoft.com/office/powerpoint/2010/main" val="18910750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Reporting a Subject Injury, Cont.</a:t>
            </a:r>
            <a:endParaRPr lang="en-US" dirty="0"/>
          </a:p>
        </p:txBody>
      </p:sp>
      <p:sp>
        <p:nvSpPr>
          <p:cNvPr id="3" name="Text Placeholder 2"/>
          <p:cNvSpPr>
            <a:spLocks noGrp="1"/>
          </p:cNvSpPr>
          <p:nvPr>
            <p:ph type="body" sz="quarter" idx="10"/>
          </p:nvPr>
        </p:nvSpPr>
        <p:spPr/>
        <p:txBody>
          <a:bodyPr>
            <a:normAutofit lnSpcReduction="10000"/>
          </a:bodyPr>
          <a:lstStyle/>
          <a:p>
            <a:r>
              <a:rPr lang="en-US" sz="1600" b="1" dirty="0" smtClean="0"/>
              <a:t>Investigator-initiated Research:  </a:t>
            </a:r>
          </a:p>
          <a:p>
            <a:pPr lvl="1"/>
            <a:r>
              <a:rPr lang="en-US" sz="1600" dirty="0" smtClean="0"/>
              <a:t>Contact </a:t>
            </a:r>
            <a:r>
              <a:rPr lang="en-US" sz="1600" dirty="0"/>
              <a:t>Risk </a:t>
            </a:r>
            <a:r>
              <a:rPr lang="en-US" sz="1600" dirty="0" smtClean="0"/>
              <a:t>Management</a:t>
            </a:r>
          </a:p>
          <a:p>
            <a:pPr marL="0" indent="0">
              <a:buNone/>
            </a:pPr>
            <a:endParaRPr lang="en-US" sz="1600" dirty="0"/>
          </a:p>
          <a:p>
            <a:r>
              <a:rPr lang="en-US" sz="1600" b="1" dirty="0"/>
              <a:t>All injuries:</a:t>
            </a:r>
          </a:p>
          <a:p>
            <a:pPr lvl="1"/>
            <a:r>
              <a:rPr lang="en-US" sz="1400" dirty="0"/>
              <a:t>If patient harm from care not consistent with appropriate standard of care at OHSU (including medical errors, near misses, general safety issues), and occurred in the health system, file Patient Safety Intelligence report (PSI, </a:t>
            </a:r>
            <a:r>
              <a:rPr lang="en-US" sz="1400" dirty="0">
                <a:hlinkClick r:id="rId2"/>
              </a:rPr>
              <a:t>https://o2.ohsu.edu/healthcare/tools/patient-safety-intelligence.cfm</a:t>
            </a:r>
            <a:r>
              <a:rPr lang="en-US" sz="1400" dirty="0"/>
              <a:t>)</a:t>
            </a:r>
          </a:p>
          <a:p>
            <a:pPr lvl="1"/>
            <a:r>
              <a:rPr lang="en-US" sz="1400" dirty="0"/>
              <a:t>If meets the criteria for Reportable New Information (RNI), report in eIRB</a:t>
            </a:r>
          </a:p>
          <a:p>
            <a:endParaRPr lang="en-US" dirty="0"/>
          </a:p>
        </p:txBody>
      </p:sp>
    </p:spTree>
    <p:extLst>
      <p:ext uri="{BB962C8B-B14F-4D97-AF65-F5344CB8AC3E}">
        <p14:creationId xmlns:p14="http://schemas.microsoft.com/office/powerpoint/2010/main" val="26848709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9634" y="407718"/>
            <a:ext cx="8342812" cy="1143000"/>
          </a:xfrm>
        </p:spPr>
        <p:txBody>
          <a:bodyPr>
            <a:normAutofit fontScale="90000"/>
          </a:bodyPr>
          <a:lstStyle/>
          <a:p>
            <a:r>
              <a:rPr lang="en-US" dirty="0">
                <a:solidFill>
                  <a:schemeClr val="accent4"/>
                </a:solidFill>
              </a:rPr>
              <a:t>Subject Injury Reimbursement Processes</a:t>
            </a:r>
          </a:p>
        </p:txBody>
      </p:sp>
      <p:sp>
        <p:nvSpPr>
          <p:cNvPr id="3" name="Text Placeholder 2"/>
          <p:cNvSpPr>
            <a:spLocks noGrp="1"/>
          </p:cNvSpPr>
          <p:nvPr>
            <p:ph type="body" sz="quarter" idx="10"/>
          </p:nvPr>
        </p:nvSpPr>
        <p:spPr>
          <a:xfrm>
            <a:off x="409303" y="1637211"/>
            <a:ext cx="7935881" cy="4625276"/>
          </a:xfrm>
        </p:spPr>
        <p:txBody>
          <a:bodyPr>
            <a:normAutofit fontScale="70000" lnSpcReduction="20000"/>
          </a:bodyPr>
          <a:lstStyle/>
          <a:p>
            <a:r>
              <a:rPr lang="en-US" sz="2600" dirty="0"/>
              <a:t>Direct charges to the study account</a:t>
            </a:r>
          </a:p>
          <a:p>
            <a:pPr lvl="1"/>
            <a:r>
              <a:rPr lang="en-US" sz="2600" dirty="0"/>
              <a:t>E</a:t>
            </a:r>
            <a:r>
              <a:rPr lang="en-US" sz="2600" dirty="0" smtClean="0"/>
              <a:t>valuation and </a:t>
            </a:r>
            <a:r>
              <a:rPr lang="en-US" sz="2600" dirty="0"/>
              <a:t>treatment at </a:t>
            </a:r>
            <a:r>
              <a:rPr lang="en-US" sz="2600" dirty="0" smtClean="0"/>
              <a:t>OHSU, CRBO </a:t>
            </a:r>
            <a:r>
              <a:rPr lang="en-US" sz="2600" dirty="0"/>
              <a:t>contacts </a:t>
            </a:r>
            <a:r>
              <a:rPr lang="en-US" sz="2600" dirty="0" smtClean="0"/>
              <a:t>PBS/UMG </a:t>
            </a:r>
            <a:r>
              <a:rPr lang="en-US" sz="2600" dirty="0"/>
              <a:t>to direct charges</a:t>
            </a:r>
          </a:p>
          <a:p>
            <a:pPr lvl="1"/>
            <a:r>
              <a:rPr lang="en-US" sz="2600" dirty="0"/>
              <a:t>If evaluated and/or treated at outside </a:t>
            </a:r>
            <a:r>
              <a:rPr lang="en-US" sz="2600" dirty="0" smtClean="0"/>
              <a:t>facility, study </a:t>
            </a:r>
            <a:r>
              <a:rPr lang="en-US" sz="2600" dirty="0"/>
              <a:t>team requests copy of bill </a:t>
            </a:r>
            <a:r>
              <a:rPr lang="en-US" sz="2600" dirty="0" smtClean="0"/>
              <a:t>from facility and </a:t>
            </a:r>
            <a:r>
              <a:rPr lang="en-US" sz="2600" dirty="0"/>
              <a:t>sends it to Accounts Payable to pay the external facility from </a:t>
            </a:r>
            <a:r>
              <a:rPr lang="en-US" sz="2600" dirty="0" smtClean="0"/>
              <a:t>OGA study </a:t>
            </a:r>
            <a:r>
              <a:rPr lang="en-US" sz="2600" dirty="0"/>
              <a:t>account</a:t>
            </a:r>
          </a:p>
          <a:p>
            <a:pPr lvl="1"/>
            <a:r>
              <a:rPr lang="en-US" sz="2600" dirty="0"/>
              <a:t>If subject paid for evaluation and/or treatment out of </a:t>
            </a:r>
            <a:r>
              <a:rPr lang="en-US" sz="2600" dirty="0" smtClean="0"/>
              <a:t>pocket, subject </a:t>
            </a:r>
            <a:r>
              <a:rPr lang="en-US" sz="2600" dirty="0"/>
              <a:t>provides copy of bills to study team and study team sends a request to Accounts Payable to pay the subject from study account</a:t>
            </a:r>
          </a:p>
          <a:p>
            <a:r>
              <a:rPr lang="en-US" sz="2600" dirty="0"/>
              <a:t>If the subject’s insurance has been billed, the charges will be reversed/refunded and directed to the study account</a:t>
            </a:r>
          </a:p>
          <a:p>
            <a:r>
              <a:rPr lang="en-US" sz="2600" dirty="0"/>
              <a:t>Once available, the study team provides itemized bill for the injury to the sponsor for payment</a:t>
            </a:r>
          </a:p>
          <a:p>
            <a:endParaRPr lang="en-US" dirty="0"/>
          </a:p>
        </p:txBody>
      </p:sp>
    </p:spTree>
    <p:extLst>
      <p:ext uri="{BB962C8B-B14F-4D97-AF65-F5344CB8AC3E}">
        <p14:creationId xmlns:p14="http://schemas.microsoft.com/office/powerpoint/2010/main" val="28103278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1058" y="499926"/>
            <a:ext cx="7642986" cy="875516"/>
          </a:xfrm>
        </p:spPr>
        <p:txBody>
          <a:bodyPr>
            <a:normAutofit fontScale="90000"/>
          </a:bodyPr>
          <a:lstStyle/>
          <a:p>
            <a:r>
              <a:rPr lang="en-US" dirty="0" smtClean="0">
                <a:solidFill>
                  <a:srgbClr val="002776"/>
                </a:solidFill>
              </a:rPr>
              <a:t>Sponsor Medicare Reporting Requirements (MMSEA)</a:t>
            </a:r>
            <a:endParaRPr lang="en-US" dirty="0">
              <a:solidFill>
                <a:srgbClr val="002776"/>
              </a:solidFill>
            </a:endParaRPr>
          </a:p>
        </p:txBody>
      </p:sp>
      <p:sp>
        <p:nvSpPr>
          <p:cNvPr id="3" name="Text Placeholder 2"/>
          <p:cNvSpPr>
            <a:spLocks noGrp="1"/>
          </p:cNvSpPr>
          <p:nvPr>
            <p:ph type="body" sz="quarter" idx="10"/>
          </p:nvPr>
        </p:nvSpPr>
        <p:spPr>
          <a:xfrm>
            <a:off x="810909" y="1598279"/>
            <a:ext cx="7534275" cy="4840941"/>
          </a:xfrm>
        </p:spPr>
        <p:txBody>
          <a:bodyPr>
            <a:normAutofit fontScale="92500" lnSpcReduction="10000"/>
          </a:bodyPr>
          <a:lstStyle/>
          <a:p>
            <a:r>
              <a:rPr lang="en-US" dirty="0"/>
              <a:t>Section 111 of the Medicare, Medicaid, and SCHIP Extension Act of 2007 (MMSEA)</a:t>
            </a:r>
          </a:p>
          <a:p>
            <a:r>
              <a:rPr lang="en-US" dirty="0"/>
              <a:t>M</a:t>
            </a:r>
            <a:r>
              <a:rPr lang="en-US" dirty="0" smtClean="0"/>
              <a:t>andatory </a:t>
            </a:r>
            <a:r>
              <a:rPr lang="en-US" dirty="0"/>
              <a:t>reporting requirements </a:t>
            </a:r>
            <a:r>
              <a:rPr lang="en-US" dirty="0" smtClean="0"/>
              <a:t>for </a:t>
            </a:r>
            <a:r>
              <a:rPr lang="en-US" dirty="0"/>
              <a:t>sponsors when they pay for the injury of a Medicare beneficiary</a:t>
            </a:r>
          </a:p>
          <a:p>
            <a:r>
              <a:rPr lang="en-US" dirty="0"/>
              <a:t>CRBO informs the sponsor if the subject is a Medicare beneficiary and provides the information needed by the sponsor for reporting</a:t>
            </a:r>
          </a:p>
          <a:p>
            <a:r>
              <a:rPr lang="en-US" dirty="0" smtClean="0"/>
              <a:t>Any sponsor or outside entity requests related </a:t>
            </a:r>
            <a:r>
              <a:rPr lang="en-US" dirty="0"/>
              <a:t>to MMSEA:</a:t>
            </a:r>
          </a:p>
          <a:p>
            <a:pPr lvl="1"/>
            <a:r>
              <a:rPr lang="en-US" dirty="0" smtClean="0"/>
              <a:t>Refer all inquiries to </a:t>
            </a:r>
            <a:r>
              <a:rPr lang="en-US" dirty="0"/>
              <a:t>CRBO</a:t>
            </a:r>
          </a:p>
        </p:txBody>
      </p:sp>
    </p:spTree>
    <p:extLst>
      <p:ext uri="{BB962C8B-B14F-4D97-AF65-F5344CB8AC3E}">
        <p14:creationId xmlns:p14="http://schemas.microsoft.com/office/powerpoint/2010/main" val="36750026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1058" y="334951"/>
            <a:ext cx="7534430" cy="668047"/>
          </a:xfrm>
        </p:spPr>
        <p:txBody>
          <a:bodyPr>
            <a:normAutofit fontScale="90000"/>
          </a:bodyPr>
          <a:lstStyle/>
          <a:p>
            <a:r>
              <a:rPr lang="en-US" dirty="0"/>
              <a:t>Resources</a:t>
            </a:r>
            <a:endParaRPr lang="en-US" dirty="0">
              <a:solidFill>
                <a:schemeClr val="accent4"/>
              </a:solidFill>
            </a:endParaRPr>
          </a:p>
        </p:txBody>
      </p:sp>
      <p:sp>
        <p:nvSpPr>
          <p:cNvPr id="3" name="Text Placeholder 2"/>
          <p:cNvSpPr>
            <a:spLocks noGrp="1"/>
          </p:cNvSpPr>
          <p:nvPr>
            <p:ph type="body" sz="quarter" idx="10"/>
          </p:nvPr>
        </p:nvSpPr>
        <p:spPr>
          <a:xfrm>
            <a:off x="254000" y="1114184"/>
            <a:ext cx="8585199" cy="4877313"/>
          </a:xfrm>
        </p:spPr>
        <p:txBody>
          <a:bodyPr>
            <a:noAutofit/>
          </a:bodyPr>
          <a:lstStyle/>
          <a:p>
            <a:r>
              <a:rPr lang="en-US" sz="1400" dirty="0"/>
              <a:t>Policies and Procedures</a:t>
            </a:r>
          </a:p>
          <a:p>
            <a:pPr lvl="1"/>
            <a:r>
              <a:rPr lang="en-US" sz="1400" dirty="0" smtClean="0"/>
              <a:t>Subject Injury Policy: HRP Position Statement- Subject Injuries and liability language </a:t>
            </a:r>
            <a:r>
              <a:rPr lang="en-US" sz="1400" dirty="0" smtClean="0">
                <a:hlinkClick r:id="rId2"/>
              </a:rPr>
              <a:t>http</a:t>
            </a:r>
            <a:r>
              <a:rPr lang="en-US" sz="1400" dirty="0">
                <a:hlinkClick r:id="rId2"/>
              </a:rPr>
              <a:t>://www.ohsu.edu/xd/about/services/integrity/policies/upload/HRP-Position-Statement-Subject-Injuries-and-Liability-Language.pdf</a:t>
            </a:r>
            <a:endParaRPr lang="en-US" sz="1400" dirty="0"/>
          </a:p>
          <a:p>
            <a:pPr lvl="1"/>
            <a:r>
              <a:rPr lang="en-US" sz="1400" dirty="0"/>
              <a:t>Subject injury reporting procedure:  </a:t>
            </a:r>
            <a:r>
              <a:rPr lang="en-US" sz="1400" u="sng" dirty="0">
                <a:hlinkClick r:id="rId3"/>
              </a:rPr>
              <a:t>https://</a:t>
            </a:r>
            <a:r>
              <a:rPr lang="en-US" sz="1400" u="sng" dirty="0" smtClean="0">
                <a:hlinkClick r:id="rId3"/>
              </a:rPr>
              <a:t>www.ohsu.edu/xd/research/about/integrity/crbo/upload/Research-Subject-Injury-Reporting12-19-16.pdf</a:t>
            </a:r>
            <a:endParaRPr lang="en-US" sz="1400" u="sng" dirty="0" smtClean="0"/>
          </a:p>
          <a:p>
            <a:pPr lvl="1"/>
            <a:r>
              <a:rPr lang="en-US" sz="1400" dirty="0" smtClean="0"/>
              <a:t>RNI </a:t>
            </a:r>
            <a:r>
              <a:rPr lang="en-US" sz="1400" dirty="0"/>
              <a:t>policy (HRP-801 Prompt Reporting Requirements under Investigator Guidance): </a:t>
            </a:r>
            <a:r>
              <a:rPr lang="en-US" sz="1400" dirty="0">
                <a:hlinkClick r:id="rId4"/>
              </a:rPr>
              <a:t>http://</a:t>
            </a:r>
            <a:r>
              <a:rPr lang="en-US" sz="1400" dirty="0" smtClean="0">
                <a:hlinkClick r:id="rId4"/>
              </a:rPr>
              <a:t>www.ohsu.edu/xd/about/services/integrity/policies/all-irb-documents.cfm</a:t>
            </a:r>
            <a:endParaRPr lang="en-US" sz="1400" dirty="0" smtClean="0"/>
          </a:p>
          <a:p>
            <a:pPr lvl="1"/>
            <a:r>
              <a:rPr lang="en-US" sz="1400" dirty="0" smtClean="0"/>
              <a:t>Reportable New Information Quick Guide and Reportable New information FAQs (under IRB Help Sheets and </a:t>
            </a:r>
            <a:r>
              <a:rPr lang="en-US" sz="1400" dirty="0"/>
              <a:t>Quick Guides): </a:t>
            </a:r>
            <a:r>
              <a:rPr lang="en-US" sz="1400" dirty="0">
                <a:hlinkClick r:id="rId5"/>
              </a:rPr>
              <a:t>https://</a:t>
            </a:r>
            <a:r>
              <a:rPr lang="en-US" sz="1400" dirty="0" smtClean="0">
                <a:hlinkClick r:id="rId5"/>
              </a:rPr>
              <a:t>www.ohsu.edu/xd/about/services/integrity/policies/all-irb-documents.cfm</a:t>
            </a:r>
            <a:r>
              <a:rPr lang="en-US" sz="1400" dirty="0" smtClean="0"/>
              <a:t> </a:t>
            </a:r>
            <a:endParaRPr lang="en-US" sz="1400" dirty="0"/>
          </a:p>
          <a:p>
            <a:r>
              <a:rPr lang="en-US" sz="1400" dirty="0"/>
              <a:t>Contact information</a:t>
            </a:r>
          </a:p>
          <a:p>
            <a:pPr lvl="1"/>
            <a:r>
              <a:rPr lang="en-US" sz="1400" dirty="0"/>
              <a:t>Billing questions:  </a:t>
            </a:r>
            <a:r>
              <a:rPr lang="en-US" sz="1400" dirty="0">
                <a:hlinkClick r:id="rId6"/>
              </a:rPr>
              <a:t>crbo@ohsu.edu</a:t>
            </a:r>
            <a:endParaRPr lang="en-US" sz="1400" dirty="0"/>
          </a:p>
          <a:p>
            <a:pPr lvl="1"/>
            <a:r>
              <a:rPr lang="en-US" sz="1400" dirty="0"/>
              <a:t>Contract questions:  </a:t>
            </a:r>
            <a:r>
              <a:rPr lang="en-US" sz="1400" dirty="0" err="1"/>
              <a:t>Jaci</a:t>
            </a:r>
            <a:r>
              <a:rPr lang="en-US" sz="1400" dirty="0"/>
              <a:t> </a:t>
            </a:r>
            <a:r>
              <a:rPr lang="en-US" sz="1400" dirty="0" smtClean="0"/>
              <a:t>Brown, CTO Resource Manager or </a:t>
            </a:r>
            <a:r>
              <a:rPr lang="en-US" sz="1400" dirty="0"/>
              <a:t>Kristen Baptiste, </a:t>
            </a:r>
            <a:r>
              <a:rPr lang="en-US" sz="1400" dirty="0" smtClean="0"/>
              <a:t>CTO Manager</a:t>
            </a:r>
            <a:endParaRPr lang="en-US" sz="1400" dirty="0"/>
          </a:p>
          <a:p>
            <a:pPr lvl="1"/>
            <a:r>
              <a:rPr lang="en-US" sz="1400" dirty="0"/>
              <a:t>Consent questions:  Contact your IRB </a:t>
            </a:r>
            <a:r>
              <a:rPr lang="en-US" sz="1400" dirty="0" smtClean="0"/>
              <a:t>Specialist</a:t>
            </a:r>
            <a:endParaRPr lang="en-US" sz="1400" dirty="0"/>
          </a:p>
          <a:p>
            <a:pPr lvl="1"/>
            <a:r>
              <a:rPr lang="en-US" sz="1400" dirty="0"/>
              <a:t>RNI questions: Contact your IRB </a:t>
            </a:r>
            <a:r>
              <a:rPr lang="en-US" sz="1400" dirty="0" smtClean="0"/>
              <a:t>Specialist</a:t>
            </a:r>
            <a:endParaRPr lang="en-US" sz="1400" dirty="0"/>
          </a:p>
        </p:txBody>
      </p:sp>
    </p:spTree>
    <p:extLst>
      <p:ext uri="{BB962C8B-B14F-4D97-AF65-F5344CB8AC3E}">
        <p14:creationId xmlns:p14="http://schemas.microsoft.com/office/powerpoint/2010/main" val="22773392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713101" y="3877009"/>
            <a:ext cx="7772400" cy="1001712"/>
          </a:xfrm>
          <a:prstGeom prst="rect">
            <a:avLst/>
          </a:prstGeom>
        </p:spPr>
        <p:txBody>
          <a:bodyPr vert="horz" lIns="91440" tIns="45720" rIns="91440" bIns="45720" rtlCol="0" anchor="ctr">
            <a:noAutofit/>
          </a:bodyPr>
          <a:lstStyle>
            <a:lvl1pPr algn="l" defTabSz="457200" rtl="0" eaLnBrk="1" latinLnBrk="0" hangingPunct="1">
              <a:spcBef>
                <a:spcPct val="0"/>
              </a:spcBef>
              <a:buNone/>
              <a:defRPr sz="4400" b="0" i="0" kern="1200">
                <a:solidFill>
                  <a:srgbClr val="2F92D5"/>
                </a:solidFill>
                <a:latin typeface="Lato Light"/>
                <a:ea typeface="+mj-ea"/>
                <a:cs typeface="Lato Light"/>
              </a:defRPr>
            </a:lvl1pPr>
          </a:lstStyle>
          <a:p>
            <a:pPr algn="ctr"/>
            <a:r>
              <a:rPr lang="en-US" sz="4800" spc="20" dirty="0" smtClean="0">
                <a:solidFill>
                  <a:srgbClr val="002776"/>
                </a:solidFill>
                <a:latin typeface="Lato Regular"/>
                <a:cs typeface="Lato Regular"/>
              </a:rPr>
              <a:t>Thank You</a:t>
            </a:r>
            <a:endParaRPr lang="en-US" sz="4800" spc="20" dirty="0">
              <a:solidFill>
                <a:srgbClr val="002776"/>
              </a:solidFill>
              <a:latin typeface="Lato Regular"/>
              <a:cs typeface="Lato Regular"/>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01444" y="1292774"/>
            <a:ext cx="4195715" cy="1165476"/>
          </a:xfrm>
          <a:prstGeom prst="rect">
            <a:avLst/>
          </a:prstGeom>
        </p:spPr>
      </p:pic>
    </p:spTree>
    <p:extLst>
      <p:ext uri="{BB962C8B-B14F-4D97-AF65-F5344CB8AC3E}">
        <p14:creationId xmlns:p14="http://schemas.microsoft.com/office/powerpoint/2010/main" val="29854086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0229" y="469190"/>
            <a:ext cx="8265458" cy="714151"/>
          </a:xfrm>
        </p:spPr>
        <p:txBody>
          <a:bodyPr>
            <a:normAutofit/>
          </a:bodyPr>
          <a:lstStyle/>
          <a:p>
            <a:r>
              <a:rPr lang="en-US" sz="4000" dirty="0">
                <a:solidFill>
                  <a:schemeClr val="accent4"/>
                </a:solidFill>
              </a:rPr>
              <a:t>Subject </a:t>
            </a:r>
            <a:r>
              <a:rPr lang="en-US" sz="4000" dirty="0" smtClean="0">
                <a:solidFill>
                  <a:schemeClr val="accent4"/>
                </a:solidFill>
              </a:rPr>
              <a:t>Injury Definition: </a:t>
            </a:r>
            <a:endParaRPr lang="en-US" sz="4000" dirty="0">
              <a:solidFill>
                <a:schemeClr val="accent4"/>
              </a:solidFill>
            </a:endParaRPr>
          </a:p>
        </p:txBody>
      </p:sp>
      <p:sp>
        <p:nvSpPr>
          <p:cNvPr id="3" name="Text Placeholder 2"/>
          <p:cNvSpPr>
            <a:spLocks noGrp="1"/>
          </p:cNvSpPr>
          <p:nvPr>
            <p:ph type="body" sz="quarter" idx="10"/>
          </p:nvPr>
        </p:nvSpPr>
        <p:spPr>
          <a:xfrm>
            <a:off x="810909" y="1267865"/>
            <a:ext cx="7534275" cy="5102199"/>
          </a:xfrm>
        </p:spPr>
        <p:txBody>
          <a:bodyPr>
            <a:normAutofit/>
          </a:bodyPr>
          <a:lstStyle/>
          <a:p>
            <a:r>
              <a:rPr lang="en-US" dirty="0" smtClean="0"/>
              <a:t>Subject injuries are </a:t>
            </a:r>
            <a:r>
              <a:rPr lang="en-US" dirty="0"/>
              <a:t>adverse reactions</a:t>
            </a:r>
            <a:r>
              <a:rPr lang="en-US" dirty="0" smtClean="0"/>
              <a:t>:</a:t>
            </a:r>
          </a:p>
          <a:p>
            <a:pPr lvl="1"/>
            <a:r>
              <a:rPr lang="en-US" dirty="0" smtClean="0"/>
              <a:t>Arising </a:t>
            </a:r>
            <a:r>
              <a:rPr lang="en-US" dirty="0"/>
              <a:t>directly from or contributed to by the research </a:t>
            </a:r>
          </a:p>
          <a:p>
            <a:pPr lvl="1"/>
            <a:r>
              <a:rPr lang="en-US" dirty="0" smtClean="0"/>
              <a:t>That </a:t>
            </a:r>
            <a:r>
              <a:rPr lang="en-US" dirty="0"/>
              <a:t>are not due to the subject’s primary disease or other condition</a:t>
            </a:r>
          </a:p>
          <a:p>
            <a:pPr lvl="1"/>
            <a:r>
              <a:rPr lang="en-US" dirty="0"/>
              <a:t>That would not have been expected from the standard treatment using currently approved therapies for the subject’s condition</a:t>
            </a:r>
          </a:p>
          <a:p>
            <a:endParaRPr lang="en-US" dirty="0"/>
          </a:p>
        </p:txBody>
      </p:sp>
    </p:spTree>
    <p:extLst>
      <p:ext uri="{BB962C8B-B14F-4D97-AF65-F5344CB8AC3E}">
        <p14:creationId xmlns:p14="http://schemas.microsoft.com/office/powerpoint/2010/main" val="6450788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1058" y="668975"/>
            <a:ext cx="7534430" cy="814043"/>
          </a:xfrm>
        </p:spPr>
        <p:txBody>
          <a:bodyPr>
            <a:normAutofit/>
          </a:bodyPr>
          <a:lstStyle/>
          <a:p>
            <a:r>
              <a:rPr lang="en-US" dirty="0">
                <a:solidFill>
                  <a:srgbClr val="002776"/>
                </a:solidFill>
              </a:rPr>
              <a:t>Identifying A Subject Injury</a:t>
            </a:r>
          </a:p>
        </p:txBody>
      </p:sp>
      <p:sp>
        <p:nvSpPr>
          <p:cNvPr id="3" name="Text Placeholder 2"/>
          <p:cNvSpPr>
            <a:spLocks noGrp="1"/>
          </p:cNvSpPr>
          <p:nvPr>
            <p:ph type="body" sz="quarter" idx="10"/>
          </p:nvPr>
        </p:nvSpPr>
        <p:spPr>
          <a:xfrm>
            <a:off x="810909" y="1824301"/>
            <a:ext cx="7534275" cy="2938995"/>
          </a:xfrm>
        </p:spPr>
        <p:txBody>
          <a:bodyPr>
            <a:noAutofit/>
          </a:bodyPr>
          <a:lstStyle/>
          <a:p>
            <a:r>
              <a:rPr lang="en-US" dirty="0"/>
              <a:t>When the study team is notified of </a:t>
            </a:r>
            <a:r>
              <a:rPr lang="en-US" dirty="0" smtClean="0"/>
              <a:t>an adverse experience, it needs </a:t>
            </a:r>
            <a:r>
              <a:rPr lang="en-US" dirty="0"/>
              <a:t>to be evaluated to determine if </a:t>
            </a:r>
            <a:r>
              <a:rPr lang="en-US" dirty="0" smtClean="0"/>
              <a:t>it is considered an injury</a:t>
            </a:r>
            <a:endParaRPr lang="en-US" dirty="0"/>
          </a:p>
          <a:p>
            <a:r>
              <a:rPr lang="en-US" dirty="0"/>
              <a:t>The principal investigator is responsible for making the determination of whether an injury has occurred</a:t>
            </a:r>
          </a:p>
        </p:txBody>
      </p:sp>
    </p:spTree>
    <p:extLst>
      <p:ext uri="{BB962C8B-B14F-4D97-AF65-F5344CB8AC3E}">
        <p14:creationId xmlns:p14="http://schemas.microsoft.com/office/powerpoint/2010/main" val="717237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7255" y="184417"/>
            <a:ext cx="8444752" cy="845243"/>
          </a:xfrm>
        </p:spPr>
        <p:txBody>
          <a:bodyPr>
            <a:normAutofit fontScale="90000"/>
          </a:bodyPr>
          <a:lstStyle/>
          <a:p>
            <a:r>
              <a:rPr lang="en-US" dirty="0" smtClean="0">
                <a:solidFill>
                  <a:srgbClr val="002776"/>
                </a:solidFill>
              </a:rPr>
              <a:t>Subject Injury </a:t>
            </a:r>
            <a:r>
              <a:rPr lang="en-US" dirty="0">
                <a:solidFill>
                  <a:srgbClr val="002776"/>
                </a:solidFill>
              </a:rPr>
              <a:t>Identification Exercise</a:t>
            </a:r>
          </a:p>
        </p:txBody>
      </p:sp>
      <p:sp>
        <p:nvSpPr>
          <p:cNvPr id="3" name="Text Placeholder 2"/>
          <p:cNvSpPr>
            <a:spLocks noGrp="1"/>
          </p:cNvSpPr>
          <p:nvPr>
            <p:ph type="body" sz="quarter" idx="10"/>
          </p:nvPr>
        </p:nvSpPr>
        <p:spPr>
          <a:xfrm>
            <a:off x="810909" y="1247374"/>
            <a:ext cx="7534275" cy="5025358"/>
          </a:xfrm>
        </p:spPr>
        <p:txBody>
          <a:bodyPr>
            <a:noAutofit/>
          </a:bodyPr>
          <a:lstStyle/>
          <a:p>
            <a:pPr marL="0" indent="0">
              <a:buNone/>
            </a:pPr>
            <a:r>
              <a:rPr lang="en-US" dirty="0" smtClean="0"/>
              <a:t>Is it subject injury?</a:t>
            </a:r>
            <a:endParaRPr lang="en-US" dirty="0"/>
          </a:p>
          <a:p>
            <a:r>
              <a:rPr lang="en-US" sz="2000" dirty="0" smtClean="0"/>
              <a:t>Clinical </a:t>
            </a:r>
            <a:r>
              <a:rPr lang="en-US" sz="2000" dirty="0"/>
              <a:t>trial of investigational chemotherapy in cancer usually treated with tyrosine kinase inhibitor</a:t>
            </a:r>
          </a:p>
          <a:p>
            <a:pPr lvl="1"/>
            <a:r>
              <a:rPr lang="en-US" sz="2000" dirty="0"/>
              <a:t>Disease progression?</a:t>
            </a:r>
          </a:p>
          <a:p>
            <a:pPr lvl="1"/>
            <a:r>
              <a:rPr lang="en-US" sz="2000" dirty="0"/>
              <a:t>Side effect of research medication the same as tyrosine kinase inhibitor side effect?</a:t>
            </a:r>
          </a:p>
          <a:p>
            <a:pPr lvl="1"/>
            <a:r>
              <a:rPr lang="en-US" sz="2000" dirty="0"/>
              <a:t>Anticipated side effect of research medication different than expected tyrosine kinase side effect?</a:t>
            </a:r>
          </a:p>
          <a:p>
            <a:pPr lvl="1"/>
            <a:r>
              <a:rPr lang="en-US" sz="2000" dirty="0"/>
              <a:t>Unanticipated side effect of research medication different than expected tyrosine kinase side effect?</a:t>
            </a:r>
          </a:p>
        </p:txBody>
      </p:sp>
    </p:spTree>
    <p:extLst>
      <p:ext uri="{BB962C8B-B14F-4D97-AF65-F5344CB8AC3E}">
        <p14:creationId xmlns:p14="http://schemas.microsoft.com/office/powerpoint/2010/main" val="34291871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1058" y="668975"/>
            <a:ext cx="7534430" cy="814043"/>
          </a:xfrm>
        </p:spPr>
        <p:txBody>
          <a:bodyPr>
            <a:normAutofit/>
          </a:bodyPr>
          <a:lstStyle/>
          <a:p>
            <a:r>
              <a:rPr lang="en-US" dirty="0">
                <a:solidFill>
                  <a:schemeClr val="accent4"/>
                </a:solidFill>
              </a:rPr>
              <a:t>Exercise Answers</a:t>
            </a:r>
          </a:p>
        </p:txBody>
      </p:sp>
      <p:sp>
        <p:nvSpPr>
          <p:cNvPr id="3" name="Text Placeholder 2"/>
          <p:cNvSpPr>
            <a:spLocks noGrp="1"/>
          </p:cNvSpPr>
          <p:nvPr>
            <p:ph type="body" sz="quarter" idx="10"/>
          </p:nvPr>
        </p:nvSpPr>
        <p:spPr>
          <a:xfrm>
            <a:off x="810909" y="1824301"/>
            <a:ext cx="7534275" cy="4369030"/>
          </a:xfrm>
        </p:spPr>
        <p:txBody>
          <a:bodyPr>
            <a:normAutofit fontScale="85000" lnSpcReduction="10000"/>
          </a:bodyPr>
          <a:lstStyle/>
          <a:p>
            <a:pPr marL="0" indent="0">
              <a:buNone/>
            </a:pPr>
            <a:r>
              <a:rPr lang="en-US" dirty="0"/>
              <a:t>Clinical trial of investigational chemotherapy in cancer usually treated with tyrosine kinase inhibitor:</a:t>
            </a:r>
          </a:p>
          <a:p>
            <a:r>
              <a:rPr lang="en-US" dirty="0"/>
              <a:t>Disease progression:  </a:t>
            </a:r>
            <a:r>
              <a:rPr lang="en-US" dirty="0" smtClean="0">
                <a:solidFill>
                  <a:srgbClr val="FF0000"/>
                </a:solidFill>
              </a:rPr>
              <a:t>Not a Subject Injury</a:t>
            </a:r>
          </a:p>
          <a:p>
            <a:r>
              <a:rPr lang="en-US" dirty="0" smtClean="0"/>
              <a:t>Side effect of research medication the same as tyrosine kinase inhibitor side effect:  </a:t>
            </a:r>
            <a:r>
              <a:rPr lang="en-US" dirty="0" smtClean="0">
                <a:solidFill>
                  <a:srgbClr val="FF0000"/>
                </a:solidFill>
              </a:rPr>
              <a:t>Not a Subject Injury</a:t>
            </a:r>
          </a:p>
          <a:p>
            <a:r>
              <a:rPr lang="en-US" dirty="0" smtClean="0"/>
              <a:t>Anticipated </a:t>
            </a:r>
            <a:r>
              <a:rPr lang="en-US" dirty="0"/>
              <a:t>side effect of research medication different than expected tyrosine kinase side effect:  </a:t>
            </a:r>
            <a:r>
              <a:rPr lang="en-US" dirty="0" smtClean="0">
                <a:solidFill>
                  <a:srgbClr val="00B050"/>
                </a:solidFill>
              </a:rPr>
              <a:t>Subject Injury</a:t>
            </a:r>
          </a:p>
          <a:p>
            <a:r>
              <a:rPr lang="en-US" dirty="0" smtClean="0"/>
              <a:t>Unanticipated side effect of research medication different than expected tyrosine kinase side effect:  </a:t>
            </a:r>
            <a:r>
              <a:rPr lang="en-US" dirty="0" smtClean="0">
                <a:solidFill>
                  <a:srgbClr val="00B050"/>
                </a:solidFill>
              </a:rPr>
              <a:t>Subject Injury</a:t>
            </a:r>
            <a:endParaRPr lang="en-US" dirty="0">
              <a:solidFill>
                <a:srgbClr val="00B050"/>
              </a:solidFill>
            </a:endParaRPr>
          </a:p>
        </p:txBody>
      </p:sp>
    </p:spTree>
    <p:extLst>
      <p:ext uri="{BB962C8B-B14F-4D97-AF65-F5344CB8AC3E}">
        <p14:creationId xmlns:p14="http://schemas.microsoft.com/office/powerpoint/2010/main" val="14914617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1213" y="499926"/>
            <a:ext cx="7534430" cy="706467"/>
          </a:xfrm>
        </p:spPr>
        <p:txBody>
          <a:bodyPr>
            <a:normAutofit fontScale="90000"/>
          </a:bodyPr>
          <a:lstStyle/>
          <a:p>
            <a:r>
              <a:rPr lang="en-US" dirty="0">
                <a:solidFill>
                  <a:srgbClr val="002776"/>
                </a:solidFill>
              </a:rPr>
              <a:t>OHSU Subject Injury Position </a:t>
            </a:r>
          </a:p>
        </p:txBody>
      </p:sp>
      <p:sp>
        <p:nvSpPr>
          <p:cNvPr id="3" name="Text Placeholder 2"/>
          <p:cNvSpPr>
            <a:spLocks noGrp="1"/>
          </p:cNvSpPr>
          <p:nvPr>
            <p:ph type="body" sz="quarter" idx="10"/>
          </p:nvPr>
        </p:nvSpPr>
        <p:spPr>
          <a:xfrm>
            <a:off x="811213" y="1424731"/>
            <a:ext cx="7794905" cy="4714812"/>
          </a:xfrm>
        </p:spPr>
        <p:txBody>
          <a:bodyPr>
            <a:noAutofit/>
          </a:bodyPr>
          <a:lstStyle/>
          <a:p>
            <a:pPr marL="0" indent="0">
              <a:buNone/>
            </a:pPr>
            <a:r>
              <a:rPr lang="en-US" sz="2000" dirty="0"/>
              <a:t>OHSU believes that our research subjects should not bear the financial burden of participation in the development of products for companies</a:t>
            </a:r>
            <a:r>
              <a:rPr lang="en-US" sz="2000" dirty="0" smtClean="0"/>
              <a:t>.</a:t>
            </a:r>
          </a:p>
          <a:p>
            <a:pPr marL="0" indent="0">
              <a:buNone/>
            </a:pPr>
            <a:endParaRPr lang="en-US" sz="2000" dirty="0"/>
          </a:p>
          <a:p>
            <a:r>
              <a:rPr lang="en-US" sz="2000" dirty="0" smtClean="0"/>
              <a:t>Oregon </a:t>
            </a:r>
            <a:r>
              <a:rPr lang="en-US" sz="2000" dirty="0"/>
              <a:t>law specifically excludes research complications from required coverage (ORS 743A.192</a:t>
            </a:r>
            <a:r>
              <a:rPr lang="en-US" sz="2000" dirty="0" smtClean="0"/>
              <a:t>)</a:t>
            </a:r>
          </a:p>
          <a:p>
            <a:r>
              <a:rPr lang="en-US" sz="2000" dirty="0"/>
              <a:t>Where coverage </a:t>
            </a:r>
            <a:r>
              <a:rPr lang="en-US" sz="2000" dirty="0" smtClean="0"/>
              <a:t>exists, </a:t>
            </a:r>
            <a:r>
              <a:rPr lang="en-US" sz="2000" dirty="0"/>
              <a:t>a patient </a:t>
            </a:r>
            <a:r>
              <a:rPr lang="en-US" sz="2000" dirty="0" smtClean="0">
                <a:solidFill>
                  <a:schemeClr val="tx1"/>
                </a:solidFill>
              </a:rPr>
              <a:t>should not </a:t>
            </a:r>
            <a:r>
              <a:rPr lang="en-US" sz="2000" dirty="0" smtClean="0"/>
              <a:t>bear </a:t>
            </a:r>
            <a:r>
              <a:rPr lang="en-US" sz="2000" dirty="0"/>
              <a:t>the </a:t>
            </a:r>
            <a:r>
              <a:rPr lang="en-US" sz="2000" dirty="0" smtClean="0"/>
              <a:t>financial burden </a:t>
            </a:r>
            <a:r>
              <a:rPr lang="en-US" sz="2000" dirty="0"/>
              <a:t>of copayments, deductibles, and </a:t>
            </a:r>
            <a:r>
              <a:rPr lang="en-US" sz="2000" dirty="0" smtClean="0"/>
              <a:t>possible impact </a:t>
            </a:r>
            <a:r>
              <a:rPr lang="en-US" sz="2000" dirty="0"/>
              <a:t>on life time limits </a:t>
            </a:r>
          </a:p>
          <a:p>
            <a:r>
              <a:rPr lang="en-US" sz="2000" dirty="0"/>
              <a:t>S</a:t>
            </a:r>
            <a:r>
              <a:rPr lang="en-US" sz="2000" dirty="0" smtClean="0"/>
              <a:t>ome </a:t>
            </a:r>
            <a:r>
              <a:rPr lang="en-US" sz="2000" dirty="0"/>
              <a:t>research subjects are not </a:t>
            </a:r>
            <a:r>
              <a:rPr lang="en-US" sz="2000" dirty="0" smtClean="0"/>
              <a:t>insured</a:t>
            </a:r>
          </a:p>
          <a:p>
            <a:endParaRPr lang="en-US" sz="1600" dirty="0"/>
          </a:p>
        </p:txBody>
      </p:sp>
    </p:spTree>
    <p:extLst>
      <p:ext uri="{BB962C8B-B14F-4D97-AF65-F5344CB8AC3E}">
        <p14:creationId xmlns:p14="http://schemas.microsoft.com/office/powerpoint/2010/main" val="5343445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011" y="354613"/>
            <a:ext cx="7927781" cy="1143000"/>
          </a:xfrm>
        </p:spPr>
        <p:txBody>
          <a:bodyPr>
            <a:noAutofit/>
          </a:bodyPr>
          <a:lstStyle/>
          <a:p>
            <a:r>
              <a:rPr lang="en-US" sz="3600" dirty="0"/>
              <a:t>OHSU Position on Limiting Liability to Subject Following Instructions</a:t>
            </a:r>
          </a:p>
        </p:txBody>
      </p:sp>
      <p:sp>
        <p:nvSpPr>
          <p:cNvPr id="3" name="Text Placeholder 2"/>
          <p:cNvSpPr>
            <a:spLocks noGrp="1"/>
          </p:cNvSpPr>
          <p:nvPr>
            <p:ph type="body" sz="quarter" idx="10"/>
          </p:nvPr>
        </p:nvSpPr>
        <p:spPr>
          <a:xfrm>
            <a:off x="313509" y="1611085"/>
            <a:ext cx="8360228" cy="5042263"/>
          </a:xfrm>
        </p:spPr>
        <p:txBody>
          <a:bodyPr>
            <a:normAutofit fontScale="47500" lnSpcReduction="20000"/>
          </a:bodyPr>
          <a:lstStyle/>
          <a:p>
            <a:pPr marL="0" indent="0">
              <a:buNone/>
            </a:pPr>
            <a:r>
              <a:rPr lang="en-US" sz="3800" dirty="0"/>
              <a:t>OHSU believes requiring subjects to follow all instructions in order to be eligible to have the costs of research related </a:t>
            </a:r>
            <a:r>
              <a:rPr lang="en-US" sz="3800" dirty="0" smtClean="0"/>
              <a:t>injuries is not allowable, as </a:t>
            </a:r>
            <a:r>
              <a:rPr lang="en-US" sz="3800" dirty="0"/>
              <a:t>that language appears to ask subjects to waive their legal </a:t>
            </a:r>
            <a:r>
              <a:rPr lang="en-US" sz="3800" dirty="0" smtClean="0"/>
              <a:t>rights. </a:t>
            </a:r>
          </a:p>
          <a:p>
            <a:pPr marL="0" indent="0">
              <a:spcBef>
                <a:spcPts val="0"/>
              </a:spcBef>
              <a:buNone/>
            </a:pPr>
            <a:endParaRPr lang="en-US" sz="3300" dirty="0" smtClean="0"/>
          </a:p>
          <a:p>
            <a:pPr>
              <a:spcAft>
                <a:spcPts val="1800"/>
              </a:spcAft>
            </a:pPr>
            <a:r>
              <a:rPr lang="en-US" sz="3800" b="1" dirty="0"/>
              <a:t>45 CFR 46.116</a:t>
            </a:r>
            <a:r>
              <a:rPr lang="en-US" sz="3800" dirty="0"/>
              <a:t> </a:t>
            </a:r>
            <a:r>
              <a:rPr lang="en-US" sz="3800" dirty="0" smtClean="0"/>
              <a:t>states: No </a:t>
            </a:r>
            <a:r>
              <a:rPr lang="en-US" sz="3800" dirty="0"/>
              <a:t>informed consent, whether oral or written, may include any </a:t>
            </a:r>
            <a:r>
              <a:rPr lang="en-US" sz="3800" dirty="0">
                <a:solidFill>
                  <a:srgbClr val="C00000"/>
                </a:solidFill>
              </a:rPr>
              <a:t>exculpatory language </a:t>
            </a:r>
            <a:r>
              <a:rPr lang="en-US" sz="3800" dirty="0"/>
              <a:t>through which the subject or the representative is made to </a:t>
            </a:r>
            <a:r>
              <a:rPr lang="en-US" sz="3800" dirty="0">
                <a:solidFill>
                  <a:srgbClr val="C00000"/>
                </a:solidFill>
              </a:rPr>
              <a:t>waive or appear to waive any of the subject's legal rights, or releases </a:t>
            </a:r>
            <a:r>
              <a:rPr lang="en-US" sz="3800" dirty="0"/>
              <a:t>or appears to release the investigator, the sponsor, the institution or its agents </a:t>
            </a:r>
            <a:r>
              <a:rPr lang="en-US" sz="3800" dirty="0">
                <a:solidFill>
                  <a:srgbClr val="C00000"/>
                </a:solidFill>
              </a:rPr>
              <a:t>from liability for negligence</a:t>
            </a:r>
            <a:r>
              <a:rPr lang="en-US" sz="3800" dirty="0" smtClean="0"/>
              <a:t>.</a:t>
            </a:r>
          </a:p>
          <a:p>
            <a:pPr>
              <a:lnSpc>
                <a:spcPct val="120000"/>
              </a:lnSpc>
            </a:pPr>
            <a:r>
              <a:rPr lang="en-US" sz="3800" b="1" dirty="0"/>
              <a:t>21 CFR 50.20 </a:t>
            </a:r>
            <a:r>
              <a:rPr lang="en-US" sz="3800" dirty="0" smtClean="0"/>
              <a:t>states: No </a:t>
            </a:r>
            <a:r>
              <a:rPr lang="en-US" sz="3800" dirty="0"/>
              <a:t>informed consent, whether oral or written, may include any exculpatory language through which the subject or the representative is made to waive or appear to waive any of the subject`s legal rights, or releases or appears to release the investigator, the sponsor, the institution, or its agents from liability for negligence</a:t>
            </a:r>
            <a:r>
              <a:rPr lang="en-US" sz="3800" dirty="0" smtClean="0"/>
              <a:t>.</a:t>
            </a:r>
            <a:endParaRPr lang="en-US" sz="3800" dirty="0"/>
          </a:p>
        </p:txBody>
      </p:sp>
    </p:spTree>
    <p:extLst>
      <p:ext uri="{BB962C8B-B14F-4D97-AF65-F5344CB8AC3E}">
        <p14:creationId xmlns:p14="http://schemas.microsoft.com/office/powerpoint/2010/main" val="3528791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0097" y="224838"/>
            <a:ext cx="7733587" cy="767939"/>
          </a:xfrm>
        </p:spPr>
        <p:txBody>
          <a:bodyPr>
            <a:normAutofit/>
          </a:bodyPr>
          <a:lstStyle/>
          <a:p>
            <a:r>
              <a:rPr lang="en-US" sz="3600" dirty="0" smtClean="0">
                <a:solidFill>
                  <a:srgbClr val="002776"/>
                </a:solidFill>
              </a:rPr>
              <a:t>Policy: Billing Insurance not allowed</a:t>
            </a:r>
            <a:endParaRPr lang="en-US" sz="3600" dirty="0">
              <a:solidFill>
                <a:srgbClr val="002776"/>
              </a:solidFill>
            </a:endParaRPr>
          </a:p>
        </p:txBody>
      </p:sp>
      <p:sp>
        <p:nvSpPr>
          <p:cNvPr id="3" name="Text Placeholder 2"/>
          <p:cNvSpPr>
            <a:spLocks noGrp="1"/>
          </p:cNvSpPr>
          <p:nvPr>
            <p:ph type="body" sz="quarter" idx="10"/>
          </p:nvPr>
        </p:nvSpPr>
        <p:spPr>
          <a:xfrm>
            <a:off x="304800" y="1062446"/>
            <a:ext cx="8464731" cy="5795554"/>
          </a:xfrm>
        </p:spPr>
        <p:txBody>
          <a:bodyPr>
            <a:normAutofit fontScale="62500" lnSpcReduction="20000"/>
          </a:bodyPr>
          <a:lstStyle/>
          <a:p>
            <a:r>
              <a:rPr lang="en-US" sz="2900" dirty="0"/>
              <a:t>Industry sponsors must pay </a:t>
            </a:r>
            <a:r>
              <a:rPr lang="en-US" sz="2900" dirty="0" smtClean="0">
                <a:solidFill>
                  <a:schemeClr val="tx1"/>
                </a:solidFill>
              </a:rPr>
              <a:t>ALL</a:t>
            </a:r>
            <a:r>
              <a:rPr lang="en-US" sz="2900" dirty="0" smtClean="0"/>
              <a:t> costs </a:t>
            </a:r>
            <a:r>
              <a:rPr lang="en-US" sz="2900" dirty="0"/>
              <a:t>for evaluation and treatment resulting from subject injury </a:t>
            </a:r>
          </a:p>
          <a:p>
            <a:pPr lvl="1"/>
            <a:r>
              <a:rPr lang="en-US" sz="2900" dirty="0"/>
              <a:t>The sponsor is benefiting from the study and the subjects should not be harmed financially for participating in the </a:t>
            </a:r>
            <a:r>
              <a:rPr lang="en-US" sz="2900" dirty="0" smtClean="0"/>
              <a:t>study</a:t>
            </a:r>
          </a:p>
          <a:p>
            <a:r>
              <a:rPr lang="en-US" sz="2900" dirty="0" smtClean="0"/>
              <a:t>Subject’s </a:t>
            </a:r>
            <a:r>
              <a:rPr lang="en-US" sz="2900" dirty="0"/>
              <a:t>insurance cannot be billed:</a:t>
            </a:r>
          </a:p>
          <a:p>
            <a:pPr lvl="1"/>
            <a:r>
              <a:rPr lang="en-US" sz="2900" dirty="0" smtClean="0"/>
              <a:t>Solely</a:t>
            </a:r>
            <a:endParaRPr lang="en-US" sz="2900" dirty="0"/>
          </a:p>
          <a:p>
            <a:pPr lvl="1"/>
            <a:r>
              <a:rPr lang="en-US" sz="2900" dirty="0"/>
              <a:t>First with sponsor paying </a:t>
            </a:r>
            <a:r>
              <a:rPr lang="en-US" sz="2900" dirty="0" smtClean="0"/>
              <a:t>remainder</a:t>
            </a:r>
            <a:endParaRPr lang="en-US" sz="2900" dirty="0"/>
          </a:p>
          <a:p>
            <a:pPr lvl="1"/>
            <a:r>
              <a:rPr lang="en-US" sz="2900" dirty="0"/>
              <a:t>First with sponsor paying if insurance doesn’t cover</a:t>
            </a:r>
          </a:p>
          <a:p>
            <a:r>
              <a:rPr lang="en-US" sz="2900" dirty="0"/>
              <a:t>Why:</a:t>
            </a:r>
          </a:p>
          <a:p>
            <a:pPr lvl="1"/>
            <a:r>
              <a:rPr lang="en-US" sz="2900" dirty="0"/>
              <a:t>If insurance pays it still generates co-pays/deductibles and affects subject insurance maximums</a:t>
            </a:r>
          </a:p>
          <a:p>
            <a:pPr lvl="1"/>
            <a:r>
              <a:rPr lang="en-US" sz="2900" dirty="0"/>
              <a:t>Violates Medicare </a:t>
            </a:r>
            <a:r>
              <a:rPr lang="en-US" sz="2900" dirty="0" smtClean="0"/>
              <a:t>Secondary Payer rules </a:t>
            </a:r>
          </a:p>
          <a:p>
            <a:r>
              <a:rPr lang="en-US" sz="2900" dirty="0" smtClean="0"/>
              <a:t>Exceptions</a:t>
            </a:r>
            <a:r>
              <a:rPr lang="en-US" sz="2900" dirty="0"/>
              <a:t>:</a:t>
            </a:r>
          </a:p>
          <a:p>
            <a:pPr lvl="1"/>
            <a:r>
              <a:rPr lang="en-US" sz="2900" dirty="0"/>
              <a:t>Marketed drugs/devices for their approved purposes</a:t>
            </a:r>
          </a:p>
          <a:p>
            <a:pPr lvl="1"/>
            <a:r>
              <a:rPr lang="en-US" sz="2900" dirty="0"/>
              <a:t>Category B devices (sometimes – check with your contract officer)</a:t>
            </a:r>
          </a:p>
          <a:p>
            <a:pPr lvl="1"/>
            <a:r>
              <a:rPr lang="en-US" sz="2900" dirty="0"/>
              <a:t>OHSU personnel caused the injury (then OHSU pays for the injury)</a:t>
            </a:r>
          </a:p>
          <a:p>
            <a:endParaRPr lang="en-US" dirty="0"/>
          </a:p>
        </p:txBody>
      </p:sp>
    </p:spTree>
    <p:extLst>
      <p:ext uri="{BB962C8B-B14F-4D97-AF65-F5344CB8AC3E}">
        <p14:creationId xmlns:p14="http://schemas.microsoft.com/office/powerpoint/2010/main" val="26323905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1058" y="668975"/>
            <a:ext cx="7534430" cy="1143000"/>
          </a:xfrm>
        </p:spPr>
        <p:txBody>
          <a:bodyPr>
            <a:normAutofit fontScale="90000"/>
          </a:bodyPr>
          <a:lstStyle/>
          <a:p>
            <a:r>
              <a:rPr lang="en-US" sz="3600" dirty="0" smtClean="0">
                <a:solidFill>
                  <a:srgbClr val="002776"/>
                </a:solidFill>
              </a:rPr>
              <a:t>Subject Injury Coverage: Investigator-Initiated </a:t>
            </a:r>
            <a:r>
              <a:rPr lang="en-US" sz="3600" dirty="0">
                <a:solidFill>
                  <a:srgbClr val="002776"/>
                </a:solidFill>
              </a:rPr>
              <a:t>studies</a:t>
            </a:r>
          </a:p>
        </p:txBody>
      </p:sp>
      <p:sp>
        <p:nvSpPr>
          <p:cNvPr id="3" name="Text Placeholder 2"/>
          <p:cNvSpPr>
            <a:spLocks noGrp="1"/>
          </p:cNvSpPr>
          <p:nvPr>
            <p:ph type="body" sz="quarter" idx="10"/>
          </p:nvPr>
        </p:nvSpPr>
        <p:spPr>
          <a:xfrm>
            <a:off x="811058" y="2164270"/>
            <a:ext cx="7534275" cy="2938995"/>
          </a:xfrm>
        </p:spPr>
        <p:txBody>
          <a:bodyPr>
            <a:normAutofit fontScale="92500"/>
          </a:bodyPr>
          <a:lstStyle/>
          <a:p>
            <a:r>
              <a:rPr lang="en-US" dirty="0"/>
              <a:t>OHSU </a:t>
            </a:r>
            <a:r>
              <a:rPr lang="en-US" i="1" dirty="0"/>
              <a:t>may</a:t>
            </a:r>
            <a:r>
              <a:rPr lang="en-US" dirty="0"/>
              <a:t> cover the </a:t>
            </a:r>
            <a:r>
              <a:rPr lang="en-US" dirty="0" smtClean="0"/>
              <a:t>injury</a:t>
            </a:r>
          </a:p>
          <a:p>
            <a:pPr lvl="1"/>
            <a:r>
              <a:rPr lang="en-US" dirty="0" smtClean="0"/>
              <a:t>Dependent </a:t>
            </a:r>
            <a:r>
              <a:rPr lang="en-US" dirty="0"/>
              <a:t>upon various factors, including the Oregon Tort Claims Act, OHSU’s insurance, and the role of OHSU personnel in causing the </a:t>
            </a:r>
            <a:r>
              <a:rPr lang="en-US" dirty="0" smtClean="0"/>
              <a:t>injury</a:t>
            </a:r>
          </a:p>
          <a:p>
            <a:endParaRPr lang="en-US" dirty="0"/>
          </a:p>
          <a:p>
            <a:r>
              <a:rPr lang="en-US" dirty="0"/>
              <a:t>Federal grants do not cover subject injuries</a:t>
            </a:r>
          </a:p>
          <a:p>
            <a:endParaRPr lang="en-US" dirty="0"/>
          </a:p>
        </p:txBody>
      </p:sp>
    </p:spTree>
    <p:extLst>
      <p:ext uri="{BB962C8B-B14F-4D97-AF65-F5344CB8AC3E}">
        <p14:creationId xmlns:p14="http://schemas.microsoft.com/office/powerpoint/2010/main" val="9780897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HSU Cool Blues Theme">
  <a:themeElements>
    <a:clrScheme name="Custom 11">
      <a:dk1>
        <a:srgbClr val="585E60"/>
      </a:dk1>
      <a:lt1>
        <a:sysClr val="window" lastClr="FFFFFF"/>
      </a:lt1>
      <a:dk2>
        <a:srgbClr val="585E60"/>
      </a:dk2>
      <a:lt2>
        <a:srgbClr val="FFFFFF"/>
      </a:lt2>
      <a:accent1>
        <a:srgbClr val="2E93D5"/>
      </a:accent1>
      <a:accent2>
        <a:srgbClr val="0E61B0"/>
      </a:accent2>
      <a:accent3>
        <a:srgbClr val="002776"/>
      </a:accent3>
      <a:accent4>
        <a:srgbClr val="0B4984"/>
      </a:accent4>
      <a:accent5>
        <a:srgbClr val="2E93D5"/>
      </a:accent5>
      <a:accent6>
        <a:srgbClr val="0E61B0"/>
      </a:accent6>
      <a:hlink>
        <a:srgbClr val="2E93D5"/>
      </a:hlink>
      <a:folHlink>
        <a:srgbClr val="0E61B0"/>
      </a:folHlink>
    </a:clrScheme>
    <a:fontScheme name="Office 2">
      <a:majorFont>
        <a:latin typeface="Lato"/>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Noto"/>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White Slide, No Logo">
  <a:themeElements>
    <a:clrScheme name="Custom 12">
      <a:dk1>
        <a:srgbClr val="585E60"/>
      </a:dk1>
      <a:lt1>
        <a:sysClr val="window" lastClr="FFFFFF"/>
      </a:lt1>
      <a:dk2>
        <a:srgbClr val="585E60"/>
      </a:dk2>
      <a:lt2>
        <a:srgbClr val="FFFFFF"/>
      </a:lt2>
      <a:accent1>
        <a:srgbClr val="2E93D5"/>
      </a:accent1>
      <a:accent2>
        <a:srgbClr val="0E61B0"/>
      </a:accent2>
      <a:accent3>
        <a:srgbClr val="002776"/>
      </a:accent3>
      <a:accent4>
        <a:srgbClr val="0B4984"/>
      </a:accent4>
      <a:accent5>
        <a:srgbClr val="2E93D5"/>
      </a:accent5>
      <a:accent6>
        <a:srgbClr val="0E61B0"/>
      </a:accent6>
      <a:hlink>
        <a:srgbClr val="2E93D5"/>
      </a:hlink>
      <a:folHlink>
        <a:srgbClr val="0E61B0"/>
      </a:folHlink>
    </a:clrScheme>
    <a:fontScheme name="Office 2">
      <a:majorFont>
        <a:latin typeface="Lato"/>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Noto"/>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Gray Slide with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Gray Slide No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3932</TotalTime>
  <Words>1448</Words>
  <Application>Microsoft Office PowerPoint</Application>
  <PresentationFormat>On-screen Show (4:3)</PresentationFormat>
  <Paragraphs>119</Paragraphs>
  <Slides>17</Slides>
  <Notes>1</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17</vt:i4>
      </vt:variant>
    </vt:vector>
  </HeadingPairs>
  <TitlesOfParts>
    <vt:vector size="25" baseType="lpstr">
      <vt:lpstr>Arial</vt:lpstr>
      <vt:lpstr>Lato Light</vt:lpstr>
      <vt:lpstr>Lato Regular</vt:lpstr>
      <vt:lpstr>Noto Serif</vt:lpstr>
      <vt:lpstr>OHSU Cool Blues Theme</vt:lpstr>
      <vt:lpstr>White Slide, No Logo</vt:lpstr>
      <vt:lpstr>Gray Slide with Logo</vt:lpstr>
      <vt:lpstr>Gray Slide No Logo</vt:lpstr>
      <vt:lpstr>PowerPoint Presentation</vt:lpstr>
      <vt:lpstr>Subject Injury Definition: </vt:lpstr>
      <vt:lpstr>Identifying A Subject Injury</vt:lpstr>
      <vt:lpstr>Subject Injury Identification Exercise</vt:lpstr>
      <vt:lpstr>Exercise Answers</vt:lpstr>
      <vt:lpstr>OHSU Subject Injury Position </vt:lpstr>
      <vt:lpstr>OHSU Position on Limiting Liability to Subject Following Instructions</vt:lpstr>
      <vt:lpstr>Policy: Billing Insurance not allowed</vt:lpstr>
      <vt:lpstr>Subject Injury Coverage: Investigator-Initiated studies</vt:lpstr>
      <vt:lpstr>Subject Injury Consent Language</vt:lpstr>
      <vt:lpstr>Subject Injury Issues in Contracts</vt:lpstr>
      <vt:lpstr>Reporting a Subject Injury</vt:lpstr>
      <vt:lpstr>Reporting a Subject Injury, Cont.</vt:lpstr>
      <vt:lpstr>Subject Injury Reimbursement Processes</vt:lpstr>
      <vt:lpstr>Sponsor Medicare Reporting Requirements (MMSEA)</vt:lpstr>
      <vt:lpstr>Resources</vt:lpstr>
      <vt:lpstr>PowerPoint Presentation</vt:lpstr>
    </vt:vector>
  </TitlesOfParts>
  <Company>Sockeye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OHSU</dc:creator>
  <cp:lastModifiedBy>Bridget Adams</cp:lastModifiedBy>
  <cp:revision>400</cp:revision>
  <cp:lastPrinted>2018-10-29T20:16:26Z</cp:lastPrinted>
  <dcterms:created xsi:type="dcterms:W3CDTF">2015-05-18T16:26:35Z</dcterms:created>
  <dcterms:modified xsi:type="dcterms:W3CDTF">2018-11-15T21:07:02Z</dcterms:modified>
</cp:coreProperties>
</file>