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4" r:id="rId2"/>
    <p:sldId id="256" r:id="rId3"/>
    <p:sldId id="257" r:id="rId4"/>
    <p:sldId id="258" r:id="rId5"/>
    <p:sldId id="260" r:id="rId6"/>
    <p:sldId id="259" r:id="rId7"/>
    <p:sldId id="261" r:id="rId8"/>
    <p:sldId id="265" r:id="rId9"/>
    <p:sldId id="262" r:id="rId10"/>
    <p:sldId id="263"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0374" autoAdjust="0"/>
  </p:normalViewPr>
  <p:slideViewPr>
    <p:cSldViewPr snapToGrid="0">
      <p:cViewPr varScale="1">
        <p:scale>
          <a:sx n="81" d="100"/>
          <a:sy n="81" d="100"/>
        </p:scale>
        <p:origin x="240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2AA2715-43E4-4D44-97E9-B4C59940CEB5}" type="datetimeFigureOut">
              <a:rPr lang="en-US" smtClean="0"/>
              <a:t>8/28/2018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1C93C31-2051-441E-AE09-102D6C2564F0}" type="slidenum">
              <a:rPr lang="en-US" smtClean="0"/>
              <a:t>‹#›</a:t>
            </a:fld>
            <a:endParaRPr lang="en-US"/>
          </a:p>
        </p:txBody>
      </p:sp>
    </p:spTree>
    <p:extLst>
      <p:ext uri="{BB962C8B-B14F-4D97-AF65-F5344CB8AC3E}">
        <p14:creationId xmlns:p14="http://schemas.microsoft.com/office/powerpoint/2010/main" val="181526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Delete this slide!</a:t>
            </a:r>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1</a:t>
            </a:fld>
            <a:endParaRPr lang="en-US"/>
          </a:p>
        </p:txBody>
      </p:sp>
    </p:spTree>
    <p:extLst>
      <p:ext uri="{BB962C8B-B14F-4D97-AF65-F5344CB8AC3E}">
        <p14:creationId xmlns:p14="http://schemas.microsoft.com/office/powerpoint/2010/main" val="25909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 handouts</a:t>
            </a:r>
            <a:r>
              <a:rPr lang="en-US" baseline="0" dirty="0" smtClean="0"/>
              <a:t> about shared care planning. </a:t>
            </a:r>
          </a:p>
          <a:p>
            <a:endParaRPr lang="en-US" baseline="0" dirty="0" smtClean="0"/>
          </a:p>
          <a:p>
            <a:r>
              <a:rPr lang="en-US" baseline="0" dirty="0" smtClean="0"/>
              <a:t>Both of these are available on the SPOC website:</a:t>
            </a:r>
          </a:p>
          <a:p>
            <a:endParaRPr lang="en-US" baseline="0" dirty="0" smtClean="0"/>
          </a:p>
          <a:p>
            <a:r>
              <a:rPr lang="en-US" baseline="0" dirty="0" smtClean="0"/>
              <a:t>Shared Plans of Care: An Overview for Professionals</a:t>
            </a:r>
            <a:br>
              <a:rPr lang="en-US" baseline="0" dirty="0" smtClean="0"/>
            </a:br>
            <a:r>
              <a:rPr lang="en-US" baseline="0" dirty="0" smtClean="0"/>
              <a:t>Shared Plans of Care: Information for Families (posted in five languages)</a:t>
            </a:r>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10</a:t>
            </a:fld>
            <a:endParaRPr lang="en-US"/>
          </a:p>
        </p:txBody>
      </p:sp>
    </p:spTree>
    <p:extLst>
      <p:ext uri="{BB962C8B-B14F-4D97-AF65-F5344CB8AC3E}">
        <p14:creationId xmlns:p14="http://schemas.microsoft.com/office/powerpoint/2010/main" val="3120272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2</a:t>
            </a:fld>
            <a:endParaRPr lang="en-US"/>
          </a:p>
        </p:txBody>
      </p:sp>
    </p:spTree>
    <p:extLst>
      <p:ext uri="{BB962C8B-B14F-4D97-AF65-F5344CB8AC3E}">
        <p14:creationId xmlns:p14="http://schemas.microsoft.com/office/powerpoint/2010/main" val="328656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etc.</a:t>
            </a:r>
          </a:p>
          <a:p>
            <a:endParaRPr lang="en-US" baseline="0" dirty="0" smtClean="0"/>
          </a:p>
          <a:p>
            <a:r>
              <a:rPr lang="en-US" baseline="0" dirty="0" smtClean="0"/>
              <a:t>Here are common questions about shared care planning. </a:t>
            </a:r>
          </a:p>
          <a:p>
            <a:endParaRPr lang="en-US" baseline="0" dirty="0" smtClean="0"/>
          </a:p>
          <a:p>
            <a:r>
              <a:rPr lang="en-US" baseline="0" dirty="0" smtClean="0"/>
              <a:t>I will cover all of these today, and answer any other questions you might have.</a:t>
            </a:r>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3</a:t>
            </a:fld>
            <a:endParaRPr lang="en-US"/>
          </a:p>
        </p:txBody>
      </p:sp>
    </p:spTree>
    <p:extLst>
      <p:ext uri="{BB962C8B-B14F-4D97-AF65-F5344CB8AC3E}">
        <p14:creationId xmlns:p14="http://schemas.microsoft.com/office/powerpoint/2010/main" val="420846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shared</a:t>
            </a:r>
            <a:r>
              <a:rPr lang="en-US" baseline="0" dirty="0" smtClean="0"/>
              <a:t> care planning meeting is unique to a particular child or youth. </a:t>
            </a:r>
          </a:p>
          <a:p>
            <a:endParaRPr lang="en-US" baseline="0" dirty="0" smtClean="0"/>
          </a:p>
          <a:p>
            <a:r>
              <a:rPr lang="en-US" dirty="0" smtClean="0"/>
              <a:t>Not</a:t>
            </a:r>
            <a:r>
              <a:rPr lang="en-US" baseline="0" dirty="0" smtClean="0"/>
              <a:t> every shared care planning meeting needs to include every person involved in the child’s care. </a:t>
            </a:r>
          </a:p>
          <a:p>
            <a:endParaRPr lang="en-US" baseline="0" dirty="0" smtClean="0"/>
          </a:p>
          <a:p>
            <a:r>
              <a:rPr lang="en-US" baseline="0" dirty="0" smtClean="0"/>
              <a:t>But the more different perspectives there are at the table, the more people learn about the child and about each other’s work.</a:t>
            </a:r>
          </a:p>
          <a:p>
            <a:endParaRPr lang="en-US" baseline="0" dirty="0" smtClean="0"/>
          </a:p>
          <a:p>
            <a:r>
              <a:rPr lang="en-US" baseline="0" dirty="0" smtClean="0"/>
              <a:t>The plan is “shared” because it is developed and implemented in collaboration.</a:t>
            </a:r>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4</a:t>
            </a:fld>
            <a:endParaRPr lang="en-US"/>
          </a:p>
        </p:txBody>
      </p:sp>
    </p:spTree>
    <p:extLst>
      <p:ext uri="{BB962C8B-B14F-4D97-AF65-F5344CB8AC3E}">
        <p14:creationId xmlns:p14="http://schemas.microsoft.com/office/powerpoint/2010/main" val="224145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care planning is a great way to serve those kids you worry about. The ones who seem to be struggling. Bringing</a:t>
            </a:r>
            <a:r>
              <a:rPr lang="en-US" baseline="0" dirty="0" smtClean="0"/>
              <a:t> family and professionals together at one table gives everyone a place to inform one another and to problem-solve together.</a:t>
            </a:r>
            <a:endParaRPr lang="en-US" dirty="0" smtClean="0"/>
          </a:p>
          <a:p>
            <a:endParaRPr lang="en-US" dirty="0" smtClean="0"/>
          </a:p>
          <a:p>
            <a:r>
              <a:rPr lang="en-US" dirty="0" smtClean="0"/>
              <a:t>Examples of issue</a:t>
            </a:r>
            <a:r>
              <a:rPr lang="en-US" baseline="0" dirty="0" smtClean="0"/>
              <a:t>s that could be addressed: </a:t>
            </a:r>
            <a:endParaRPr lang="en-US" dirty="0"/>
          </a:p>
          <a:p>
            <a:r>
              <a:rPr lang="en-US" dirty="0" smtClean="0"/>
              <a:t>The child’s family is having trouble getting equipment or services covered by</a:t>
            </a:r>
            <a:r>
              <a:rPr lang="en-US" baseline="0" dirty="0" smtClean="0"/>
              <a:t> insurance</a:t>
            </a:r>
            <a:r>
              <a:rPr lang="en-US" dirty="0" smtClean="0"/>
              <a:t>.</a:t>
            </a:r>
          </a:p>
          <a:p>
            <a:r>
              <a:rPr lang="en-US" dirty="0" smtClean="0"/>
              <a:t>The child’s teacher doesn’t</a:t>
            </a:r>
            <a:r>
              <a:rPr lang="en-US" baseline="0" dirty="0" smtClean="0"/>
              <a:t> know much about her health condition. </a:t>
            </a:r>
          </a:p>
          <a:p>
            <a:r>
              <a:rPr lang="en-US" baseline="0" dirty="0" smtClean="0"/>
              <a:t>The child is doing poorly in school, and there are concerns about his emotional or mental health.</a:t>
            </a:r>
          </a:p>
          <a:p>
            <a:r>
              <a:rPr lang="en-US" baseline="0" dirty="0" smtClean="0"/>
              <a:t>The child’s family faces transportation or child care barriers to making appointments.</a:t>
            </a:r>
          </a:p>
          <a:p>
            <a:r>
              <a:rPr lang="en-US" baseline="0" dirty="0" smtClean="0"/>
              <a:t>The child’s specialty care doctors and primary care doctor aren’t communicating effectively.</a:t>
            </a:r>
          </a:p>
          <a:p>
            <a:pPr defTabSz="931774">
              <a:defRPr/>
            </a:pPr>
            <a:endParaRPr lang="en-US" baseline="0"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5</a:t>
            </a:fld>
            <a:endParaRPr lang="en-US"/>
          </a:p>
        </p:txBody>
      </p:sp>
    </p:spTree>
    <p:extLst>
      <p:ext uri="{BB962C8B-B14F-4D97-AF65-F5344CB8AC3E}">
        <p14:creationId xmlns:p14="http://schemas.microsoft.com/office/powerpoint/2010/main" val="263308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written care plan that comes of the shared care planning process is a team effort. It’s created together, with a spirit of mutual accountability.</a:t>
            </a:r>
          </a:p>
          <a:p>
            <a:endParaRPr lang="en-US" baseline="0" dirty="0" smtClean="0"/>
          </a:p>
          <a:p>
            <a:r>
              <a:rPr lang="en-US" baseline="0" dirty="0" smtClean="0"/>
              <a:t>The plan revolves around a specific goal or two identified by the family. It doesn’t try to solve all the world’s problems.</a:t>
            </a:r>
          </a:p>
          <a:p>
            <a:endParaRPr lang="en-US" baseline="0" dirty="0" smtClean="0"/>
          </a:p>
          <a:p>
            <a:r>
              <a:rPr lang="en-US" baseline="0" dirty="0" smtClean="0"/>
              <a:t>The process is appropriate for the family’s language, culture, and priorities for their child.</a:t>
            </a:r>
          </a:p>
          <a:p>
            <a:endParaRPr lang="en-US" baseline="0" dirty="0" smtClean="0"/>
          </a:p>
          <a:p>
            <a:r>
              <a:rPr lang="en-US" baseline="0" dirty="0" smtClean="0"/>
              <a:t>People from different aspects of the child’s care and treatment come up with creative solutions together.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6</a:t>
            </a:fld>
            <a:endParaRPr lang="en-US"/>
          </a:p>
        </p:txBody>
      </p:sp>
    </p:spTree>
    <p:extLst>
      <p:ext uri="{BB962C8B-B14F-4D97-AF65-F5344CB8AC3E}">
        <p14:creationId xmlns:p14="http://schemas.microsoft.com/office/powerpoint/2010/main" val="252033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latin typeface="Calibri" panose="020F0502020204030204" pitchFamily="34" charset="0"/>
              </a:rPr>
              <a:t>Shared</a:t>
            </a:r>
            <a:r>
              <a:rPr lang="en-US" baseline="0" dirty="0" smtClean="0">
                <a:latin typeface="Calibri" panose="020F0502020204030204" pitchFamily="34" charset="0"/>
              </a:rPr>
              <a:t> care planning helps identify issues and coordinate care.</a:t>
            </a:r>
          </a:p>
          <a:p>
            <a:pPr defTabSz="931774">
              <a:defRPr/>
            </a:pPr>
            <a:endParaRPr lang="en-US" dirty="0" smtClean="0">
              <a:latin typeface="Calibri" panose="020F0502020204030204" pitchFamily="34" charset="0"/>
            </a:endParaRPr>
          </a:p>
          <a:p>
            <a:pPr defTabSz="931774">
              <a:defRPr/>
            </a:pPr>
            <a:r>
              <a:rPr lang="en-US" dirty="0" smtClean="0">
                <a:latin typeface="Calibri" panose="020F0502020204030204" pitchFamily="34" charset="0"/>
              </a:rPr>
              <a:t>When different care and service providers aren’t coordinated, families can be frustrated in their efforts to get their children’s needs met.</a:t>
            </a:r>
          </a:p>
          <a:p>
            <a:pPr defTabSz="931774">
              <a:defRPr/>
            </a:pPr>
            <a:endParaRPr lang="en-US" dirty="0" smtClean="0">
              <a:latin typeface="Calibri" panose="020F0502020204030204" pitchFamily="34" charset="0"/>
            </a:endParaRPr>
          </a:p>
          <a:p>
            <a:pPr defTabSz="931774">
              <a:defRPr/>
            </a:pPr>
            <a:r>
              <a:rPr lang="en-US" dirty="0" smtClean="0">
                <a:latin typeface="Calibri" panose="020F0502020204030204" pitchFamily="34" charset="0"/>
              </a:rPr>
              <a:t>Families don’t always know what care and services are available</a:t>
            </a:r>
            <a:r>
              <a:rPr lang="en-US" baseline="0" dirty="0" smtClean="0">
                <a:latin typeface="Calibri" panose="020F0502020204030204" pitchFamily="34" charset="0"/>
              </a:rPr>
              <a:t>, or how to access them.</a:t>
            </a:r>
            <a:endParaRPr lang="en-US" dirty="0" smtClean="0">
              <a:latin typeface="Calibri" panose="020F0502020204030204" pitchFamily="34" charset="0"/>
            </a:endParaRPr>
          </a:p>
          <a:p>
            <a:pPr defTabSz="931774">
              <a:defRPr/>
            </a:pPr>
            <a:endParaRPr lang="en-US" dirty="0" smtClean="0">
              <a:latin typeface="Calibri" panose="020F0502020204030204" pitchFamily="34" charset="0"/>
            </a:endParaRPr>
          </a:p>
          <a:p>
            <a:pPr defTabSz="931774">
              <a:defRPr/>
            </a:pPr>
            <a:r>
              <a:rPr lang="en-US" dirty="0" smtClean="0">
                <a:latin typeface="Calibri" panose="020F0502020204030204" pitchFamily="34" charset="0"/>
              </a:rPr>
              <a:t>Professionals don’t always know what other professionals are doing</a:t>
            </a:r>
            <a:r>
              <a:rPr lang="en-US" baseline="0" dirty="0" smtClean="0">
                <a:latin typeface="Calibri" panose="020F0502020204030204" pitchFamily="34" charset="0"/>
              </a:rPr>
              <a:t> for the same child. </a:t>
            </a:r>
          </a:p>
          <a:p>
            <a:pPr defTabSz="931774">
              <a:defRPr/>
            </a:pPr>
            <a:endParaRPr lang="en-US" dirty="0" smtClean="0">
              <a:latin typeface="Calibri" panose="020F0502020204030204" pitchFamily="34" charset="0"/>
            </a:endParaRPr>
          </a:p>
          <a:p>
            <a:pPr defTabSz="931774">
              <a:defRPr/>
            </a:pPr>
            <a:r>
              <a:rPr lang="en-US" dirty="0" smtClean="0">
                <a:latin typeface="Calibri" panose="020F0502020204030204" pitchFamily="34" charset="0"/>
              </a:rPr>
              <a:t>Families</a:t>
            </a:r>
            <a:r>
              <a:rPr lang="en-US" baseline="0" dirty="0" smtClean="0">
                <a:latin typeface="Calibri" panose="020F0502020204030204" pitchFamily="34" charset="0"/>
              </a:rPr>
              <a:t> are empowered when they can tell their story once, and collaborate successfully with their child’s care and service providers.</a:t>
            </a:r>
          </a:p>
          <a:p>
            <a:pPr defTabSz="931774">
              <a:defRPr/>
            </a:pPr>
            <a:endParaRPr lang="en-US" baseline="0" dirty="0" smtClean="0">
              <a:latin typeface="Calibri" panose="020F0502020204030204" pitchFamily="34" charset="0"/>
            </a:endParaRPr>
          </a:p>
          <a:p>
            <a:pPr defTabSz="931774">
              <a:defRPr/>
            </a:pPr>
            <a:r>
              <a:rPr lang="en-US" dirty="0" smtClean="0">
                <a:latin typeface="Calibri" panose="020F0502020204030204" pitchFamily="34" charset="0"/>
              </a:rPr>
              <a:t>Families leave the meeting with a concrete plan,</a:t>
            </a:r>
            <a:r>
              <a:rPr lang="en-US" baseline="0" dirty="0" smtClean="0">
                <a:latin typeface="Calibri" panose="020F0502020204030204" pitchFamily="34" charset="0"/>
              </a:rPr>
              <a:t> and everyone commits to following through on that plan, or revising it if needed.</a:t>
            </a:r>
          </a:p>
          <a:p>
            <a:pPr defTabSz="931774">
              <a:defRPr/>
            </a:pPr>
            <a:endParaRPr lang="en-US" baseline="0" dirty="0" smtClean="0">
              <a:latin typeface="Lato" panose="020F0502020204030203" pitchFamily="34" charset="0"/>
            </a:endParaRPr>
          </a:p>
          <a:p>
            <a:pPr defTabSz="931774">
              <a:defRPr/>
            </a:pPr>
            <a:endParaRPr lang="en-US" baseline="0" dirty="0" smtClean="0">
              <a:latin typeface="Lato" panose="020F0502020204030203" pitchFamily="34" charset="0"/>
            </a:endParaRPr>
          </a:p>
          <a:p>
            <a:pPr defTabSz="931774">
              <a:defRPr/>
            </a:pPr>
            <a:endParaRPr lang="en-US" dirty="0" smtClean="0">
              <a:latin typeface="Lato" panose="020F0502020204030203" pitchFamily="34" charset="0"/>
            </a:endParaRPr>
          </a:p>
          <a:p>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7</a:t>
            </a:fld>
            <a:endParaRPr lang="en-US"/>
          </a:p>
        </p:txBody>
      </p:sp>
    </p:spTree>
    <p:extLst>
      <p:ext uri="{BB962C8B-B14F-4D97-AF65-F5344CB8AC3E}">
        <p14:creationId xmlns:p14="http://schemas.microsoft.com/office/powerpoint/2010/main" val="1761130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Calibri" panose="020F0502020204030204" pitchFamily="34" charset="0"/>
              </a:rPr>
              <a:t>TELL A STORY. </a:t>
            </a:r>
            <a:r>
              <a:rPr lang="en-US" baseline="0" dirty="0" smtClean="0">
                <a:latin typeface="Calibri" panose="020F0502020204030204" pitchFamily="34" charset="0"/>
              </a:rPr>
              <a:t>Tell a shared care planning success story (if you can do so without revealing any protected health information, or compromising anyone’s privacy).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rPr>
              <a:t>A story told from your own experience can go a long way towards demonstrating how shared care planning actually 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Calibri" panose="020F0502020204030204" pitchFamily="34" charset="0"/>
              </a:rPr>
              <a:t>Stories tend to be more entertaining and also more effective than lectures.</a:t>
            </a:r>
          </a:p>
          <a:p>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8</a:t>
            </a:fld>
            <a:endParaRPr lang="en-US"/>
          </a:p>
        </p:txBody>
      </p:sp>
    </p:spTree>
    <p:extLst>
      <p:ext uri="{BB962C8B-B14F-4D97-AF65-F5344CB8AC3E}">
        <p14:creationId xmlns:p14="http://schemas.microsoft.com/office/powerpoint/2010/main" val="21172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Shared care planning is a good way to bring more resources to children and families, especially the ones that seem to have unmet needs.</a:t>
            </a:r>
          </a:p>
          <a:p>
            <a:endParaRPr lang="en-US" baseline="0" dirty="0" smtClean="0"/>
          </a:p>
          <a:p>
            <a:r>
              <a:rPr lang="en-US" baseline="0" dirty="0" smtClean="0"/>
              <a:t>Bringing health, education, and community service professionals together helps people identify and address gaps in the system. They may also find more efficient ways to work together across disciplines.</a:t>
            </a:r>
          </a:p>
          <a:p>
            <a:endParaRPr lang="en-US" baseline="0" dirty="0" smtClean="0"/>
          </a:p>
          <a:p>
            <a:r>
              <a:rPr lang="en-US" baseline="0" dirty="0" smtClean="0"/>
              <a:t>Shared care planning offers a platform for professionals to collaborate with families. It can offer new insight into a particular child or family, which is constructive.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Professionals</a:t>
            </a:r>
            <a:r>
              <a:rPr lang="en-US" baseline="0" dirty="0" smtClean="0"/>
              <a:t> who problem-solve together learn from one another. They learn about others’ areas of expertise, and they learn what other programs and agencies are doing in their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kind of </a:t>
            </a:r>
            <a:r>
              <a:rPr lang="en-US" sz="1200" kern="1200" dirty="0" smtClean="0">
                <a:solidFill>
                  <a:schemeClr val="tx1"/>
                </a:solidFill>
                <a:effectLst/>
                <a:latin typeface="+mn-lt"/>
                <a:ea typeface="+mn-ea"/>
                <a:cs typeface="+mn-cs"/>
              </a:rPr>
              <a:t>multidisciplinary </a:t>
            </a:r>
            <a:r>
              <a:rPr lang="en-US" sz="1200" kern="1200" smtClean="0">
                <a:solidFill>
                  <a:schemeClr val="tx1"/>
                </a:solidFill>
                <a:effectLst/>
                <a:latin typeface="+mn-lt"/>
                <a:ea typeface="+mn-ea"/>
                <a:cs typeface="+mn-cs"/>
              </a:rPr>
              <a:t>work aligns </a:t>
            </a:r>
            <a:r>
              <a:rPr lang="en-US" sz="1200" kern="1200" dirty="0" smtClean="0">
                <a:solidFill>
                  <a:schemeClr val="tx1"/>
                </a:solidFill>
                <a:effectLst/>
                <a:latin typeface="+mn-lt"/>
                <a:ea typeface="+mn-ea"/>
                <a:cs typeface="+mn-cs"/>
              </a:rPr>
              <a:t>with a broad</a:t>
            </a:r>
            <a:r>
              <a:rPr lang="en-US" sz="1200" kern="1200" baseline="0" dirty="0" smtClean="0">
                <a:solidFill>
                  <a:schemeClr val="tx1"/>
                </a:solidFill>
                <a:effectLst/>
                <a:latin typeface="+mn-lt"/>
                <a:ea typeface="+mn-ea"/>
                <a:cs typeface="+mn-cs"/>
              </a:rPr>
              <a:t> national</a:t>
            </a:r>
            <a:r>
              <a:rPr lang="en-US" sz="1200" kern="1200" dirty="0" smtClean="0">
                <a:solidFill>
                  <a:schemeClr val="tx1"/>
                </a:solidFill>
                <a:effectLst/>
                <a:latin typeface="+mn-lt"/>
                <a:ea typeface="+mn-ea"/>
                <a:cs typeface="+mn-cs"/>
              </a:rPr>
              <a:t> push toward cross-sector collaboration in health care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1C93C31-2051-441E-AE09-102D6C2564F0}" type="slidenum">
              <a:rPr lang="en-US" smtClean="0"/>
              <a:t>9</a:t>
            </a:fld>
            <a:endParaRPr lang="en-US"/>
          </a:p>
        </p:txBody>
      </p:sp>
    </p:spTree>
    <p:extLst>
      <p:ext uri="{BB962C8B-B14F-4D97-AF65-F5344CB8AC3E}">
        <p14:creationId xmlns:p14="http://schemas.microsoft.com/office/powerpoint/2010/main" val="150653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532828-73EA-403B-84F8-5066D749646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385725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32828-73EA-403B-84F8-5066D749646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1181789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32828-73EA-403B-84F8-5066D749646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218273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532828-73EA-403B-84F8-5066D749646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10726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32828-73EA-403B-84F8-5066D749646B}"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190586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532828-73EA-403B-84F8-5066D749646B}"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311650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2828-73EA-403B-84F8-5066D749646B}"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343408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532828-73EA-403B-84F8-5066D749646B}"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178185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32828-73EA-403B-84F8-5066D749646B}"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3623966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32828-73EA-403B-84F8-5066D749646B}"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1787352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32828-73EA-403B-84F8-5066D749646B}"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F533D9-0957-42F6-BAF9-CDD9206AFA10}" type="slidenum">
              <a:rPr lang="en-US" smtClean="0"/>
              <a:t>‹#›</a:t>
            </a:fld>
            <a:endParaRPr lang="en-US"/>
          </a:p>
        </p:txBody>
      </p:sp>
    </p:spTree>
    <p:extLst>
      <p:ext uri="{BB962C8B-B14F-4D97-AF65-F5344CB8AC3E}">
        <p14:creationId xmlns:p14="http://schemas.microsoft.com/office/powerpoint/2010/main" val="92454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32828-73EA-403B-84F8-5066D749646B}" type="datetimeFigureOut">
              <a:rPr lang="en-US" smtClean="0"/>
              <a:t>8/28/2018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F533D9-0957-42F6-BAF9-CDD9206AFA10}" type="slidenum">
              <a:rPr lang="en-US" smtClean="0"/>
              <a:t>‹#›</a:t>
            </a:fld>
            <a:endParaRPr lang="en-US"/>
          </a:p>
        </p:txBody>
      </p:sp>
    </p:spTree>
    <p:extLst>
      <p:ext uri="{BB962C8B-B14F-4D97-AF65-F5344CB8AC3E}">
        <p14:creationId xmlns:p14="http://schemas.microsoft.com/office/powerpoint/2010/main" val="23786275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ccyshn.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98516"/>
            <a:ext cx="7886700" cy="5578447"/>
          </a:xfrm>
        </p:spPr>
        <p:txBody>
          <a:bodyPr>
            <a:normAutofit/>
          </a:bodyPr>
          <a:lstStyle/>
          <a:p>
            <a:pPr marL="0" indent="0" algn="ctr">
              <a:buNone/>
            </a:pPr>
            <a:r>
              <a:rPr lang="en-US" dirty="0" smtClean="0"/>
              <a:t>NOTES FOR PRESENTERS:</a:t>
            </a:r>
          </a:p>
          <a:p>
            <a:pPr marL="0" indent="0">
              <a:buNone/>
            </a:pPr>
            <a:endParaRPr lang="en-US" dirty="0" smtClean="0"/>
          </a:p>
          <a:p>
            <a:pPr marL="0" indent="0">
              <a:lnSpc>
                <a:spcPct val="110000"/>
              </a:lnSpc>
              <a:buNone/>
            </a:pPr>
            <a:r>
              <a:rPr lang="en-US" sz="2000" dirty="0" smtClean="0"/>
              <a:t>This presentation is designed to help people who implement shared plans of care to explain the practice to other professionals. </a:t>
            </a:r>
            <a:r>
              <a:rPr lang="en-US" sz="2000" dirty="0"/>
              <a:t>You can use the presentation as is, or customize it to suit your needs</a:t>
            </a:r>
            <a:r>
              <a:rPr lang="en-US" sz="2000" dirty="0" smtClean="0"/>
              <a:t>.</a:t>
            </a:r>
          </a:p>
          <a:p>
            <a:pPr marL="0" indent="0">
              <a:lnSpc>
                <a:spcPct val="110000"/>
              </a:lnSpc>
              <a:buNone/>
            </a:pPr>
            <a:endParaRPr lang="en-US" sz="2000" dirty="0" smtClean="0"/>
          </a:p>
          <a:p>
            <a:pPr marL="0" indent="0">
              <a:lnSpc>
                <a:spcPct val="110000"/>
              </a:lnSpc>
              <a:buNone/>
            </a:pPr>
            <a:r>
              <a:rPr lang="en-US" sz="2000" dirty="0" smtClean="0"/>
              <a:t>There are some suggested talking points in the “Notes” on each slide. There’s no need to read each slide out to your audience. Just put it up and talk about it. </a:t>
            </a:r>
          </a:p>
          <a:p>
            <a:pPr marL="0" indent="0">
              <a:lnSpc>
                <a:spcPct val="110000"/>
              </a:lnSpc>
              <a:buNone/>
            </a:pPr>
            <a:endParaRPr lang="en-US" sz="2000" dirty="0"/>
          </a:p>
          <a:p>
            <a:pPr marL="0" indent="0">
              <a:lnSpc>
                <a:spcPct val="110000"/>
              </a:lnSpc>
              <a:buNone/>
            </a:pPr>
            <a:r>
              <a:rPr lang="en-US" sz="2000" dirty="0" smtClean="0"/>
              <a:t>For more information and materials, check the SPOC web page: </a:t>
            </a:r>
            <a:r>
              <a:rPr lang="en-US" sz="2000" dirty="0" smtClean="0">
                <a:hlinkClick r:id="rId3"/>
              </a:rPr>
              <a:t>www.occyshn.org</a:t>
            </a:r>
            <a:r>
              <a:rPr lang="en-US" sz="2000" dirty="0" smtClean="0"/>
              <a:t> (Programs and Projects).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48330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692503"/>
            <a:ext cx="8489245" cy="1325563"/>
          </a:xfrm>
        </p:spPr>
        <p:txBody>
          <a:bodyPr>
            <a:normAutofit/>
          </a:bodyPr>
          <a:lstStyle/>
          <a:p>
            <a:r>
              <a:rPr lang="en-US" dirty="0" smtClean="0">
                <a:solidFill>
                  <a:schemeClr val="accent1">
                    <a:lumMod val="75000"/>
                  </a:schemeClr>
                </a:solidFill>
                <a:latin typeface="Lato" panose="020F0502020204030203" pitchFamily="34" charset="0"/>
              </a:rPr>
              <a:t>For more information about how to refer or participate:</a:t>
            </a:r>
            <a:endParaRPr lang="en-US" dirty="0">
              <a:solidFill>
                <a:schemeClr val="accent1">
                  <a:lumMod val="75000"/>
                </a:schemeClr>
              </a:solidFill>
              <a:latin typeface="Lato" panose="020F0502020204030203" pitchFamily="34" charset="0"/>
            </a:endParaRPr>
          </a:p>
        </p:txBody>
      </p:sp>
      <p:sp>
        <p:nvSpPr>
          <p:cNvPr id="3" name="Content Placeholder 2"/>
          <p:cNvSpPr>
            <a:spLocks noGrp="1"/>
          </p:cNvSpPr>
          <p:nvPr>
            <p:ph idx="1"/>
          </p:nvPr>
        </p:nvSpPr>
        <p:spPr>
          <a:xfrm>
            <a:off x="628650" y="2325511"/>
            <a:ext cx="7886700" cy="3851452"/>
          </a:xfrm>
        </p:spPr>
        <p:txBody>
          <a:bodyPr>
            <a:normAutofit/>
          </a:bodyPr>
          <a:lstStyle/>
          <a:p>
            <a:pPr marL="0" indent="0">
              <a:buNone/>
            </a:pPr>
            <a:r>
              <a:rPr lang="en-US" sz="1800" dirty="0" smtClean="0">
                <a:latin typeface="Lato" panose="020F0502020204030203" pitchFamily="34" charset="0"/>
              </a:rPr>
              <a:t>Your local contact information.</a:t>
            </a:r>
          </a:p>
          <a:p>
            <a:pPr marL="0" indent="0">
              <a:buNone/>
            </a:pPr>
            <a:endParaRPr lang="en-US" sz="1800" dirty="0">
              <a:latin typeface="Lato" panose="020F0502020204030203" pitchFamily="34" charset="0"/>
            </a:endParaRPr>
          </a:p>
        </p:txBody>
      </p:sp>
    </p:spTree>
    <p:extLst>
      <p:ext uri="{BB962C8B-B14F-4D97-AF65-F5344CB8AC3E}">
        <p14:creationId xmlns:p14="http://schemas.microsoft.com/office/powerpoint/2010/main" val="1214003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693" y="584551"/>
            <a:ext cx="3304309" cy="2392736"/>
          </a:xfrm>
        </p:spPr>
        <p:txBody>
          <a:bodyPr>
            <a:normAutofit fontScale="90000"/>
          </a:bodyPr>
          <a:lstStyle/>
          <a:p>
            <a:r>
              <a:rPr lang="en-US" dirty="0" smtClean="0">
                <a:solidFill>
                  <a:schemeClr val="accent1">
                    <a:lumMod val="75000"/>
                  </a:schemeClr>
                </a:solidFill>
                <a:latin typeface="+mn-lt"/>
              </a:rPr>
              <a:t>Shared Care Planning</a:t>
            </a:r>
            <a:endParaRPr lang="en-US" dirty="0">
              <a:solidFill>
                <a:schemeClr val="accent1">
                  <a:lumMod val="75000"/>
                </a:schemeClr>
              </a:solidFill>
              <a:latin typeface="+mn-lt"/>
            </a:endParaRPr>
          </a:p>
        </p:txBody>
      </p:sp>
      <p:sp>
        <p:nvSpPr>
          <p:cNvPr id="3" name="Subtitle 2"/>
          <p:cNvSpPr>
            <a:spLocks noGrp="1"/>
          </p:cNvSpPr>
          <p:nvPr>
            <p:ph type="subTitle" idx="1"/>
          </p:nvPr>
        </p:nvSpPr>
        <p:spPr>
          <a:xfrm>
            <a:off x="552794" y="3202419"/>
            <a:ext cx="2714105" cy="1336330"/>
          </a:xfrm>
        </p:spPr>
        <p:txBody>
          <a:bodyPr/>
          <a:lstStyle/>
          <a:p>
            <a:r>
              <a:rPr lang="en-US" dirty="0" smtClean="0">
                <a:solidFill>
                  <a:srgbClr val="92D050"/>
                </a:solidFill>
              </a:rPr>
              <a:t>for Children and Youth with Special Health Needs</a:t>
            </a:r>
            <a:endParaRPr lang="en-US" dirty="0">
              <a:solidFill>
                <a:srgbClr val="92D050"/>
              </a:solidFill>
            </a:endParaRPr>
          </a:p>
        </p:txBody>
      </p:sp>
      <p:pic>
        <p:nvPicPr>
          <p:cNvPr id="4" name="Picture 3"/>
          <p:cNvPicPr>
            <a:picLocks noChangeAspect="1"/>
          </p:cNvPicPr>
          <p:nvPr/>
        </p:nvPicPr>
        <p:blipFill>
          <a:blip r:embed="rId3"/>
          <a:stretch>
            <a:fillRect/>
          </a:stretch>
        </p:blipFill>
        <p:spPr>
          <a:xfrm>
            <a:off x="4077416" y="516719"/>
            <a:ext cx="4466250" cy="5771251"/>
          </a:xfrm>
          <a:prstGeom prst="rect">
            <a:avLst/>
          </a:prstGeom>
        </p:spPr>
      </p:pic>
    </p:spTree>
    <p:extLst>
      <p:ext uri="{BB962C8B-B14F-4D97-AF65-F5344CB8AC3E}">
        <p14:creationId xmlns:p14="http://schemas.microsoft.com/office/powerpoint/2010/main" val="597215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solidFill>
                  <a:schemeClr val="accent1">
                    <a:lumMod val="75000"/>
                  </a:schemeClr>
                </a:solidFill>
                <a:latin typeface="Calibri" panose="020F0502020204030204" pitchFamily="34" charset="0"/>
              </a:rPr>
              <a:t>Shared Care Planning</a:t>
            </a:r>
            <a:endParaRPr lang="en-US" sz="5400" dirty="0">
              <a:solidFill>
                <a:schemeClr val="accent1">
                  <a:lumMod val="75000"/>
                </a:schemeClr>
              </a:solidFill>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3600" dirty="0" smtClean="0">
                <a:latin typeface="Lato" panose="020F0502020204030203" pitchFamily="34" charset="0"/>
              </a:rPr>
              <a:t> </a:t>
            </a:r>
            <a:r>
              <a:rPr lang="en-US" sz="3600" dirty="0" smtClean="0">
                <a:latin typeface="Calibri" panose="020F0502020204030204" pitchFamily="34" charset="0"/>
              </a:rPr>
              <a:t>   What is shared care planning?</a:t>
            </a:r>
          </a:p>
          <a:p>
            <a:r>
              <a:rPr lang="en-US" sz="3600" dirty="0" smtClean="0">
                <a:latin typeface="Calibri" panose="020F0502020204030204" pitchFamily="34" charset="0"/>
              </a:rPr>
              <a:t>    Who participates?</a:t>
            </a:r>
          </a:p>
          <a:p>
            <a:r>
              <a:rPr lang="en-US" sz="3600" dirty="0" smtClean="0">
                <a:latin typeface="Calibri" panose="020F0502020204030204" pitchFamily="34" charset="0"/>
              </a:rPr>
              <a:t>    Who needs shared care planning?</a:t>
            </a:r>
          </a:p>
          <a:p>
            <a:r>
              <a:rPr lang="en-US" sz="3600" dirty="0">
                <a:latin typeface="Calibri" panose="020F0502020204030204" pitchFamily="34" charset="0"/>
              </a:rPr>
              <a:t> </a:t>
            </a:r>
            <a:r>
              <a:rPr lang="en-US" sz="3600" dirty="0" smtClean="0">
                <a:latin typeface="Calibri" panose="020F0502020204030204" pitchFamily="34" charset="0"/>
              </a:rPr>
              <a:t>   What happens in a meeting?</a:t>
            </a:r>
          </a:p>
          <a:p>
            <a:r>
              <a:rPr lang="en-US" sz="3600" dirty="0" smtClean="0">
                <a:latin typeface="Calibri" panose="020F0502020204030204" pitchFamily="34" charset="0"/>
              </a:rPr>
              <a:t>    How does it help children?</a:t>
            </a:r>
          </a:p>
          <a:p>
            <a:r>
              <a:rPr lang="en-US" sz="3600" dirty="0" smtClean="0">
                <a:latin typeface="Calibri" panose="020F0502020204030204" pitchFamily="34" charset="0"/>
              </a:rPr>
              <a:t>    What’s in it for you?</a:t>
            </a:r>
          </a:p>
          <a:p>
            <a:pPr marL="0" indent="0">
              <a:buNone/>
            </a:pPr>
            <a:endParaRPr lang="en-US" sz="4400" dirty="0">
              <a:latin typeface="Lato" panose="020F0502020204030203" pitchFamily="34" charset="0"/>
            </a:endParaRPr>
          </a:p>
        </p:txBody>
      </p:sp>
    </p:spTree>
    <p:extLst>
      <p:ext uri="{BB962C8B-B14F-4D97-AF65-F5344CB8AC3E}">
        <p14:creationId xmlns:p14="http://schemas.microsoft.com/office/powerpoint/2010/main" val="2062628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881" y="411040"/>
            <a:ext cx="7886700" cy="5989760"/>
          </a:xfrm>
        </p:spPr>
        <p:txBody>
          <a:bodyPr>
            <a:normAutofit lnSpcReduction="10000"/>
          </a:bodyPr>
          <a:lstStyle/>
          <a:p>
            <a:pPr marL="0" indent="0">
              <a:buNone/>
            </a:pPr>
            <a:r>
              <a:rPr lang="en-US" sz="3600" dirty="0" smtClean="0">
                <a:solidFill>
                  <a:schemeClr val="accent1">
                    <a:lumMod val="75000"/>
                  </a:schemeClr>
                </a:solidFill>
                <a:latin typeface="Calibri" panose="020F0502020204030204" pitchFamily="34" charset="0"/>
              </a:rPr>
              <a:t>Shared care planning is a process that brings people together to coordinate care for a child or youth with special health needs. </a:t>
            </a:r>
            <a:r>
              <a:rPr lang="en-US" sz="3000" dirty="0" smtClean="0">
                <a:solidFill>
                  <a:schemeClr val="accent1">
                    <a:lumMod val="75000"/>
                  </a:schemeClr>
                </a:solidFill>
                <a:latin typeface="Calibri" panose="020F0502020204030204" pitchFamily="34" charset="0"/>
              </a:rPr>
              <a:t/>
            </a:r>
            <a:br>
              <a:rPr lang="en-US" sz="3000" dirty="0" smtClean="0">
                <a:solidFill>
                  <a:schemeClr val="accent1">
                    <a:lumMod val="75000"/>
                  </a:schemeClr>
                </a:solidFill>
                <a:latin typeface="Calibri" panose="020F0502020204030204" pitchFamily="34" charset="0"/>
              </a:rPr>
            </a:b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Professionals and family members who care for or serve that child can participate, including:</a:t>
            </a:r>
          </a:p>
          <a:p>
            <a:r>
              <a:rPr lang="en-US" dirty="0" smtClean="0">
                <a:latin typeface="Calibri" panose="020F0502020204030204" pitchFamily="34" charset="0"/>
              </a:rPr>
              <a:t>Family members</a:t>
            </a:r>
          </a:p>
          <a:p>
            <a:r>
              <a:rPr lang="en-US" dirty="0" smtClean="0">
                <a:latin typeface="Calibri" panose="020F0502020204030204" pitchFamily="34" charset="0"/>
              </a:rPr>
              <a:t>Health care providers</a:t>
            </a:r>
          </a:p>
          <a:p>
            <a:r>
              <a:rPr lang="en-US" dirty="0" smtClean="0">
                <a:latin typeface="Calibri" panose="020F0502020204030204" pitchFamily="34" charset="0"/>
              </a:rPr>
              <a:t>Care coordinators</a:t>
            </a:r>
          </a:p>
          <a:p>
            <a:r>
              <a:rPr lang="en-US" dirty="0" smtClean="0">
                <a:latin typeface="Calibri" panose="020F0502020204030204" pitchFamily="34" charset="0"/>
              </a:rPr>
              <a:t>School teachers, counselors, or therapists</a:t>
            </a:r>
          </a:p>
          <a:p>
            <a:r>
              <a:rPr lang="en-US" dirty="0" smtClean="0">
                <a:latin typeface="Calibri" panose="020F0502020204030204" pitchFamily="34" charset="0"/>
              </a:rPr>
              <a:t>Mental health providers</a:t>
            </a:r>
          </a:p>
          <a:p>
            <a:r>
              <a:rPr lang="en-US" dirty="0" smtClean="0">
                <a:latin typeface="Calibri" panose="020F0502020204030204" pitchFamily="34" charset="0"/>
              </a:rPr>
              <a:t>Insurers</a:t>
            </a:r>
          </a:p>
          <a:p>
            <a:pPr marL="0" indent="0">
              <a:buNone/>
            </a:pPr>
            <a:endParaRPr lang="en-US" dirty="0"/>
          </a:p>
        </p:txBody>
      </p:sp>
    </p:spTree>
    <p:extLst>
      <p:ext uri="{BB962C8B-B14F-4D97-AF65-F5344CB8AC3E}">
        <p14:creationId xmlns:p14="http://schemas.microsoft.com/office/powerpoint/2010/main" val="83950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mn-lt"/>
              </a:rPr>
              <a:t>Who needs shared care planning?</a:t>
            </a:r>
            <a:endParaRPr lang="en-US" dirty="0">
              <a:solidFill>
                <a:schemeClr val="accent1">
                  <a:lumMod val="75000"/>
                </a:schemeClr>
              </a:solidFill>
              <a:latin typeface="+mn-lt"/>
            </a:endParaRPr>
          </a:p>
        </p:txBody>
      </p:sp>
      <p:sp>
        <p:nvSpPr>
          <p:cNvPr id="3" name="Content Placeholder 2"/>
          <p:cNvSpPr>
            <a:spLocks noGrp="1"/>
          </p:cNvSpPr>
          <p:nvPr>
            <p:ph idx="1"/>
          </p:nvPr>
        </p:nvSpPr>
        <p:spPr>
          <a:xfrm>
            <a:off x="628650" y="1457932"/>
            <a:ext cx="7886700" cy="4660645"/>
          </a:xfrm>
        </p:spPr>
        <p:txBody>
          <a:bodyPr>
            <a:normAutofit fontScale="92500" lnSpcReduction="10000"/>
          </a:bodyPr>
          <a:lstStyle/>
          <a:p>
            <a:pPr marL="0" indent="0">
              <a:buNone/>
            </a:pPr>
            <a:r>
              <a:rPr lang="en-US" sz="3500" dirty="0" smtClean="0">
                <a:solidFill>
                  <a:srgbClr val="92D050"/>
                </a:solidFill>
                <a:latin typeface="Calibri" panose="020F0502020204030204" pitchFamily="34" charset="0"/>
              </a:rPr>
              <a:t>Shared care planning may be needed when children and families get care and services from multiple sources. </a:t>
            </a:r>
          </a:p>
          <a:p>
            <a:pPr marL="0" indent="0">
              <a:buNone/>
            </a:pPr>
            <a:endParaRPr lang="en-US" dirty="0">
              <a:latin typeface="Calibri" panose="020F0502020204030204" pitchFamily="34" charset="0"/>
            </a:endParaRPr>
          </a:p>
          <a:p>
            <a:pPr>
              <a:lnSpc>
                <a:spcPct val="110000"/>
              </a:lnSpc>
            </a:pPr>
            <a:r>
              <a:rPr lang="en-US" dirty="0" smtClean="0">
                <a:latin typeface="Calibri" panose="020F0502020204030204" pitchFamily="34" charset="0"/>
              </a:rPr>
              <a:t>Children with chronic, complicated health conditions.</a:t>
            </a:r>
          </a:p>
          <a:p>
            <a:pPr>
              <a:lnSpc>
                <a:spcPct val="110000"/>
              </a:lnSpc>
            </a:pPr>
            <a:r>
              <a:rPr lang="en-US" dirty="0" smtClean="0">
                <a:latin typeface="Calibri" panose="020F0502020204030204" pitchFamily="34" charset="0"/>
              </a:rPr>
              <a:t>Children who are affected by a combination of health and other factors (like social, financial, or cultural forces).</a:t>
            </a:r>
          </a:p>
          <a:p>
            <a:pPr>
              <a:lnSpc>
                <a:spcPct val="110000"/>
              </a:lnSpc>
            </a:pPr>
            <a:r>
              <a:rPr lang="en-US" dirty="0" smtClean="0">
                <a:latin typeface="Calibri" panose="020F0502020204030204" pitchFamily="34" charset="0"/>
              </a:rPr>
              <a:t>Youth and young adults moving towards adult health care and more independence.</a:t>
            </a:r>
          </a:p>
          <a:p>
            <a:pPr marL="0" indent="0">
              <a:buNone/>
            </a:pPr>
            <a:endParaRPr lang="en-US" dirty="0"/>
          </a:p>
        </p:txBody>
      </p:sp>
    </p:spTree>
    <p:extLst>
      <p:ext uri="{BB962C8B-B14F-4D97-AF65-F5344CB8AC3E}">
        <p14:creationId xmlns:p14="http://schemas.microsoft.com/office/powerpoint/2010/main" val="417382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Calibri" panose="020F0502020204030204" pitchFamily="34" charset="0"/>
              </a:rPr>
              <a:t>What does shared care planning look like in practice?</a:t>
            </a:r>
            <a:endParaRPr lang="en-US" dirty="0">
              <a:solidFill>
                <a:schemeClr val="accent1">
                  <a:lumMod val="75000"/>
                </a:schemeClr>
              </a:solidFill>
              <a:latin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rPr>
              <a:t>Families and professionals come to a shared care planning </a:t>
            </a:r>
            <a:r>
              <a:rPr lang="en-US" dirty="0" smtClean="0">
                <a:solidFill>
                  <a:srgbClr val="92D050"/>
                </a:solidFill>
                <a:latin typeface="Calibri" panose="020F0502020204030204" pitchFamily="34" charset="0"/>
              </a:rPr>
              <a:t>meeting</a:t>
            </a:r>
            <a:r>
              <a:rPr lang="en-US" dirty="0" smtClean="0">
                <a:latin typeface="Calibri" panose="020F0502020204030204" pitchFamily="34" charset="0"/>
              </a:rPr>
              <a:t> (in real time). </a:t>
            </a:r>
          </a:p>
          <a:p>
            <a:r>
              <a:rPr lang="en-US" dirty="0" smtClean="0">
                <a:latin typeface="Calibri" panose="020F0502020204030204" pitchFamily="34" charset="0"/>
              </a:rPr>
              <a:t>They talk together about </a:t>
            </a:r>
            <a:r>
              <a:rPr lang="en-US" dirty="0" smtClean="0">
                <a:solidFill>
                  <a:srgbClr val="92D050"/>
                </a:solidFill>
                <a:latin typeface="Calibri" panose="020F0502020204030204" pitchFamily="34" charset="0"/>
              </a:rPr>
              <a:t>family strengths </a:t>
            </a:r>
            <a:r>
              <a:rPr lang="en-US" dirty="0" smtClean="0">
                <a:latin typeface="Calibri" panose="020F0502020204030204" pitchFamily="34" charset="0"/>
              </a:rPr>
              <a:t>and resources, and about </a:t>
            </a:r>
            <a:r>
              <a:rPr lang="en-US" dirty="0" smtClean="0">
                <a:solidFill>
                  <a:srgbClr val="92D050"/>
                </a:solidFill>
                <a:latin typeface="Calibri" panose="020F0502020204030204" pitchFamily="34" charset="0"/>
              </a:rPr>
              <a:t>challenges</a:t>
            </a:r>
            <a:r>
              <a:rPr lang="en-US" dirty="0" smtClean="0">
                <a:latin typeface="Calibri" panose="020F0502020204030204" pitchFamily="34" charset="0"/>
              </a:rPr>
              <a:t> the child might be facing. </a:t>
            </a:r>
          </a:p>
          <a:p>
            <a:pPr>
              <a:buClr>
                <a:schemeClr val="tx1"/>
              </a:buClr>
            </a:pPr>
            <a:r>
              <a:rPr lang="en-US" dirty="0" smtClean="0">
                <a:solidFill>
                  <a:srgbClr val="92D050"/>
                </a:solidFill>
                <a:latin typeface="Calibri" panose="020F0502020204030204" pitchFamily="34" charset="0"/>
              </a:rPr>
              <a:t>Goals </a:t>
            </a:r>
            <a:r>
              <a:rPr lang="en-US" dirty="0" smtClean="0">
                <a:latin typeface="Calibri" panose="020F0502020204030204" pitchFamily="34" charset="0"/>
              </a:rPr>
              <a:t>are identified.</a:t>
            </a:r>
          </a:p>
          <a:p>
            <a:r>
              <a:rPr lang="en-US" dirty="0" smtClean="0">
                <a:latin typeface="Calibri" panose="020F0502020204030204" pitchFamily="34" charset="0"/>
              </a:rPr>
              <a:t>A </a:t>
            </a:r>
            <a:r>
              <a:rPr lang="en-US" dirty="0" smtClean="0">
                <a:solidFill>
                  <a:srgbClr val="92D050"/>
                </a:solidFill>
                <a:latin typeface="Calibri" panose="020F0502020204030204" pitchFamily="34" charset="0"/>
              </a:rPr>
              <a:t>written plan </a:t>
            </a:r>
            <a:r>
              <a:rPr lang="en-US" dirty="0" smtClean="0">
                <a:latin typeface="Calibri" panose="020F0502020204030204" pitchFamily="34" charset="0"/>
              </a:rPr>
              <a:t>is developed to support the goals.</a:t>
            </a:r>
          </a:p>
          <a:p>
            <a:r>
              <a:rPr lang="en-US" dirty="0" smtClean="0">
                <a:latin typeface="Calibri" panose="020F0502020204030204" pitchFamily="34" charset="0"/>
              </a:rPr>
              <a:t>The plan includes </a:t>
            </a:r>
            <a:r>
              <a:rPr lang="en-US" dirty="0" smtClean="0">
                <a:solidFill>
                  <a:srgbClr val="92D050"/>
                </a:solidFill>
                <a:latin typeface="Calibri" panose="020F0502020204030204" pitchFamily="34" charset="0"/>
              </a:rPr>
              <a:t>actions </a:t>
            </a:r>
            <a:r>
              <a:rPr lang="en-US" dirty="0" smtClean="0">
                <a:latin typeface="Calibri" panose="020F0502020204030204" pitchFamily="34" charset="0"/>
              </a:rPr>
              <a:t>with timelines, and a way to check progress and </a:t>
            </a:r>
            <a:r>
              <a:rPr lang="en-US" dirty="0" smtClean="0">
                <a:solidFill>
                  <a:srgbClr val="92D050"/>
                </a:solidFill>
                <a:latin typeface="Calibri" panose="020F0502020204030204" pitchFamily="34" charset="0"/>
              </a:rPr>
              <a:t>update</a:t>
            </a:r>
            <a:r>
              <a:rPr lang="en-US" dirty="0" smtClean="0">
                <a:latin typeface="Calibri" panose="020F0502020204030204" pitchFamily="34" charset="0"/>
              </a:rPr>
              <a:t> the plan.</a:t>
            </a:r>
          </a:p>
        </p:txBody>
      </p:sp>
    </p:spTree>
    <p:extLst>
      <p:ext uri="{BB962C8B-B14F-4D97-AF65-F5344CB8AC3E}">
        <p14:creationId xmlns:p14="http://schemas.microsoft.com/office/powerpoint/2010/main" val="993836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591" y="534459"/>
            <a:ext cx="8142817" cy="1325563"/>
          </a:xfrm>
        </p:spPr>
        <p:txBody>
          <a:bodyPr>
            <a:normAutofit fontScale="90000"/>
          </a:bodyPr>
          <a:lstStyle/>
          <a:p>
            <a:r>
              <a:rPr lang="en-US" dirty="0" smtClean="0">
                <a:solidFill>
                  <a:schemeClr val="accent1">
                    <a:lumMod val="75000"/>
                  </a:schemeClr>
                </a:solidFill>
                <a:latin typeface="Calibri" panose="020F0502020204030204" pitchFamily="34" charset="0"/>
              </a:rPr>
              <a:t>How does shared care planning help children with special health needs and their families?</a:t>
            </a:r>
            <a:endParaRPr lang="en-US" dirty="0">
              <a:solidFill>
                <a:schemeClr val="accent1">
                  <a:lumMod val="75000"/>
                </a:schemeClr>
              </a:solidFill>
              <a:latin typeface="Calibri" panose="020F0502020204030204" pitchFamily="34" charset="0"/>
            </a:endParaRPr>
          </a:p>
        </p:txBody>
      </p:sp>
      <p:sp>
        <p:nvSpPr>
          <p:cNvPr id="3" name="Content Placeholder 2"/>
          <p:cNvSpPr>
            <a:spLocks noGrp="1"/>
          </p:cNvSpPr>
          <p:nvPr>
            <p:ph idx="1"/>
          </p:nvPr>
        </p:nvSpPr>
        <p:spPr>
          <a:xfrm>
            <a:off x="500591" y="2302932"/>
            <a:ext cx="7886700" cy="3623735"/>
          </a:xfrm>
        </p:spPr>
        <p:txBody>
          <a:bodyPr>
            <a:normAutofit/>
          </a:bodyPr>
          <a:lstStyle/>
          <a:p>
            <a:r>
              <a:rPr lang="en-US" dirty="0" smtClean="0">
                <a:latin typeface="Calibri" panose="020F0502020204030204" pitchFamily="34" charset="0"/>
              </a:rPr>
              <a:t>Efficient</a:t>
            </a:r>
          </a:p>
          <a:p>
            <a:r>
              <a:rPr lang="en-US" dirty="0" smtClean="0">
                <a:latin typeface="Calibri" panose="020F0502020204030204" pitchFamily="34" charset="0"/>
              </a:rPr>
              <a:t>Creative</a:t>
            </a:r>
          </a:p>
          <a:p>
            <a:r>
              <a:rPr lang="en-US" dirty="0" smtClean="0">
                <a:latin typeface="Calibri" panose="020F0502020204030204" pitchFamily="34" charset="0"/>
              </a:rPr>
              <a:t>Collaborative</a:t>
            </a:r>
          </a:p>
          <a:p>
            <a:r>
              <a:rPr lang="en-US" dirty="0" smtClean="0">
                <a:latin typeface="Calibri" panose="020F0502020204030204" pitchFamily="34" charset="0"/>
              </a:rPr>
              <a:t>Coordinated</a:t>
            </a:r>
          </a:p>
          <a:p>
            <a:r>
              <a:rPr lang="en-US" dirty="0" smtClean="0">
                <a:latin typeface="Calibri" panose="020F0502020204030204" pitchFamily="34" charset="0"/>
              </a:rPr>
              <a:t>Empowering</a:t>
            </a:r>
          </a:p>
          <a:p>
            <a:r>
              <a:rPr lang="en-US" dirty="0" smtClean="0">
                <a:latin typeface="Calibri" panose="020F0502020204030204" pitchFamily="34" charset="0"/>
              </a:rPr>
              <a:t>Practical</a:t>
            </a:r>
          </a:p>
          <a:p>
            <a:r>
              <a:rPr lang="en-US" dirty="0" smtClean="0">
                <a:latin typeface="Calibri" panose="020F0502020204030204" pitchFamily="34" charset="0"/>
              </a:rPr>
              <a:t>Free </a:t>
            </a:r>
            <a:r>
              <a:rPr lang="en-US" dirty="0" smtClean="0">
                <a:latin typeface="Calibri" panose="020F0502020204030204" pitchFamily="34" charset="0"/>
              </a:rPr>
              <a:t>for </a:t>
            </a:r>
            <a:r>
              <a:rPr lang="en-US" dirty="0" smtClean="0">
                <a:latin typeface="Calibri" panose="020F0502020204030204" pitchFamily="34" charset="0"/>
              </a:rPr>
              <a:t>families</a:t>
            </a:r>
            <a:endParaRPr lang="en-US" dirty="0">
              <a:latin typeface="Calibri" panose="020F0502020204030204" pitchFamily="34" charset="0"/>
            </a:endParaRPr>
          </a:p>
        </p:txBody>
      </p:sp>
    </p:spTree>
    <p:extLst>
      <p:ext uri="{BB962C8B-B14F-4D97-AF65-F5344CB8AC3E}">
        <p14:creationId xmlns:p14="http://schemas.microsoft.com/office/powerpoint/2010/main" val="1622785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158" y="811185"/>
            <a:ext cx="7886700" cy="5249037"/>
          </a:xfrm>
        </p:spPr>
      </p:pic>
    </p:spTree>
    <p:extLst>
      <p:ext uri="{BB962C8B-B14F-4D97-AF65-F5344CB8AC3E}">
        <p14:creationId xmlns:p14="http://schemas.microsoft.com/office/powerpoint/2010/main" val="2650957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latin typeface="Calibri" panose="020F0502020204030204" pitchFamily="34" charset="0"/>
              </a:rPr>
              <a:t>What’s in it for you?</a:t>
            </a:r>
            <a:endParaRPr lang="en-US" dirty="0">
              <a:solidFill>
                <a:schemeClr val="accent1">
                  <a:lumMod val="75000"/>
                </a:schemeClr>
              </a:solidFill>
              <a:latin typeface="Calibri" panose="020F0502020204030204" pitchFamily="34" charset="0"/>
            </a:endParaRPr>
          </a:p>
        </p:txBody>
      </p:sp>
      <p:sp>
        <p:nvSpPr>
          <p:cNvPr id="3" name="Content Placeholder 2"/>
          <p:cNvSpPr>
            <a:spLocks noGrp="1"/>
          </p:cNvSpPr>
          <p:nvPr>
            <p:ph idx="1"/>
          </p:nvPr>
        </p:nvSpPr>
        <p:spPr>
          <a:xfrm>
            <a:off x="628650" y="1690689"/>
            <a:ext cx="7886700" cy="4351338"/>
          </a:xfrm>
        </p:spPr>
        <p:txBody>
          <a:bodyPr/>
          <a:lstStyle/>
          <a:p>
            <a:pPr marL="0" indent="0">
              <a:buNone/>
            </a:pPr>
            <a:r>
              <a:rPr lang="en-US" dirty="0" smtClean="0">
                <a:solidFill>
                  <a:srgbClr val="92D050"/>
                </a:solidFill>
                <a:latin typeface="Calibri" panose="020F0502020204030204" pitchFamily="34" charset="0"/>
              </a:rPr>
              <a:t>The shared care planning process:</a:t>
            </a:r>
          </a:p>
          <a:p>
            <a:pPr marL="0" indent="0">
              <a:buNone/>
            </a:pPr>
            <a:endParaRPr lang="en-US" dirty="0" smtClean="0">
              <a:latin typeface="Calibri" panose="020F0502020204030204" pitchFamily="34" charset="0"/>
            </a:endParaRPr>
          </a:p>
          <a:p>
            <a:r>
              <a:rPr lang="en-US" dirty="0" smtClean="0">
                <a:latin typeface="Calibri" panose="020F0502020204030204" pitchFamily="34" charset="0"/>
              </a:rPr>
              <a:t>Builds professional bridges.</a:t>
            </a:r>
          </a:p>
          <a:p>
            <a:r>
              <a:rPr lang="en-US" dirty="0" smtClean="0">
                <a:latin typeface="Calibri" panose="020F0502020204030204" pitchFamily="34" charset="0"/>
              </a:rPr>
              <a:t>Addresses the needs of kids you worry about.</a:t>
            </a:r>
          </a:p>
          <a:p>
            <a:r>
              <a:rPr lang="en-US" dirty="0" smtClean="0">
                <a:latin typeface="Calibri" panose="020F0502020204030204" pitchFamily="34" charset="0"/>
              </a:rPr>
              <a:t>Strengthens local systems of care.</a:t>
            </a:r>
          </a:p>
          <a:p>
            <a:r>
              <a:rPr lang="en-US" dirty="0" smtClean="0">
                <a:latin typeface="Calibri" panose="020F0502020204030204" pitchFamily="34" charset="0"/>
              </a:rPr>
              <a:t>Gives you a clearer picture of the children and families you serve.</a:t>
            </a:r>
            <a:endParaRPr lang="en-US" dirty="0">
              <a:latin typeface="Calibri" panose="020F0502020204030204" pitchFamily="34" charset="0"/>
            </a:endParaRPr>
          </a:p>
        </p:txBody>
      </p:sp>
    </p:spTree>
    <p:extLst>
      <p:ext uri="{BB962C8B-B14F-4D97-AF65-F5344CB8AC3E}">
        <p14:creationId xmlns:p14="http://schemas.microsoft.com/office/powerpoint/2010/main" val="856661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268</TotalTime>
  <Words>1057</Words>
  <Application>Microsoft Office PowerPoint</Application>
  <PresentationFormat>On-screen Show (4:3)</PresentationFormat>
  <Paragraphs>123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Lato</vt:lpstr>
      <vt:lpstr>Office Theme</vt:lpstr>
      <vt:lpstr>PowerPoint Presentation</vt:lpstr>
      <vt:lpstr>Shared Care Planning</vt:lpstr>
      <vt:lpstr>Shared Care Planning</vt:lpstr>
      <vt:lpstr>PowerPoint Presentation</vt:lpstr>
      <vt:lpstr>Who needs shared care planning?</vt:lpstr>
      <vt:lpstr>What does shared care planning look like in practice?</vt:lpstr>
      <vt:lpstr>How does shared care planning help children with special health needs and their families?</vt:lpstr>
      <vt:lpstr>PowerPoint Presentation</vt:lpstr>
      <vt:lpstr>What’s in it for you?</vt:lpstr>
      <vt:lpstr>For more information about how to refer or participate:</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Shared Plans of Care</dc:title>
  <dc:creator>Gillian Freney</dc:creator>
  <cp:lastModifiedBy>Colleen Rawson</cp:lastModifiedBy>
  <cp:revision>26</cp:revision>
  <cp:lastPrinted>2018-08-16T20:04:41Z</cp:lastPrinted>
  <dcterms:created xsi:type="dcterms:W3CDTF">2018-08-09T17:51:26Z</dcterms:created>
  <dcterms:modified xsi:type="dcterms:W3CDTF">2018-08-28T15:26:15Z</dcterms:modified>
</cp:coreProperties>
</file>