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66" r:id="rId4"/>
    <p:sldId id="258" r:id="rId5"/>
    <p:sldId id="264" r:id="rId6"/>
    <p:sldId id="259" r:id="rId7"/>
    <p:sldId id="262" r:id="rId8"/>
    <p:sldId id="261" r:id="rId9"/>
    <p:sldId id="265" r:id="rId10"/>
    <p:sldId id="260"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vages"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p:cViewPr varScale="1">
        <p:scale>
          <a:sx n="107" d="100"/>
          <a:sy n="107" d="100"/>
        </p:scale>
        <p:origin x="176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commentAuthors" Target="commentAuthor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file:///\\ohsum01.ohsu.edu\OHSU\WEST\VGTI\Affy%20Backup\Affy%20Core%20Files\Internal%20Projects\AMC%20Core%20Study\113ACS%20FFPE%20RNA%20isolation%20and%20profiling\set%233\113ACS%20set%233%20RNA%20Nanodrop%20spec%201128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dirty="0"/>
              <a:t>FFPE Qiagen RNA </a:t>
            </a:r>
            <a:r>
              <a:rPr lang="en-US" sz="2000" dirty="0" smtClean="0"/>
              <a:t>isolation</a:t>
            </a:r>
            <a:r>
              <a:rPr lang="en-US" sz="2000" baseline="0" dirty="0" smtClean="0"/>
              <a:t> </a:t>
            </a:r>
            <a:r>
              <a:rPr lang="en-US" sz="2000" dirty="0" smtClean="0"/>
              <a:t>Zyagen </a:t>
            </a:r>
            <a:r>
              <a:rPr lang="en-US" sz="2000" dirty="0"/>
              <a:t>tissue </a:t>
            </a:r>
          </a:p>
        </c:rich>
      </c:tx>
      <c:layout>
        <c:manualLayout>
          <c:xMode val="edge"/>
          <c:yMode val="edge"/>
          <c:x val="0.145173428997006"/>
          <c:y val="0.0247831474597275"/>
        </c:manualLayout>
      </c:layout>
      <c:overlay val="0"/>
    </c:title>
    <c:autoTitleDeleted val="0"/>
    <c:plotArea>
      <c:layout>
        <c:manualLayout>
          <c:layoutTarget val="inner"/>
          <c:xMode val="edge"/>
          <c:yMode val="edge"/>
          <c:x val="0.102779558078496"/>
          <c:y val="0.110609878310666"/>
          <c:w val="0.765597492625391"/>
          <c:h val="0.762926362829183"/>
        </c:manualLayout>
      </c:layout>
      <c:barChart>
        <c:barDir val="col"/>
        <c:grouping val="clustered"/>
        <c:varyColors val="0"/>
        <c:ser>
          <c:idx val="1"/>
          <c:order val="0"/>
          <c:tx>
            <c:strRef>
              <c:f>Graph!$C$4</c:f>
              <c:strCache>
                <c:ptCount val="1"/>
                <c:pt idx="0">
                  <c:v>Manual Isolation</c:v>
                </c:pt>
              </c:strCache>
            </c:strRef>
          </c:tx>
          <c:invertIfNegative val="0"/>
          <c:cat>
            <c:strRef>
              <c:f>Graph!$A$6:$A$9</c:f>
              <c:strCache>
                <c:ptCount val="4"/>
                <c:pt idx="0">
                  <c:v>Spleen</c:v>
                </c:pt>
                <c:pt idx="1">
                  <c:v>Spleen</c:v>
                </c:pt>
                <c:pt idx="2">
                  <c:v>Skeletal muscle</c:v>
                </c:pt>
                <c:pt idx="3">
                  <c:v>Skeletal muscle</c:v>
                </c:pt>
              </c:strCache>
            </c:strRef>
          </c:cat>
          <c:val>
            <c:numRef>
              <c:f>Graph!$C$6:$C$9</c:f>
              <c:numCache>
                <c:formatCode>0.0</c:formatCode>
                <c:ptCount val="4"/>
                <c:pt idx="0">
                  <c:v>10.3</c:v>
                </c:pt>
                <c:pt idx="1">
                  <c:v>9.3</c:v>
                </c:pt>
                <c:pt idx="2">
                  <c:v>1.1</c:v>
                </c:pt>
                <c:pt idx="3">
                  <c:v>1.2</c:v>
                </c:pt>
              </c:numCache>
            </c:numRef>
          </c:val>
        </c:ser>
        <c:ser>
          <c:idx val="2"/>
          <c:order val="1"/>
          <c:tx>
            <c:strRef>
              <c:f>Graph!$D$4</c:f>
              <c:strCache>
                <c:ptCount val="1"/>
                <c:pt idx="0">
                  <c:v>Automated isolation _QIAcube</c:v>
                </c:pt>
              </c:strCache>
            </c:strRef>
          </c:tx>
          <c:invertIfNegative val="0"/>
          <c:cat>
            <c:strRef>
              <c:f>Graph!$A$6:$A$9</c:f>
              <c:strCache>
                <c:ptCount val="4"/>
                <c:pt idx="0">
                  <c:v>Spleen</c:v>
                </c:pt>
                <c:pt idx="1">
                  <c:v>Spleen</c:v>
                </c:pt>
                <c:pt idx="2">
                  <c:v>Skeletal muscle</c:v>
                </c:pt>
                <c:pt idx="3">
                  <c:v>Skeletal muscle</c:v>
                </c:pt>
              </c:strCache>
            </c:strRef>
          </c:cat>
          <c:val>
            <c:numRef>
              <c:f>Graph!$D$6:$D$9</c:f>
              <c:numCache>
                <c:formatCode>0.0</c:formatCode>
                <c:ptCount val="4"/>
                <c:pt idx="0">
                  <c:v>13.2</c:v>
                </c:pt>
                <c:pt idx="1">
                  <c:v>14.1</c:v>
                </c:pt>
                <c:pt idx="2">
                  <c:v>1.1</c:v>
                </c:pt>
                <c:pt idx="3" formatCode="General">
                  <c:v>1.2</c:v>
                </c:pt>
              </c:numCache>
            </c:numRef>
          </c:val>
        </c:ser>
        <c:dLbls>
          <c:showLegendKey val="0"/>
          <c:showVal val="0"/>
          <c:showCatName val="0"/>
          <c:showSerName val="0"/>
          <c:showPercent val="0"/>
          <c:showBubbleSize val="0"/>
        </c:dLbls>
        <c:gapWidth val="150"/>
        <c:axId val="-2089235376"/>
        <c:axId val="-2089039904"/>
      </c:barChart>
      <c:catAx>
        <c:axId val="-2089235376"/>
        <c:scaling>
          <c:orientation val="minMax"/>
        </c:scaling>
        <c:delete val="0"/>
        <c:axPos val="b"/>
        <c:title>
          <c:tx>
            <c:rich>
              <a:bodyPr/>
              <a:lstStyle/>
              <a:p>
                <a:pPr>
                  <a:defRPr sz="1400"/>
                </a:pPr>
                <a:r>
                  <a:rPr lang="en-US" sz="1400"/>
                  <a:t>Sample</a:t>
                </a:r>
                <a:r>
                  <a:rPr lang="en-US" sz="1400" baseline="0"/>
                  <a:t> type </a:t>
                </a:r>
                <a:endParaRPr lang="en-US" sz="1400"/>
              </a:p>
            </c:rich>
          </c:tx>
          <c:overlay val="0"/>
        </c:title>
        <c:numFmt formatCode="General" sourceLinked="0"/>
        <c:majorTickMark val="none"/>
        <c:minorTickMark val="none"/>
        <c:tickLblPos val="nextTo"/>
        <c:crossAx val="-2089039904"/>
        <c:crosses val="autoZero"/>
        <c:auto val="1"/>
        <c:lblAlgn val="ctr"/>
        <c:lblOffset val="100"/>
        <c:noMultiLvlLbl val="0"/>
      </c:catAx>
      <c:valAx>
        <c:axId val="-2089039904"/>
        <c:scaling>
          <c:orientation val="minMax"/>
        </c:scaling>
        <c:delete val="0"/>
        <c:axPos val="l"/>
        <c:majorGridlines/>
        <c:title>
          <c:tx>
            <c:rich>
              <a:bodyPr/>
              <a:lstStyle/>
              <a:p>
                <a:pPr>
                  <a:defRPr/>
                </a:pPr>
                <a:r>
                  <a:rPr lang="en-US" sz="1400"/>
                  <a:t>Average RNA yield (ug) </a:t>
                </a:r>
              </a:p>
            </c:rich>
          </c:tx>
          <c:layout>
            <c:manualLayout>
              <c:xMode val="edge"/>
              <c:yMode val="edge"/>
              <c:x val="0.021917811371346"/>
              <c:y val="0.313563601947527"/>
            </c:manualLayout>
          </c:layout>
          <c:overlay val="0"/>
        </c:title>
        <c:numFmt formatCode="0.0" sourceLinked="1"/>
        <c:majorTickMark val="out"/>
        <c:minorTickMark val="none"/>
        <c:tickLblPos val="nextTo"/>
        <c:crossAx val="-2089235376"/>
        <c:crosses val="autoZero"/>
        <c:crossBetween val="between"/>
      </c:valAx>
    </c:plotArea>
    <c:legend>
      <c:legendPos val="r"/>
      <c:layout>
        <c:manualLayout>
          <c:xMode val="edge"/>
          <c:yMode val="edge"/>
          <c:x val="0.624229191274468"/>
          <c:y val="0.313195952736391"/>
          <c:w val="0.257049330464075"/>
          <c:h val="0.16645805891364"/>
        </c:manualLayout>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989B4A5-93D2-4460-9784-CF4AEE9C670D}" type="datetimeFigureOut">
              <a:rPr lang="en-US" smtClean="0"/>
              <a:pPr/>
              <a:t>2/16/18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798FD44-02F4-41F2-B2F0-7989E34B2DA1}" type="slidenum">
              <a:rPr lang="en-US" smtClean="0"/>
              <a:pPr/>
              <a:t>‹#›</a:t>
            </a:fld>
            <a:endParaRPr lang="en-US"/>
          </a:p>
        </p:txBody>
      </p:sp>
    </p:spTree>
    <p:extLst>
      <p:ext uri="{BB962C8B-B14F-4D97-AF65-F5344CB8AC3E}">
        <p14:creationId xmlns:p14="http://schemas.microsoft.com/office/powerpoint/2010/main" val="3907756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60E9909-83BE-472B-A678-74FFD5A9A37F}" type="datetimeFigureOut">
              <a:rPr lang="en-US" smtClean="0"/>
              <a:pPr/>
              <a:t>2/16/18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FACB639-1D5D-4C27-B4CE-16BC709B519E}" type="slidenum">
              <a:rPr lang="en-US" smtClean="0"/>
              <a:pPr/>
              <a:t>‹#›</a:t>
            </a:fld>
            <a:endParaRPr lang="en-US"/>
          </a:p>
        </p:txBody>
      </p:sp>
    </p:spTree>
    <p:extLst>
      <p:ext uri="{BB962C8B-B14F-4D97-AF65-F5344CB8AC3E}">
        <p14:creationId xmlns:p14="http://schemas.microsoft.com/office/powerpoint/2010/main" val="2484005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ACB639-1D5D-4C27-B4CE-16BC709B519E}" type="slidenum">
              <a:rPr lang="en-US" smtClean="0"/>
              <a:pPr/>
              <a:t>1</a:t>
            </a:fld>
            <a:endParaRPr lang="en-US"/>
          </a:p>
        </p:txBody>
      </p:sp>
    </p:spTree>
    <p:extLst>
      <p:ext uri="{BB962C8B-B14F-4D97-AF65-F5344CB8AC3E}">
        <p14:creationId xmlns:p14="http://schemas.microsoft.com/office/powerpoint/2010/main" val="1031113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44520C-0D93-4AC3-8DFF-15007EFC7339}" type="datetime1">
              <a:rPr lang="en-US" smtClean="0"/>
              <a:pPr/>
              <a:t>2/16/18</a:t>
            </a:fld>
            <a:endParaRPr lang="en-US"/>
          </a:p>
        </p:txBody>
      </p:sp>
      <p:sp>
        <p:nvSpPr>
          <p:cNvPr id="5" name="Footer Placeholder 4"/>
          <p:cNvSpPr>
            <a:spLocks noGrp="1"/>
          </p:cNvSpPr>
          <p:nvPr>
            <p:ph type="ftr" sz="quarter" idx="11"/>
          </p:nvPr>
        </p:nvSpPr>
        <p:spPr/>
        <p:txBody>
          <a:bodyPr/>
          <a:lstStyle/>
          <a:p>
            <a:r>
              <a:rPr lang="en-US" smtClean="0"/>
              <a:t>Integrated Genomics Laboratory    OHSU   January 2012</a:t>
            </a:r>
            <a:endParaRPr lang="en-US"/>
          </a:p>
        </p:txBody>
      </p:sp>
      <p:sp>
        <p:nvSpPr>
          <p:cNvPr id="6" name="Slide Number Placeholder 5"/>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73D3AE-89EC-4B97-874E-5D33E189F353}" type="datetime1">
              <a:rPr lang="en-US" smtClean="0"/>
              <a:pPr/>
              <a:t>2/16/18</a:t>
            </a:fld>
            <a:endParaRPr lang="en-US"/>
          </a:p>
        </p:txBody>
      </p:sp>
      <p:sp>
        <p:nvSpPr>
          <p:cNvPr id="5" name="Footer Placeholder 4"/>
          <p:cNvSpPr>
            <a:spLocks noGrp="1"/>
          </p:cNvSpPr>
          <p:nvPr>
            <p:ph type="ftr" sz="quarter" idx="11"/>
          </p:nvPr>
        </p:nvSpPr>
        <p:spPr/>
        <p:txBody>
          <a:bodyPr/>
          <a:lstStyle/>
          <a:p>
            <a:r>
              <a:rPr lang="en-US" smtClean="0"/>
              <a:t>Integrated Genomics Laboratory    OHSU   January 2012</a:t>
            </a:r>
            <a:endParaRPr lang="en-US"/>
          </a:p>
        </p:txBody>
      </p:sp>
      <p:sp>
        <p:nvSpPr>
          <p:cNvPr id="6" name="Slide Number Placeholder 5"/>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89DB60-E90D-4474-87EA-9FF512B12D31}" type="datetime1">
              <a:rPr lang="en-US" smtClean="0"/>
              <a:pPr/>
              <a:t>2/16/18</a:t>
            </a:fld>
            <a:endParaRPr lang="en-US"/>
          </a:p>
        </p:txBody>
      </p:sp>
      <p:sp>
        <p:nvSpPr>
          <p:cNvPr id="5" name="Footer Placeholder 4"/>
          <p:cNvSpPr>
            <a:spLocks noGrp="1"/>
          </p:cNvSpPr>
          <p:nvPr>
            <p:ph type="ftr" sz="quarter" idx="11"/>
          </p:nvPr>
        </p:nvSpPr>
        <p:spPr/>
        <p:txBody>
          <a:bodyPr/>
          <a:lstStyle/>
          <a:p>
            <a:r>
              <a:rPr lang="en-US" smtClean="0"/>
              <a:t>Integrated Genomics Laboratory    OHSU   January 2012</a:t>
            </a:r>
            <a:endParaRPr lang="en-US"/>
          </a:p>
        </p:txBody>
      </p:sp>
      <p:sp>
        <p:nvSpPr>
          <p:cNvPr id="6" name="Slide Number Placeholder 5"/>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F1051-8E20-4427-8765-B7386052C0CE}" type="datetime1">
              <a:rPr lang="en-US" smtClean="0"/>
              <a:pPr/>
              <a:t>2/16/18</a:t>
            </a:fld>
            <a:endParaRPr lang="en-US"/>
          </a:p>
        </p:txBody>
      </p:sp>
      <p:sp>
        <p:nvSpPr>
          <p:cNvPr id="5" name="Footer Placeholder 4"/>
          <p:cNvSpPr>
            <a:spLocks noGrp="1"/>
          </p:cNvSpPr>
          <p:nvPr>
            <p:ph type="ftr" sz="quarter" idx="11"/>
          </p:nvPr>
        </p:nvSpPr>
        <p:spPr/>
        <p:txBody>
          <a:bodyPr/>
          <a:lstStyle/>
          <a:p>
            <a:r>
              <a:rPr lang="en-US" smtClean="0"/>
              <a:t>Integrated Genomics Laboratory    OHSU   January 2012</a:t>
            </a:r>
            <a:endParaRPr lang="en-US"/>
          </a:p>
        </p:txBody>
      </p:sp>
      <p:sp>
        <p:nvSpPr>
          <p:cNvPr id="6" name="Slide Number Placeholder 5"/>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B6FE2-1550-40C2-9B0D-F98DFC8228E2}" type="datetime1">
              <a:rPr lang="en-US" smtClean="0"/>
              <a:pPr/>
              <a:t>2/16/18</a:t>
            </a:fld>
            <a:endParaRPr lang="en-US"/>
          </a:p>
        </p:txBody>
      </p:sp>
      <p:sp>
        <p:nvSpPr>
          <p:cNvPr id="5" name="Footer Placeholder 4"/>
          <p:cNvSpPr>
            <a:spLocks noGrp="1"/>
          </p:cNvSpPr>
          <p:nvPr>
            <p:ph type="ftr" sz="quarter" idx="11"/>
          </p:nvPr>
        </p:nvSpPr>
        <p:spPr/>
        <p:txBody>
          <a:bodyPr/>
          <a:lstStyle/>
          <a:p>
            <a:r>
              <a:rPr lang="en-US" smtClean="0"/>
              <a:t>Integrated Genomics Laboratory    OHSU   January 2012</a:t>
            </a:r>
            <a:endParaRPr lang="en-US"/>
          </a:p>
        </p:txBody>
      </p:sp>
      <p:sp>
        <p:nvSpPr>
          <p:cNvPr id="6" name="Slide Number Placeholder 5"/>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77F64E-96EF-45A1-B468-A314B4C7344B}" type="datetime1">
              <a:rPr lang="en-US" smtClean="0"/>
              <a:pPr/>
              <a:t>2/16/18</a:t>
            </a:fld>
            <a:endParaRPr lang="en-US"/>
          </a:p>
        </p:txBody>
      </p:sp>
      <p:sp>
        <p:nvSpPr>
          <p:cNvPr id="6" name="Footer Placeholder 5"/>
          <p:cNvSpPr>
            <a:spLocks noGrp="1"/>
          </p:cNvSpPr>
          <p:nvPr>
            <p:ph type="ftr" sz="quarter" idx="11"/>
          </p:nvPr>
        </p:nvSpPr>
        <p:spPr/>
        <p:txBody>
          <a:bodyPr/>
          <a:lstStyle/>
          <a:p>
            <a:r>
              <a:rPr lang="en-US" smtClean="0"/>
              <a:t>Integrated Genomics Laboratory    OHSU   January 2012</a:t>
            </a:r>
            <a:endParaRPr lang="en-US"/>
          </a:p>
        </p:txBody>
      </p:sp>
      <p:sp>
        <p:nvSpPr>
          <p:cNvPr id="7" name="Slide Number Placeholder 6"/>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5E941C-EBC8-4E91-9720-20B361A40AB5}" type="datetime1">
              <a:rPr lang="en-US" smtClean="0"/>
              <a:pPr/>
              <a:t>2/16/18</a:t>
            </a:fld>
            <a:endParaRPr lang="en-US"/>
          </a:p>
        </p:txBody>
      </p:sp>
      <p:sp>
        <p:nvSpPr>
          <p:cNvPr id="8" name="Footer Placeholder 7"/>
          <p:cNvSpPr>
            <a:spLocks noGrp="1"/>
          </p:cNvSpPr>
          <p:nvPr>
            <p:ph type="ftr" sz="quarter" idx="11"/>
          </p:nvPr>
        </p:nvSpPr>
        <p:spPr/>
        <p:txBody>
          <a:bodyPr/>
          <a:lstStyle/>
          <a:p>
            <a:r>
              <a:rPr lang="en-US" smtClean="0"/>
              <a:t>Integrated Genomics Laboratory    OHSU   January 2012</a:t>
            </a:r>
            <a:endParaRPr lang="en-US"/>
          </a:p>
        </p:txBody>
      </p:sp>
      <p:sp>
        <p:nvSpPr>
          <p:cNvPr id="9" name="Slide Number Placeholder 8"/>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307A72-1F74-4C17-BCF6-0BBC5043F22C}" type="datetime1">
              <a:rPr lang="en-US" smtClean="0"/>
              <a:pPr/>
              <a:t>2/16/18</a:t>
            </a:fld>
            <a:endParaRPr lang="en-US"/>
          </a:p>
        </p:txBody>
      </p:sp>
      <p:sp>
        <p:nvSpPr>
          <p:cNvPr id="4" name="Footer Placeholder 3"/>
          <p:cNvSpPr>
            <a:spLocks noGrp="1"/>
          </p:cNvSpPr>
          <p:nvPr>
            <p:ph type="ftr" sz="quarter" idx="11"/>
          </p:nvPr>
        </p:nvSpPr>
        <p:spPr/>
        <p:txBody>
          <a:bodyPr/>
          <a:lstStyle/>
          <a:p>
            <a:r>
              <a:rPr lang="en-US" smtClean="0"/>
              <a:t>Integrated Genomics Laboratory    OHSU   January 2012</a:t>
            </a:r>
            <a:endParaRPr lang="en-US"/>
          </a:p>
        </p:txBody>
      </p:sp>
      <p:sp>
        <p:nvSpPr>
          <p:cNvPr id="5" name="Slide Number Placeholder 4"/>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62ED1-7B42-45BC-A655-FFA06EBFCFC5}" type="datetime1">
              <a:rPr lang="en-US" smtClean="0"/>
              <a:pPr/>
              <a:t>2/16/18</a:t>
            </a:fld>
            <a:endParaRPr lang="en-US"/>
          </a:p>
        </p:txBody>
      </p:sp>
      <p:sp>
        <p:nvSpPr>
          <p:cNvPr id="3" name="Footer Placeholder 2"/>
          <p:cNvSpPr>
            <a:spLocks noGrp="1"/>
          </p:cNvSpPr>
          <p:nvPr>
            <p:ph type="ftr" sz="quarter" idx="11"/>
          </p:nvPr>
        </p:nvSpPr>
        <p:spPr/>
        <p:txBody>
          <a:bodyPr/>
          <a:lstStyle/>
          <a:p>
            <a:r>
              <a:rPr lang="en-US" smtClean="0"/>
              <a:t>Integrated Genomics Laboratory    OHSU   January 2012</a:t>
            </a:r>
            <a:endParaRPr lang="en-US"/>
          </a:p>
        </p:txBody>
      </p:sp>
      <p:sp>
        <p:nvSpPr>
          <p:cNvPr id="4" name="Slide Number Placeholder 3"/>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59914-562E-43EE-B843-D89ED9A5136B}" type="datetime1">
              <a:rPr lang="en-US" smtClean="0"/>
              <a:pPr/>
              <a:t>2/16/18</a:t>
            </a:fld>
            <a:endParaRPr lang="en-US"/>
          </a:p>
        </p:txBody>
      </p:sp>
      <p:sp>
        <p:nvSpPr>
          <p:cNvPr id="6" name="Footer Placeholder 5"/>
          <p:cNvSpPr>
            <a:spLocks noGrp="1"/>
          </p:cNvSpPr>
          <p:nvPr>
            <p:ph type="ftr" sz="quarter" idx="11"/>
          </p:nvPr>
        </p:nvSpPr>
        <p:spPr/>
        <p:txBody>
          <a:bodyPr/>
          <a:lstStyle/>
          <a:p>
            <a:r>
              <a:rPr lang="en-US" smtClean="0"/>
              <a:t>Integrated Genomics Laboratory    OHSU   January 2012</a:t>
            </a:r>
            <a:endParaRPr lang="en-US"/>
          </a:p>
        </p:txBody>
      </p:sp>
      <p:sp>
        <p:nvSpPr>
          <p:cNvPr id="7" name="Slide Number Placeholder 6"/>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C8F051-D801-4837-9EE8-A4AC1A89B7DC}" type="datetime1">
              <a:rPr lang="en-US" smtClean="0"/>
              <a:pPr/>
              <a:t>2/16/18</a:t>
            </a:fld>
            <a:endParaRPr lang="en-US"/>
          </a:p>
        </p:txBody>
      </p:sp>
      <p:sp>
        <p:nvSpPr>
          <p:cNvPr id="6" name="Footer Placeholder 5"/>
          <p:cNvSpPr>
            <a:spLocks noGrp="1"/>
          </p:cNvSpPr>
          <p:nvPr>
            <p:ph type="ftr" sz="quarter" idx="11"/>
          </p:nvPr>
        </p:nvSpPr>
        <p:spPr/>
        <p:txBody>
          <a:bodyPr/>
          <a:lstStyle/>
          <a:p>
            <a:r>
              <a:rPr lang="en-US" smtClean="0"/>
              <a:t>Integrated Genomics Laboratory    OHSU   January 2012</a:t>
            </a:r>
            <a:endParaRPr lang="en-US"/>
          </a:p>
        </p:txBody>
      </p:sp>
      <p:sp>
        <p:nvSpPr>
          <p:cNvPr id="7" name="Slide Number Placeholder 6"/>
          <p:cNvSpPr>
            <a:spLocks noGrp="1"/>
          </p:cNvSpPr>
          <p:nvPr>
            <p:ph type="sldNum" sz="quarter" idx="12"/>
          </p:nvPr>
        </p:nvSpPr>
        <p:spPr/>
        <p:txBody>
          <a:bodyPr/>
          <a:lstStyle/>
          <a:p>
            <a:fld id="{F832E3C9-6828-44B8-B910-19106E43BBE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FDFDF3-A8FF-4854-8962-EB5390AB5FDA}" type="datetime1">
              <a:rPr lang="en-US" smtClean="0"/>
              <a:pPr/>
              <a:t>2/16/18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Integrated Genomics Laboratory    OHSU   January 2012</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2E3C9-6828-44B8-B910-19106E43BB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762000"/>
            <a:ext cx="5867400" cy="4343400"/>
          </a:xfrm>
          <a:ln w="9525">
            <a:solidFill>
              <a:schemeClr val="accent1"/>
            </a:solidFill>
          </a:ln>
        </p:spPr>
        <p:txBody>
          <a:bodyPr>
            <a:noAutofit/>
          </a:bodyPr>
          <a:lstStyle/>
          <a:p>
            <a:pPr lvl="4" algn="ctr"/>
            <a:r>
              <a:rPr lang="en-US" sz="2800" dirty="0" smtClean="0"/>
              <a:t>Evaluation of two commercially available RNA isolation kits for formalin-fixed paraffin-embedded specimens</a:t>
            </a:r>
            <a:br>
              <a:rPr lang="en-US" sz="2800" dirty="0" smtClean="0"/>
            </a:br>
            <a:r>
              <a:rPr lang="en-US" sz="2800" dirty="0" smtClean="0"/>
              <a:t/>
            </a:r>
            <a:br>
              <a:rPr lang="en-US" sz="2800" dirty="0" smtClean="0"/>
            </a:br>
            <a:r>
              <a:rPr lang="en-US" b="1" dirty="0"/>
              <a:t> Kristina </a:t>
            </a:r>
            <a:r>
              <a:rPr lang="en-US" b="1" dirty="0" smtClean="0"/>
              <a:t>Vartanian</a:t>
            </a:r>
            <a:br>
              <a:rPr lang="en-US" b="1" dirty="0" smtClean="0"/>
            </a:br>
            <a:r>
              <a:rPr lang="en-US" dirty="0" smtClean="0"/>
              <a:t>Samantha Savage</a:t>
            </a:r>
            <a:br>
              <a:rPr lang="en-US" dirty="0" smtClean="0"/>
            </a:br>
            <a:r>
              <a:rPr lang="en-US" dirty="0"/>
              <a:t>B</a:t>
            </a:r>
            <a:r>
              <a:rPr lang="en-US" dirty="0" smtClean="0"/>
              <a:t>arry Malmanger</a:t>
            </a:r>
            <a:br>
              <a:rPr lang="en-US" dirty="0" smtClean="0"/>
            </a:br>
            <a:r>
              <a:rPr lang="en-US" dirty="0" smtClean="0"/>
              <a:t>  </a:t>
            </a:r>
            <a:r>
              <a:rPr lang="en-US" dirty="0"/>
              <a:t>Chris Harrington , PhD</a:t>
            </a:r>
            <a:endParaRPr lang="en-US" sz="2800" dirty="0"/>
          </a:p>
        </p:txBody>
      </p:sp>
      <p:sp>
        <p:nvSpPr>
          <p:cNvPr id="6" name="Footer Placeholder 5"/>
          <p:cNvSpPr>
            <a:spLocks noGrp="1"/>
          </p:cNvSpPr>
          <p:nvPr>
            <p:ph type="ftr" sz="quarter" idx="11"/>
          </p:nvPr>
        </p:nvSpPr>
        <p:spPr>
          <a:xfrm>
            <a:off x="2514600" y="5943600"/>
            <a:ext cx="3733800" cy="365125"/>
          </a:xfrm>
        </p:spPr>
        <p:txBody>
          <a:bodyPr/>
          <a:lstStyle/>
          <a:p>
            <a:r>
              <a:rPr lang="en-US" sz="1600" b="1" dirty="0" smtClean="0"/>
              <a:t>OHSU Integrated Genomics Laboratory January 2012</a:t>
            </a:r>
            <a:endParaRPr lang="en-US" sz="1600" b="1" dirty="0"/>
          </a:p>
        </p:txBody>
      </p:sp>
      <p:pic>
        <p:nvPicPr>
          <p:cNvPr id="1027" name="Picture 3" descr="C:\Users\romeroc\AppData\Local\Temp\.ptmp980866\OHSU_Vertical\OHSU_logo_vertical_RGB\OHSU_V_RGB_po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24155" y="5529072"/>
            <a:ext cx="1592114" cy="11003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020762"/>
          </a:xfrm>
        </p:spPr>
        <p:txBody>
          <a:bodyPr>
            <a:normAutofit/>
          </a:bodyPr>
          <a:lstStyle/>
          <a:p>
            <a:r>
              <a:rPr lang="en-US" sz="2800" b="1" dirty="0" smtClean="0"/>
              <a:t>Conclusions</a:t>
            </a:r>
            <a:endParaRPr lang="en-US" sz="2800" b="1" dirty="0"/>
          </a:p>
        </p:txBody>
      </p:sp>
      <p:sp>
        <p:nvSpPr>
          <p:cNvPr id="5" name="Content Placeholder 4"/>
          <p:cNvSpPr>
            <a:spLocks noGrp="1"/>
          </p:cNvSpPr>
          <p:nvPr>
            <p:ph idx="1"/>
          </p:nvPr>
        </p:nvSpPr>
        <p:spPr>
          <a:xfrm>
            <a:off x="457200" y="1295400"/>
            <a:ext cx="8229600" cy="4830763"/>
          </a:xfrm>
        </p:spPr>
        <p:txBody>
          <a:bodyPr/>
          <a:lstStyle/>
          <a:p>
            <a:pPr lvl="4">
              <a:buNone/>
            </a:pPr>
            <a:r>
              <a:rPr lang="en-US" dirty="0" smtClean="0"/>
              <a:t>		</a:t>
            </a:r>
          </a:p>
          <a:p>
            <a:pPr lvl="4">
              <a:buNone/>
            </a:pPr>
            <a:endParaRPr lang="en-US" dirty="0" smtClean="0"/>
          </a:p>
          <a:p>
            <a:pPr lvl="4">
              <a:buNone/>
            </a:pPr>
            <a:endParaRPr lang="en-US" dirty="0" smtClean="0"/>
          </a:p>
          <a:p>
            <a:pPr lvl="4">
              <a:buNone/>
            </a:pPr>
            <a:endParaRPr lang="en-US" dirty="0" smtClean="0"/>
          </a:p>
          <a:p>
            <a:pPr lvl="4">
              <a:buNone/>
            </a:pPr>
            <a:endParaRPr lang="en-US" dirty="0" smtClean="0"/>
          </a:p>
          <a:p>
            <a:pPr lvl="4">
              <a:buNone/>
            </a:pPr>
            <a:endParaRPr lang="en-US" dirty="0" smtClean="0"/>
          </a:p>
          <a:p>
            <a:pPr lvl="4">
              <a:buNone/>
            </a:pPr>
            <a:endParaRPr lang="en-US" dirty="0" smtClean="0"/>
          </a:p>
        </p:txBody>
      </p:sp>
      <p:sp>
        <p:nvSpPr>
          <p:cNvPr id="6" name="Footer Placeholder 5"/>
          <p:cNvSpPr>
            <a:spLocks noGrp="1"/>
          </p:cNvSpPr>
          <p:nvPr>
            <p:ph type="ftr" sz="quarter" idx="11"/>
          </p:nvPr>
        </p:nvSpPr>
        <p:spPr/>
        <p:txBody>
          <a:bodyPr/>
          <a:lstStyle/>
          <a:p>
            <a:r>
              <a:rPr lang="en-US" smtClean="0"/>
              <a:t>OHSU Integrated Genomics Laboratory January 2012</a:t>
            </a:r>
            <a:endParaRPr lang="en-US" dirty="0"/>
          </a:p>
        </p:txBody>
      </p:sp>
      <p:sp>
        <p:nvSpPr>
          <p:cNvPr id="7" name="TextBox 6"/>
          <p:cNvSpPr txBox="1"/>
          <p:nvPr/>
        </p:nvSpPr>
        <p:spPr>
          <a:xfrm>
            <a:off x="533400" y="1295400"/>
            <a:ext cx="8077200" cy="5078313"/>
          </a:xfrm>
          <a:prstGeom prst="rect">
            <a:avLst/>
          </a:prstGeom>
          <a:noFill/>
        </p:spPr>
        <p:txBody>
          <a:bodyPr wrap="square" rtlCol="0">
            <a:spAutoFit/>
          </a:bodyPr>
          <a:lstStyle/>
          <a:p>
            <a:pPr marL="342900" indent="-342900">
              <a:buFont typeface="Wingdings" pitchFamily="2" charset="2"/>
              <a:buChar char="v"/>
            </a:pPr>
            <a:r>
              <a:rPr lang="en-US" dirty="0" smtClean="0"/>
              <a:t> </a:t>
            </a:r>
            <a:r>
              <a:rPr lang="en-US" dirty="0" smtClean="0">
                <a:latin typeface="+mj-lt"/>
              </a:rPr>
              <a:t>Both the Qiagen and Ambion method produce RNA of similar mass, purity and quality, although the samples processed with the Qiagen method had slightly higher recoveries.</a:t>
            </a:r>
          </a:p>
          <a:p>
            <a:pPr marL="342900" indent="-342900">
              <a:buFont typeface="Wingdings" pitchFamily="2" charset="2"/>
              <a:buChar char="v"/>
            </a:pPr>
            <a:endParaRPr lang="en-US" dirty="0" smtClean="0">
              <a:latin typeface="+mj-lt"/>
            </a:endParaRPr>
          </a:p>
          <a:p>
            <a:pPr marL="342900" indent="-342900">
              <a:buFont typeface="Wingdings" pitchFamily="2" charset="2"/>
              <a:buChar char="v"/>
            </a:pPr>
            <a:r>
              <a:rPr lang="en-US" dirty="0" smtClean="0">
                <a:latin typeface="+mj-lt"/>
              </a:rPr>
              <a:t>RNA purity, as measured by the 260/280 ratios (an indicator of protein contamination) and the 260/230 ratios (an indication of organic solvents or salts present in the sample), are acceptable and similar across methods.</a:t>
            </a:r>
          </a:p>
          <a:p>
            <a:pPr marL="342900" indent="-342900">
              <a:buFont typeface="Wingdings" pitchFamily="2" charset="2"/>
              <a:buChar char="v"/>
            </a:pPr>
            <a:endParaRPr lang="en-US" dirty="0" smtClean="0">
              <a:latin typeface="+mj-lt"/>
            </a:endParaRPr>
          </a:p>
          <a:p>
            <a:pPr marL="342900" indent="-342900">
              <a:buFont typeface="Wingdings" pitchFamily="2" charset="2"/>
              <a:buChar char="v"/>
            </a:pPr>
            <a:r>
              <a:rPr lang="en-US" dirty="0" smtClean="0">
                <a:latin typeface="+mj-lt"/>
              </a:rPr>
              <a:t>Automating the RNA isolation method using the Qiagen QIAcube produced yields slightly higher than the manual method.</a:t>
            </a:r>
          </a:p>
          <a:p>
            <a:pPr marL="342900" indent="-342900">
              <a:buFont typeface="Wingdings" pitchFamily="2" charset="2"/>
              <a:buChar char="v"/>
            </a:pPr>
            <a:endParaRPr lang="en-US" dirty="0" smtClean="0">
              <a:latin typeface="+mj-lt"/>
            </a:endParaRPr>
          </a:p>
          <a:p>
            <a:pPr marL="342900" indent="-342900">
              <a:buFont typeface="Wingdings" pitchFamily="2" charset="2"/>
              <a:buChar char="v"/>
            </a:pPr>
            <a:r>
              <a:rPr lang="en-US" dirty="0" smtClean="0">
                <a:latin typeface="+mj-lt"/>
              </a:rPr>
              <a:t>RNA integrity numbers (RIN) generated by the Agilent 2100 Bioanalyzer Expert software algorithm were similar across methods and typical of FFPE RNA. The BA traces indicate highly fragmented material.</a:t>
            </a:r>
          </a:p>
          <a:p>
            <a:pPr marL="342900" indent="-342900">
              <a:buFont typeface="Wingdings" pitchFamily="2" charset="2"/>
              <a:buChar char="v"/>
            </a:pPr>
            <a:endParaRPr lang="en-US" dirty="0" smtClean="0">
              <a:latin typeface="+mj-lt"/>
            </a:endParaRPr>
          </a:p>
          <a:p>
            <a:pPr marL="342900" indent="-342900">
              <a:buFont typeface="Wingdings" pitchFamily="2" charset="2"/>
              <a:buChar char="v"/>
            </a:pPr>
            <a:r>
              <a:rPr lang="en-US" dirty="0" smtClean="0">
                <a:latin typeface="+mj-lt"/>
              </a:rPr>
              <a:t>RNA recoveries appear to be tissue specific.  Optimization of isolation protocols steps may result in improved recoveries for certain tissue types more prone to cross-linking  or with lower cell densities.</a:t>
            </a:r>
            <a:endParaRPr lang="en-US"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sz="2800" b="1" dirty="0" smtClean="0"/>
              <a:t>Introduction</a:t>
            </a:r>
            <a:endParaRPr lang="en-US" sz="2800" b="1" dirty="0"/>
          </a:p>
        </p:txBody>
      </p:sp>
      <p:sp>
        <p:nvSpPr>
          <p:cNvPr id="5" name="Content Placeholder 4"/>
          <p:cNvSpPr>
            <a:spLocks noGrp="1"/>
          </p:cNvSpPr>
          <p:nvPr>
            <p:ph idx="1"/>
          </p:nvPr>
        </p:nvSpPr>
        <p:spPr>
          <a:xfrm>
            <a:off x="304800" y="1219200"/>
            <a:ext cx="8382000" cy="4906963"/>
          </a:xfrm>
        </p:spPr>
        <p:txBody>
          <a:bodyPr/>
          <a:lstStyle/>
          <a:p>
            <a:pPr lvl="4">
              <a:buNone/>
            </a:pPr>
            <a:r>
              <a:rPr lang="en-US" dirty="0" smtClean="0"/>
              <a:t>		</a:t>
            </a:r>
          </a:p>
          <a:p>
            <a:pPr lvl="4">
              <a:buNone/>
            </a:pPr>
            <a:endParaRPr lang="en-US" dirty="0" smtClean="0"/>
          </a:p>
          <a:p>
            <a:pPr lvl="4">
              <a:buNone/>
            </a:pPr>
            <a:endParaRPr lang="en-US" dirty="0" smtClean="0"/>
          </a:p>
          <a:p>
            <a:pPr lvl="4">
              <a:buNone/>
            </a:pPr>
            <a:endParaRPr lang="en-US" dirty="0" smtClean="0"/>
          </a:p>
          <a:p>
            <a:pPr lvl="4">
              <a:buNone/>
            </a:pPr>
            <a:endParaRPr lang="en-US" dirty="0" smtClean="0"/>
          </a:p>
          <a:p>
            <a:pPr lvl="4">
              <a:buNone/>
            </a:pPr>
            <a:endParaRPr lang="en-US" dirty="0" smtClean="0"/>
          </a:p>
          <a:p>
            <a:pPr lvl="4">
              <a:buNone/>
            </a:pPr>
            <a:endParaRPr lang="en-US" dirty="0" smtClean="0"/>
          </a:p>
        </p:txBody>
      </p:sp>
      <p:sp>
        <p:nvSpPr>
          <p:cNvPr id="6" name="Footer Placeholder 5"/>
          <p:cNvSpPr>
            <a:spLocks noGrp="1"/>
          </p:cNvSpPr>
          <p:nvPr>
            <p:ph type="ftr" sz="quarter" idx="11"/>
          </p:nvPr>
        </p:nvSpPr>
        <p:spPr/>
        <p:txBody>
          <a:bodyPr/>
          <a:lstStyle/>
          <a:p>
            <a:r>
              <a:rPr lang="en-US" dirty="0" smtClean="0"/>
              <a:t>OHSU Integrated Genomics Laboratory January 2012</a:t>
            </a:r>
            <a:endParaRPr lang="en-US" dirty="0"/>
          </a:p>
        </p:txBody>
      </p:sp>
      <p:sp>
        <p:nvSpPr>
          <p:cNvPr id="7" name="TextBox 6"/>
          <p:cNvSpPr txBox="1"/>
          <p:nvPr/>
        </p:nvSpPr>
        <p:spPr>
          <a:xfrm>
            <a:off x="228600" y="1447800"/>
            <a:ext cx="8534400" cy="4524315"/>
          </a:xfrm>
          <a:prstGeom prst="rect">
            <a:avLst/>
          </a:prstGeom>
          <a:noFill/>
        </p:spPr>
        <p:txBody>
          <a:bodyPr wrap="square" rtlCol="0">
            <a:spAutoFit/>
          </a:bodyPr>
          <a:lstStyle/>
          <a:p>
            <a:r>
              <a:rPr lang="en-US" sz="1600" dirty="0" smtClean="0">
                <a:latin typeface="+mj-lt"/>
              </a:rPr>
              <a:t>The isolation of nucleic acids derived from archived clinical material can provide a powerful tool in studies of diseased tissue at both the genomic and gene expression level.</a:t>
            </a:r>
          </a:p>
          <a:p>
            <a:r>
              <a:rPr lang="en-US" sz="1600" dirty="0" smtClean="0">
                <a:latin typeface="+mj-lt"/>
              </a:rPr>
              <a:t>Standard preservation techniques for storage of biological tissue samples involve formalin-fixation and paraffin-embedding (FFPE). While the high reactivity of these chemicals makes them ideal for maintaining tissue structure, isolating genomic material for molecular analysis can be challenging due to: (1) trapping and modification of nucleic acids in extensive protein-protein and protein-nucleic acid </a:t>
            </a:r>
            <a:r>
              <a:rPr lang="en-US" sz="1600" dirty="0" err="1" smtClean="0">
                <a:latin typeface="+mj-lt"/>
              </a:rPr>
              <a:t>crosslinks</a:t>
            </a:r>
            <a:r>
              <a:rPr lang="en-US" sz="1600" dirty="0" smtClean="0">
                <a:latin typeface="+mj-lt"/>
              </a:rPr>
              <a:t>, (2) fragmentation and chemical modification of the RNA or DNA that occurs during the FFPE process, (3) reagents used in FFPE blocks or slide preparations can complicate RNA purification and inhibit downstream enzymatic reactions.  Due to the effects of this process and long tissue storage times common with banked samples, nucleic acids can be in a state that is incompatible with many molecular analysis techniques.</a:t>
            </a:r>
          </a:p>
          <a:p>
            <a:endParaRPr lang="en-US" sz="1600" dirty="0" smtClean="0">
              <a:latin typeface="+mj-lt"/>
            </a:endParaRPr>
          </a:p>
          <a:p>
            <a:r>
              <a:rPr lang="en-US" sz="1600" dirty="0" smtClean="0">
                <a:latin typeface="+mj-lt"/>
              </a:rPr>
              <a:t>Improved isolation protocols designed specifically to meet the challenges of working with FFPE nucleic acids are commercially available.  In this study, we examined two commonly used methods with the goals of: (1) measuring the mass, purity and integrity of the isolated RNA, (2) determining if automating one of the methods results in RNA of similar amount and quality as the manual method.</a:t>
            </a:r>
            <a:endParaRPr lang="en-US" sz="16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OHSU Integrated Genomics Laboratory  January 2012</a:t>
            </a:r>
            <a:endParaRPr lang="en-US" dirty="0"/>
          </a:p>
        </p:txBody>
      </p:sp>
      <p:sp>
        <p:nvSpPr>
          <p:cNvPr id="5" name="TextBox 4"/>
          <p:cNvSpPr txBox="1"/>
          <p:nvPr/>
        </p:nvSpPr>
        <p:spPr>
          <a:xfrm>
            <a:off x="533400" y="457200"/>
            <a:ext cx="8305800" cy="4524315"/>
          </a:xfrm>
          <a:prstGeom prst="rect">
            <a:avLst/>
          </a:prstGeom>
          <a:noFill/>
        </p:spPr>
        <p:txBody>
          <a:bodyPr wrap="square" rtlCol="0">
            <a:spAutoFit/>
          </a:bodyPr>
          <a:lstStyle/>
          <a:p>
            <a:r>
              <a:rPr lang="en-US" dirty="0" smtClean="0"/>
              <a:t>   </a:t>
            </a:r>
          </a:p>
          <a:p>
            <a:r>
              <a:rPr lang="en-US" b="1" dirty="0" smtClean="0"/>
              <a:t> </a:t>
            </a:r>
            <a:endParaRPr lang="en-US" dirty="0" smtClean="0"/>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t>
            </a:r>
          </a:p>
          <a:p>
            <a:r>
              <a:rPr lang="en-US" dirty="0" smtClean="0"/>
              <a:t/>
            </a:r>
            <a:br>
              <a:rPr lang="en-US" dirty="0" smtClean="0"/>
            </a:br>
            <a:r>
              <a:rPr lang="en-US" dirty="0" smtClean="0"/>
              <a:t>	        	 </a:t>
            </a:r>
            <a:endParaRPr lang="en-US" dirty="0"/>
          </a:p>
        </p:txBody>
      </p:sp>
      <p:sp>
        <p:nvSpPr>
          <p:cNvPr id="8" name="TextBox 7"/>
          <p:cNvSpPr txBox="1"/>
          <p:nvPr/>
        </p:nvSpPr>
        <p:spPr>
          <a:xfrm>
            <a:off x="1066800" y="152400"/>
            <a:ext cx="6705600" cy="523220"/>
          </a:xfrm>
          <a:prstGeom prst="rect">
            <a:avLst/>
          </a:prstGeom>
          <a:noFill/>
        </p:spPr>
        <p:txBody>
          <a:bodyPr wrap="square" rtlCol="0">
            <a:spAutoFit/>
          </a:bodyPr>
          <a:lstStyle/>
          <a:p>
            <a:pPr algn="ctr"/>
            <a:r>
              <a:rPr lang="en-US" sz="2800" b="1" dirty="0" smtClean="0"/>
              <a:t>Experimental design overview</a:t>
            </a:r>
            <a:endParaRPr lang="en-US" sz="2800" b="1" dirty="0"/>
          </a:p>
        </p:txBody>
      </p:sp>
      <p:sp>
        <p:nvSpPr>
          <p:cNvPr id="37" name="TextBox 36"/>
          <p:cNvSpPr txBox="1"/>
          <p:nvPr/>
        </p:nvSpPr>
        <p:spPr>
          <a:xfrm>
            <a:off x="457200" y="838200"/>
            <a:ext cx="8382000" cy="369332"/>
          </a:xfrm>
          <a:prstGeom prst="rect">
            <a:avLst/>
          </a:prstGeom>
          <a:noFill/>
        </p:spPr>
        <p:txBody>
          <a:bodyPr wrap="square" rtlCol="0">
            <a:spAutoFit/>
          </a:bodyPr>
          <a:lstStyle/>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2105025" y="914399"/>
            <a:ext cx="4933950" cy="5334001"/>
          </a:xfrm>
          <a:prstGeom prst="rect">
            <a:avLst/>
          </a:prstGeom>
          <a:noFill/>
          <a:ln w="25400">
            <a:solidFill>
              <a:schemeClr val="tx1"/>
            </a:solid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Materials and Methods</a:t>
            </a:r>
            <a:endParaRPr lang="en-US" sz="2800" b="1" dirty="0"/>
          </a:p>
        </p:txBody>
      </p:sp>
      <p:sp>
        <p:nvSpPr>
          <p:cNvPr id="6" name="Footer Placeholder 5"/>
          <p:cNvSpPr>
            <a:spLocks noGrp="1"/>
          </p:cNvSpPr>
          <p:nvPr>
            <p:ph type="ftr" sz="quarter" idx="11"/>
          </p:nvPr>
        </p:nvSpPr>
        <p:spPr/>
        <p:txBody>
          <a:bodyPr/>
          <a:lstStyle/>
          <a:p>
            <a:r>
              <a:rPr lang="en-US" smtClean="0"/>
              <a:t>OHSU Integrated Genomics Laboratory January 2012</a:t>
            </a:r>
            <a:endParaRPr lang="en-US" dirty="0"/>
          </a:p>
        </p:txBody>
      </p:sp>
      <p:sp>
        <p:nvSpPr>
          <p:cNvPr id="10" name="Content Placeholder 9"/>
          <p:cNvSpPr>
            <a:spLocks noGrp="1"/>
          </p:cNvSpPr>
          <p:nvPr>
            <p:ph idx="1"/>
          </p:nvPr>
        </p:nvSpPr>
        <p:spPr>
          <a:xfrm>
            <a:off x="457200" y="1143000"/>
            <a:ext cx="8229600" cy="5029200"/>
          </a:xfrm>
        </p:spPr>
        <p:txBody>
          <a:bodyPr>
            <a:normAutofit/>
          </a:bodyPr>
          <a:lstStyle/>
          <a:p>
            <a:r>
              <a:rPr lang="en-US" sz="1600" dirty="0" smtClean="0">
                <a:latin typeface="+mj-lt"/>
              </a:rPr>
              <a:t>Imprinting Control Region (ICR) Mouse FFPE skeletal muscle and spleen tissue was purchased from Zyagen Incorporated (www.zyagen.com). </a:t>
            </a:r>
          </a:p>
          <a:p>
            <a:endParaRPr lang="en-US" sz="1600" dirty="0" smtClean="0">
              <a:latin typeface="+mj-lt"/>
            </a:endParaRPr>
          </a:p>
          <a:p>
            <a:r>
              <a:rPr lang="en-US" sz="1600" dirty="0" smtClean="0">
                <a:latin typeface="+mj-lt"/>
              </a:rPr>
              <a:t>Twelve samples, six per tissue type (10</a:t>
            </a:r>
            <a:r>
              <a:rPr lang="en-US" sz="1600" dirty="0" smtClean="0">
                <a:solidFill>
                  <a:prstClr val="black"/>
                </a:solidFill>
                <a:latin typeface="Arial"/>
                <a:ea typeface="Calibri"/>
                <a:cs typeface="Times New Roman"/>
              </a:rPr>
              <a:t>µm</a:t>
            </a:r>
            <a:r>
              <a:rPr lang="en-US" sz="1600" dirty="0" smtClean="0">
                <a:latin typeface="+mj-lt"/>
              </a:rPr>
              <a:t> thick, three per tube for total of 30</a:t>
            </a:r>
            <a:r>
              <a:rPr lang="en-US" sz="1600" dirty="0" smtClean="0">
                <a:solidFill>
                  <a:prstClr val="black"/>
                </a:solidFill>
                <a:latin typeface="Arial"/>
                <a:ea typeface="Calibri"/>
                <a:cs typeface="Times New Roman"/>
              </a:rPr>
              <a:t>µm</a:t>
            </a:r>
            <a:r>
              <a:rPr lang="en-US" sz="1600" dirty="0" smtClean="0">
                <a:latin typeface="+mj-lt"/>
              </a:rPr>
              <a:t> per sample) were supplied in 1.5ml RNase-DNase free microfuge tubes</a:t>
            </a:r>
            <a:r>
              <a:rPr lang="en-US" sz="1600" i="1" dirty="0" smtClean="0">
                <a:latin typeface="+mj-lt"/>
              </a:rPr>
              <a:t>. </a:t>
            </a:r>
            <a:r>
              <a:rPr lang="en-US" sz="1600" dirty="0" smtClean="0">
                <a:latin typeface="+mj-lt"/>
              </a:rPr>
              <a:t>Tubes containing tissue sections were stored at 4°C until RNA isolation. </a:t>
            </a:r>
          </a:p>
          <a:p>
            <a:endParaRPr lang="en-US" sz="1600" dirty="0" smtClean="0">
              <a:latin typeface="+mj-lt"/>
            </a:endParaRPr>
          </a:p>
          <a:p>
            <a:r>
              <a:rPr lang="en-US" sz="1600" dirty="0" smtClean="0">
                <a:latin typeface="+mj-lt"/>
              </a:rPr>
              <a:t>After xylene </a:t>
            </a:r>
            <a:r>
              <a:rPr lang="en-US" sz="1600" dirty="0" err="1" smtClean="0">
                <a:latin typeface="+mj-lt"/>
              </a:rPr>
              <a:t>deparaffinization</a:t>
            </a:r>
            <a:r>
              <a:rPr lang="en-US" sz="1600" dirty="0" smtClean="0">
                <a:latin typeface="+mj-lt"/>
              </a:rPr>
              <a:t>, RNA extractions were performed following the guidelines outlined in either the Qiagen miRNeasy FFPE kit (P/N 217504) or Ambion RecoverALL Total Nucleic Acid method (P/N AM1975). </a:t>
            </a:r>
          </a:p>
          <a:p>
            <a:endParaRPr lang="en-US" sz="1600" dirty="0" smtClean="0">
              <a:latin typeface="+mj-lt"/>
            </a:endParaRPr>
          </a:p>
          <a:p>
            <a:r>
              <a:rPr lang="en-US" sz="1600" dirty="0" smtClean="0">
                <a:latin typeface="+mj-lt"/>
              </a:rPr>
              <a:t> To compare recovery and quality of samples processed using an automation system, isolations using the Qiagen miRNeasy FFPE kit were repeated using the Qiagen QIAcube.</a:t>
            </a:r>
          </a:p>
          <a:p>
            <a:endParaRPr lang="en-US" sz="1600" dirty="0" smtClean="0">
              <a:latin typeface="+mj-lt"/>
            </a:endParaRPr>
          </a:p>
          <a:p>
            <a:r>
              <a:rPr lang="en-US" sz="1600" dirty="0" smtClean="0">
                <a:latin typeface="+mj-lt"/>
              </a:rPr>
              <a:t> RNA purity and mass were calculated using a Nanodrop 1000 spectrophotometer. The integrity of the RNA was measured using the Agilent 2100 Bioanalyzer and a Pico Chip</a:t>
            </a:r>
            <a:endParaRPr lang="en-US" sz="1600" dirty="0" smtClean="0">
              <a:solidFill>
                <a:srgbClr val="FF0000"/>
              </a:solidFill>
              <a:latin typeface="+mj-lt"/>
            </a:endParaRPr>
          </a:p>
          <a:p>
            <a:pPr>
              <a:buNone/>
            </a:pPr>
            <a:endParaRPr lang="en-US"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OHSU Integrated Genomics Laboratory January 2012</a:t>
            </a:r>
            <a:endParaRPr lang="en-US" dirty="0"/>
          </a:p>
        </p:txBody>
      </p:sp>
      <p:sp>
        <p:nvSpPr>
          <p:cNvPr id="3" name="TextBox 2"/>
          <p:cNvSpPr txBox="1"/>
          <p:nvPr/>
        </p:nvSpPr>
        <p:spPr>
          <a:xfrm>
            <a:off x="533400" y="304800"/>
            <a:ext cx="8229600" cy="6063198"/>
          </a:xfrm>
          <a:prstGeom prst="rect">
            <a:avLst/>
          </a:prstGeom>
          <a:noFill/>
        </p:spPr>
        <p:txBody>
          <a:bodyPr wrap="square" rtlCol="0">
            <a:spAutoFit/>
          </a:bodyPr>
          <a:lstStyle/>
          <a:p>
            <a:pPr algn="ctr"/>
            <a:r>
              <a:rPr lang="en-US" sz="2800" b="1" dirty="0" smtClean="0">
                <a:latin typeface="+mj-lt"/>
              </a:rPr>
              <a:t>Experimental design details</a:t>
            </a:r>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smtClean="0"/>
          </a:p>
          <a:p>
            <a:pPr algn="ctr"/>
            <a:endParaRPr lang="en-US" sz="2400" b="1" dirty="0"/>
          </a:p>
        </p:txBody>
      </p:sp>
      <p:graphicFrame>
        <p:nvGraphicFramePr>
          <p:cNvPr id="4" name="Table 3"/>
          <p:cNvGraphicFramePr>
            <a:graphicFrameLocks noGrp="1"/>
          </p:cNvGraphicFramePr>
          <p:nvPr/>
        </p:nvGraphicFramePr>
        <p:xfrm>
          <a:off x="762000" y="1143000"/>
          <a:ext cx="7543802" cy="3748535"/>
        </p:xfrm>
        <a:graphic>
          <a:graphicData uri="http://schemas.openxmlformats.org/drawingml/2006/table">
            <a:tbl>
              <a:tblPr/>
              <a:tblGrid>
                <a:gridCol w="902159"/>
                <a:gridCol w="1002841"/>
                <a:gridCol w="1155766"/>
                <a:gridCol w="1651645"/>
                <a:gridCol w="1651645"/>
                <a:gridCol w="1179746"/>
              </a:tblGrid>
              <a:tr h="600077">
                <a:tc>
                  <a:txBody>
                    <a:bodyPr/>
                    <a:lstStyle/>
                    <a:p>
                      <a:pPr marL="0" marR="0" algn="ctr">
                        <a:lnSpc>
                          <a:spcPct val="115000"/>
                        </a:lnSpc>
                        <a:spcBef>
                          <a:spcPts val="0"/>
                        </a:spcBef>
                        <a:spcAft>
                          <a:spcPts val="0"/>
                        </a:spcAft>
                      </a:pPr>
                      <a:r>
                        <a:rPr lang="en-US" sz="1800" b="1" dirty="0">
                          <a:latin typeface="+mj-lt"/>
                          <a:ea typeface="Calibri"/>
                          <a:cs typeface="Times New Roman"/>
                        </a:rPr>
                        <a:t>Tissue source</a:t>
                      </a:r>
                      <a:endParaRPr lang="en-US" sz="18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800" b="1" dirty="0">
                          <a:latin typeface="+mj-lt"/>
                          <a:ea typeface="Calibri"/>
                          <a:cs typeface="Times New Roman"/>
                        </a:rPr>
                        <a:t>Section size</a:t>
                      </a:r>
                      <a:endParaRPr lang="en-US" sz="18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800" b="1" dirty="0">
                          <a:latin typeface="+mj-lt"/>
                          <a:ea typeface="Calibri"/>
                          <a:cs typeface="Times New Roman"/>
                        </a:rPr>
                        <a:t>Total tissue amount</a:t>
                      </a:r>
                      <a:endParaRPr lang="en-US" sz="18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800" b="1" dirty="0">
                          <a:latin typeface="+mj-lt"/>
                          <a:ea typeface="Calibri"/>
                          <a:cs typeface="Times New Roman"/>
                        </a:rPr>
                        <a:t>Isolation method</a:t>
                      </a:r>
                      <a:endParaRPr lang="en-US" sz="18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800" b="1" dirty="0">
                          <a:latin typeface="+mj-lt"/>
                          <a:ea typeface="Calibri"/>
                          <a:cs typeface="Times New Roman"/>
                        </a:rPr>
                        <a:t>Processing type</a:t>
                      </a:r>
                      <a:endParaRPr lang="en-US" sz="18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800" b="1" dirty="0">
                          <a:latin typeface="+mj-lt"/>
                          <a:ea typeface="Calibri"/>
                          <a:cs typeface="Times New Roman"/>
                        </a:rPr>
                        <a:t>Sample Number</a:t>
                      </a:r>
                      <a:endParaRPr lang="en-US" sz="18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35744">
                <a:tc rowSpan="6">
                  <a:txBody>
                    <a:bodyPr/>
                    <a:lstStyle/>
                    <a:p>
                      <a:pPr marL="0" marR="0" algn="ctr">
                        <a:lnSpc>
                          <a:spcPct val="115000"/>
                        </a:lnSpc>
                        <a:spcBef>
                          <a:spcPts val="0"/>
                        </a:spcBef>
                        <a:spcAft>
                          <a:spcPts val="0"/>
                        </a:spcAft>
                      </a:pPr>
                      <a:r>
                        <a:rPr lang="en-US" sz="1400" b="1" dirty="0" smtClean="0">
                          <a:latin typeface="+mj-lt"/>
                          <a:ea typeface="Calibri"/>
                          <a:cs typeface="Times New Roman"/>
                        </a:rPr>
                        <a:t>mouse </a:t>
                      </a:r>
                      <a:r>
                        <a:rPr lang="en-US" sz="1400" b="1" dirty="0">
                          <a:latin typeface="+mj-lt"/>
                          <a:ea typeface="Calibri"/>
                          <a:cs typeface="Times New Roman"/>
                        </a:rPr>
                        <a:t>spleen</a:t>
                      </a:r>
                      <a:endParaRPr lang="en-US" sz="14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10µm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Ambion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1</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Ambion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2</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4</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automated</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5</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automated</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6</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235744">
                <a:tc rowSpan="6">
                  <a:txBody>
                    <a:bodyPr/>
                    <a:lstStyle/>
                    <a:p>
                      <a:pPr marL="0" marR="0" algn="ctr">
                        <a:lnSpc>
                          <a:spcPct val="115000"/>
                        </a:lnSpc>
                        <a:spcBef>
                          <a:spcPts val="0"/>
                        </a:spcBef>
                        <a:spcAft>
                          <a:spcPts val="0"/>
                        </a:spcAft>
                      </a:pPr>
                      <a:r>
                        <a:rPr lang="en-US" sz="1400" b="1" dirty="0" smtClean="0">
                          <a:latin typeface="+mj-lt"/>
                          <a:ea typeface="Calibri"/>
                          <a:cs typeface="Times New Roman"/>
                        </a:rPr>
                        <a:t>Mouse</a:t>
                      </a:r>
                    </a:p>
                    <a:p>
                      <a:pPr marL="0" marR="0" algn="ctr">
                        <a:lnSpc>
                          <a:spcPct val="115000"/>
                        </a:lnSpc>
                        <a:spcBef>
                          <a:spcPts val="0"/>
                        </a:spcBef>
                        <a:spcAft>
                          <a:spcPts val="0"/>
                        </a:spcAft>
                      </a:pPr>
                      <a:r>
                        <a:rPr lang="en-US" sz="1400" b="1" dirty="0" smtClean="0">
                          <a:latin typeface="+mj-lt"/>
                          <a:ea typeface="Calibri"/>
                          <a:cs typeface="Times New Roman"/>
                        </a:rPr>
                        <a:t>skeletal </a:t>
                      </a:r>
                      <a:r>
                        <a:rPr lang="en-US" sz="1400" b="1" dirty="0">
                          <a:latin typeface="+mj-lt"/>
                          <a:ea typeface="Calibri"/>
                          <a:cs typeface="Times New Roman"/>
                        </a:rPr>
                        <a:t>muscle</a:t>
                      </a:r>
                      <a:endParaRPr lang="en-US" sz="1400" dirty="0">
                        <a:latin typeface="+mj-lt"/>
                        <a:ea typeface="Calibri"/>
                        <a:cs typeface="Times New Roman"/>
                      </a:endParaRPr>
                    </a:p>
                  </a:txBody>
                  <a:tcPr marL="63752" marR="637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Ambion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7</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Ambion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8</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9</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manual</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mj-lt"/>
                          <a:ea typeface="Calibri"/>
                          <a:cs typeface="Times New Roman"/>
                        </a:rPr>
                        <a:t>automated</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11</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744">
                <a:tc vMerge="1">
                  <a:txBody>
                    <a:bodyPr/>
                    <a:lstStyle/>
                    <a:p>
                      <a:endParaRPr lang="en-US"/>
                    </a:p>
                  </a:txBody>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10</a:t>
                      </a:r>
                      <a:r>
                        <a:rPr lang="en-US" sz="1400" kern="1200" dirty="0" smtClean="0">
                          <a:solidFill>
                            <a:schemeClr val="tx1"/>
                          </a:solidFill>
                          <a:latin typeface="+mj-lt"/>
                          <a:ea typeface="Calibri"/>
                          <a:cs typeface="Times New Roman"/>
                        </a:rPr>
                        <a:t>µm</a:t>
                      </a:r>
                      <a:r>
                        <a:rPr lang="en-US" sz="1400" dirty="0" smtClean="0">
                          <a:latin typeface="+mj-lt"/>
                          <a:ea typeface="Calibri"/>
                          <a:cs typeface="Times New Roman"/>
                        </a:rPr>
                        <a:t> </a:t>
                      </a:r>
                      <a:r>
                        <a:rPr lang="en-US" sz="1400" dirty="0">
                          <a:latin typeface="+mj-lt"/>
                          <a:ea typeface="Calibri"/>
                          <a:cs typeface="Times New Roman"/>
                        </a:rPr>
                        <a:t>X3</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30</a:t>
                      </a:r>
                      <a:r>
                        <a:rPr kumimoji="0" lang="en-US" sz="1400" b="0" i="0" u="none" strike="noStrike" kern="1200" cap="none" spc="0" normalizeH="0" baseline="0" noProof="0" dirty="0" smtClean="0">
                          <a:ln>
                            <a:noFill/>
                          </a:ln>
                          <a:solidFill>
                            <a:prstClr val="black"/>
                          </a:solidFill>
                          <a:effectLst/>
                          <a:uLnTx/>
                          <a:uFillTx/>
                          <a:latin typeface="Arial"/>
                          <a:ea typeface="Calibri"/>
                          <a:cs typeface="Times New Roman"/>
                        </a:rPr>
                        <a:t>µm</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Qiagen</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latin typeface="+mj-lt"/>
                          <a:ea typeface="Calibri"/>
                          <a:cs typeface="Times New Roman"/>
                        </a:rPr>
                        <a:t>automated</a:t>
                      </a: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latin typeface="+mj-lt"/>
                          <a:ea typeface="Calibri"/>
                          <a:cs typeface="Times New Roman"/>
                        </a:rPr>
                        <a:t>12</a:t>
                      </a:r>
                      <a:endParaRPr lang="en-US" sz="1400" dirty="0">
                        <a:latin typeface="+mj-lt"/>
                        <a:ea typeface="Calibri"/>
                        <a:cs typeface="Times New Roman"/>
                      </a:endParaRPr>
                    </a:p>
                  </a:txBody>
                  <a:tcPr marL="63752" marR="637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838200" y="5105400"/>
            <a:ext cx="6553200" cy="1015663"/>
          </a:xfrm>
          <a:prstGeom prst="rect">
            <a:avLst/>
          </a:prstGeom>
          <a:noFill/>
        </p:spPr>
        <p:txBody>
          <a:bodyPr wrap="square" rtlCol="0">
            <a:spAutoFit/>
          </a:bodyPr>
          <a:lstStyle/>
          <a:p>
            <a:r>
              <a:rPr lang="en-US" sz="1400" b="1" dirty="0" smtClean="0">
                <a:latin typeface="+mj-lt"/>
              </a:rPr>
              <a:t>Qiagen </a:t>
            </a:r>
            <a:r>
              <a:rPr lang="en-US" sz="1400" dirty="0" smtClean="0">
                <a:latin typeface="+mj-lt"/>
              </a:rPr>
              <a:t>– FFPE miRNeasy kit (P/N: 217504)</a:t>
            </a:r>
          </a:p>
          <a:p>
            <a:r>
              <a:rPr lang="en-US" sz="1400" b="1" dirty="0" smtClean="0">
                <a:latin typeface="+mj-lt"/>
              </a:rPr>
              <a:t>Ambion</a:t>
            </a:r>
            <a:r>
              <a:rPr lang="en-US" sz="1400" dirty="0" smtClean="0">
                <a:latin typeface="+mj-lt"/>
              </a:rPr>
              <a:t> – </a:t>
            </a:r>
            <a:r>
              <a:rPr lang="en-US" sz="1400" dirty="0" err="1" smtClean="0">
                <a:latin typeface="+mj-lt"/>
              </a:rPr>
              <a:t>RecoverAll</a:t>
            </a:r>
            <a:r>
              <a:rPr lang="en-US" sz="1400" dirty="0" smtClean="0">
                <a:latin typeface="+mj-lt"/>
              </a:rPr>
              <a:t> Total Nucleic Acid Isolation kit (P/N:AM1975)</a:t>
            </a:r>
          </a:p>
          <a:p>
            <a:r>
              <a:rPr lang="en-US" sz="1400" b="1" dirty="0" smtClean="0">
                <a:latin typeface="+mj-lt"/>
              </a:rPr>
              <a:t>Automated</a:t>
            </a:r>
            <a:r>
              <a:rPr lang="en-US" sz="1400" dirty="0" smtClean="0">
                <a:latin typeface="+mj-lt"/>
              </a:rPr>
              <a:t> – Qiagen </a:t>
            </a:r>
            <a:r>
              <a:rPr lang="en-US" sz="1400" dirty="0" smtClean="0">
                <a:solidFill>
                  <a:prstClr val="black"/>
                </a:solidFill>
                <a:latin typeface="Arial"/>
              </a:rPr>
              <a:t>FFPE miRNeasy kit</a:t>
            </a:r>
            <a:r>
              <a:rPr lang="en-US" sz="1400" dirty="0" smtClean="0">
                <a:latin typeface="+mj-lt"/>
              </a:rPr>
              <a:t>  using QIAcube robot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Results</a:t>
            </a:r>
            <a:endParaRPr lang="en-US" sz="2800" b="1" dirty="0"/>
          </a:p>
        </p:txBody>
      </p:sp>
      <p:sp>
        <p:nvSpPr>
          <p:cNvPr id="5" name="Content Placeholder 4"/>
          <p:cNvSpPr>
            <a:spLocks noGrp="1"/>
          </p:cNvSpPr>
          <p:nvPr>
            <p:ph idx="1"/>
          </p:nvPr>
        </p:nvSpPr>
        <p:spPr>
          <a:xfrm>
            <a:off x="457200" y="1143000"/>
            <a:ext cx="8229600" cy="4983163"/>
          </a:xfrm>
        </p:spPr>
        <p:txBody>
          <a:bodyPr/>
          <a:lstStyle/>
          <a:p>
            <a:pPr lvl="4">
              <a:buNone/>
            </a:pPr>
            <a:endParaRPr lang="en-US" dirty="0" smtClean="0"/>
          </a:p>
          <a:p>
            <a:pPr lvl="4">
              <a:buNone/>
            </a:pPr>
            <a:endParaRPr lang="en-US" dirty="0" smtClean="0"/>
          </a:p>
          <a:p>
            <a:pPr lvl="4">
              <a:buNone/>
            </a:pPr>
            <a:endParaRPr lang="en-US" dirty="0" smtClean="0"/>
          </a:p>
          <a:p>
            <a:pPr lvl="4">
              <a:buNone/>
            </a:pPr>
            <a:endParaRPr lang="en-US" dirty="0" smtClean="0"/>
          </a:p>
        </p:txBody>
      </p:sp>
      <p:sp>
        <p:nvSpPr>
          <p:cNvPr id="6" name="Footer Placeholder 5"/>
          <p:cNvSpPr>
            <a:spLocks noGrp="1"/>
          </p:cNvSpPr>
          <p:nvPr>
            <p:ph type="ftr" sz="quarter" idx="11"/>
          </p:nvPr>
        </p:nvSpPr>
        <p:spPr/>
        <p:txBody>
          <a:bodyPr/>
          <a:lstStyle/>
          <a:p>
            <a:r>
              <a:rPr lang="en-US" smtClean="0"/>
              <a:t>OHSU Integrated Genomics Laboratory January 2012</a:t>
            </a:r>
            <a:endParaRPr lang="en-US" dirty="0"/>
          </a:p>
        </p:txBody>
      </p:sp>
      <p:sp>
        <p:nvSpPr>
          <p:cNvPr id="7" name="TextBox 6"/>
          <p:cNvSpPr txBox="1"/>
          <p:nvPr/>
        </p:nvSpPr>
        <p:spPr>
          <a:xfrm>
            <a:off x="762000" y="1295400"/>
            <a:ext cx="7010400" cy="923330"/>
          </a:xfrm>
          <a:prstGeom prst="rect">
            <a:avLst/>
          </a:prstGeom>
          <a:noFill/>
        </p:spPr>
        <p:txBody>
          <a:bodyPr wrap="square" rtlCol="0">
            <a:spAutoFit/>
          </a:bodyPr>
          <a:lstStyle/>
          <a:p>
            <a:r>
              <a:rPr lang="en-US" b="1" dirty="0" smtClean="0">
                <a:latin typeface="+mj-lt"/>
              </a:rPr>
              <a:t>Table 1</a:t>
            </a:r>
            <a:r>
              <a:rPr lang="en-US" dirty="0" smtClean="0">
                <a:latin typeface="+mj-lt"/>
              </a:rPr>
              <a:t>: M</a:t>
            </a:r>
            <a:r>
              <a:rPr lang="en-US" b="1" dirty="0" smtClean="0">
                <a:latin typeface="+mj-lt"/>
              </a:rPr>
              <a:t>ass, purity and quality of RNA isolated from FFPE     sections with Qiagen or Ambion kit (manual isolation)</a:t>
            </a:r>
            <a:endParaRPr lang="en-US" dirty="0" smtClean="0">
              <a:latin typeface="+mj-lt"/>
            </a:endParaRPr>
          </a:p>
          <a:p>
            <a:endParaRPr lang="en-US" dirty="0"/>
          </a:p>
        </p:txBody>
      </p:sp>
      <p:graphicFrame>
        <p:nvGraphicFramePr>
          <p:cNvPr id="8" name="Table 7"/>
          <p:cNvGraphicFramePr>
            <a:graphicFrameLocks noGrp="1"/>
          </p:cNvGraphicFramePr>
          <p:nvPr/>
        </p:nvGraphicFramePr>
        <p:xfrm>
          <a:off x="1219199" y="1981198"/>
          <a:ext cx="6019800" cy="3908466"/>
        </p:xfrm>
        <a:graphic>
          <a:graphicData uri="http://schemas.openxmlformats.org/drawingml/2006/table">
            <a:tbl>
              <a:tblPr/>
              <a:tblGrid>
                <a:gridCol w="1295401"/>
                <a:gridCol w="1112519"/>
                <a:gridCol w="1203960"/>
                <a:gridCol w="1203960"/>
                <a:gridCol w="1203960"/>
              </a:tblGrid>
              <a:tr h="1120735">
                <a:tc>
                  <a:txBody>
                    <a:bodyPr/>
                    <a:lstStyle/>
                    <a:p>
                      <a:pPr algn="ctr">
                        <a:spcAft>
                          <a:spcPts val="0"/>
                        </a:spcAft>
                      </a:pPr>
                      <a:r>
                        <a:rPr lang="en-US" sz="1600" b="1" dirty="0">
                          <a:latin typeface="+mj-lt"/>
                          <a:ea typeface="Calibri"/>
                          <a:cs typeface="Times New Roman"/>
                        </a:rPr>
                        <a:t>Sample type &amp; isolation method (n=2)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smtClean="0">
                          <a:latin typeface="+mj-lt"/>
                          <a:ea typeface="Calibri"/>
                          <a:cs typeface="Times New Roman"/>
                        </a:rPr>
                        <a:t>260/280 ratio</a:t>
                      </a:r>
                      <a:endParaRPr lang="en-US" sz="1600" b="1"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a:latin typeface="+mj-lt"/>
                          <a:ea typeface="Calibri"/>
                          <a:cs typeface="Times New Roman"/>
                        </a:rPr>
                        <a:t>260/230 </a:t>
                      </a:r>
                      <a:r>
                        <a:rPr lang="en-US" sz="1600" b="1" dirty="0" smtClean="0">
                          <a:latin typeface="+mj-lt"/>
                          <a:ea typeface="Calibri"/>
                          <a:cs typeface="Times New Roman"/>
                        </a:rPr>
                        <a:t>ratio</a:t>
                      </a:r>
                      <a:endParaRPr lang="en-US" sz="1600" b="1"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a:latin typeface="+mj-lt"/>
                          <a:ea typeface="Calibri"/>
                          <a:cs typeface="Times New Roman"/>
                        </a:rPr>
                        <a:t>RNA Recovery (</a:t>
                      </a:r>
                      <a:r>
                        <a:rPr lang="en-US" sz="1600" b="1" dirty="0" err="1">
                          <a:latin typeface="+mj-lt"/>
                          <a:ea typeface="Calibri"/>
                          <a:cs typeface="Times New Roman"/>
                        </a:rPr>
                        <a:t>ug</a:t>
                      </a:r>
                      <a:r>
                        <a:rPr lang="en-US" sz="1600" b="1" dirty="0">
                          <a:latin typeface="+mj-lt"/>
                          <a:ea typeface="Calibri"/>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smtClean="0">
                          <a:latin typeface="+mj-lt"/>
                          <a:ea typeface="Calibri"/>
                          <a:cs typeface="Times New Roman"/>
                        </a:rPr>
                        <a:t>RNA</a:t>
                      </a:r>
                      <a:r>
                        <a:rPr lang="en-US" sz="1600" b="1" baseline="0" dirty="0" smtClean="0">
                          <a:latin typeface="+mj-lt"/>
                          <a:ea typeface="Calibri"/>
                          <a:cs typeface="Times New Roman"/>
                        </a:rPr>
                        <a:t> Integrity Number</a:t>
                      </a:r>
                      <a:r>
                        <a:rPr lang="en-US" sz="1600" b="1" dirty="0" smtClean="0">
                          <a:latin typeface="+mj-lt"/>
                          <a:ea typeface="Calibri"/>
                          <a:cs typeface="Times New Roman"/>
                        </a:rPr>
                        <a:t> (Pico chip)</a:t>
                      </a:r>
                      <a:endParaRPr lang="en-US" sz="1600" b="1"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537853">
                <a:tc>
                  <a:txBody>
                    <a:bodyPr/>
                    <a:lstStyle/>
                    <a:p>
                      <a:pPr algn="ctr">
                        <a:spcAft>
                          <a:spcPts val="0"/>
                        </a:spcAft>
                      </a:pPr>
                      <a:r>
                        <a:rPr lang="en-US" sz="1600" dirty="0" smtClean="0">
                          <a:latin typeface="+mj-lt"/>
                          <a:ea typeface="Calibri"/>
                          <a:cs typeface="Times New Roman"/>
                        </a:rPr>
                        <a:t>spleen/</a:t>
                      </a:r>
                    </a:p>
                    <a:p>
                      <a:pPr algn="ctr">
                        <a:spcAft>
                          <a:spcPts val="0"/>
                        </a:spcAft>
                      </a:pPr>
                      <a:r>
                        <a:rPr lang="en-US" sz="1600" dirty="0" smtClean="0">
                          <a:latin typeface="+mj-lt"/>
                          <a:ea typeface="Calibri"/>
                          <a:cs typeface="Times New Roman"/>
                        </a:rPr>
                        <a:t>Qiagen</a:t>
                      </a:r>
                      <a:endParaRPr lang="en-US" sz="16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2.000</a:t>
                      </a:r>
                    </a:p>
                    <a:p>
                      <a:pPr algn="ctr">
                        <a:spcAft>
                          <a:spcPts val="0"/>
                        </a:spcAft>
                      </a:pPr>
                      <a:r>
                        <a:rPr lang="en-US" sz="1600" dirty="0">
                          <a:latin typeface="+mj-lt"/>
                          <a:ea typeface="Calibri"/>
                          <a:cs typeface="Times New Roman"/>
                        </a:rPr>
                        <a:t>2.003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1.410</a:t>
                      </a:r>
                    </a:p>
                    <a:p>
                      <a:pPr algn="ctr">
                        <a:spcAft>
                          <a:spcPts val="0"/>
                        </a:spcAft>
                      </a:pPr>
                      <a:r>
                        <a:rPr lang="en-US" sz="1600" dirty="0">
                          <a:latin typeface="+mj-lt"/>
                          <a:ea typeface="Calibri"/>
                          <a:cs typeface="Times New Roman"/>
                        </a:rPr>
                        <a:t>1.620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10.3</a:t>
                      </a:r>
                    </a:p>
                    <a:p>
                      <a:pPr algn="ctr">
                        <a:spcAft>
                          <a:spcPts val="0"/>
                        </a:spcAft>
                      </a:pPr>
                      <a:r>
                        <a:rPr lang="en-US" sz="1600" dirty="0">
                          <a:latin typeface="+mj-lt"/>
                          <a:ea typeface="Calibri"/>
                          <a:cs typeface="Times New Roman"/>
                        </a:rPr>
                        <a:t>9.3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mj-lt"/>
                          <a:ea typeface="Calibri"/>
                          <a:cs typeface="Times New Roman"/>
                        </a:rPr>
                        <a:t>2.2</a:t>
                      </a:r>
                    </a:p>
                    <a:p>
                      <a:pPr algn="ctr">
                        <a:spcAft>
                          <a:spcPts val="0"/>
                        </a:spcAft>
                      </a:pPr>
                      <a:r>
                        <a:rPr lang="en-US" sz="1600">
                          <a:latin typeface="+mj-lt"/>
                          <a:ea typeface="Calibri"/>
                          <a:cs typeface="Times New Roman"/>
                        </a:rPr>
                        <a:t>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7853">
                <a:tc>
                  <a:txBody>
                    <a:bodyPr/>
                    <a:lstStyle/>
                    <a:p>
                      <a:pPr algn="ctr">
                        <a:spcAft>
                          <a:spcPts val="0"/>
                        </a:spcAft>
                      </a:pPr>
                      <a:r>
                        <a:rPr lang="en-US" sz="1600" dirty="0" smtClean="0">
                          <a:latin typeface="+mj-lt"/>
                          <a:ea typeface="Calibri"/>
                          <a:cs typeface="Times New Roman"/>
                        </a:rPr>
                        <a:t>Spleen/</a:t>
                      </a:r>
                    </a:p>
                    <a:p>
                      <a:pPr algn="ctr">
                        <a:spcAft>
                          <a:spcPts val="0"/>
                        </a:spcAft>
                      </a:pPr>
                      <a:r>
                        <a:rPr lang="en-US" sz="1600" dirty="0" smtClean="0">
                          <a:latin typeface="+mj-lt"/>
                          <a:ea typeface="Calibri"/>
                          <a:cs typeface="Times New Roman"/>
                        </a:rPr>
                        <a:t>Ambion</a:t>
                      </a:r>
                      <a:endParaRPr lang="en-US" sz="16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2.030</a:t>
                      </a:r>
                    </a:p>
                    <a:p>
                      <a:pPr algn="ctr">
                        <a:spcAft>
                          <a:spcPts val="0"/>
                        </a:spcAft>
                      </a:pPr>
                      <a:r>
                        <a:rPr lang="en-US" sz="1600" dirty="0">
                          <a:latin typeface="+mj-lt"/>
                          <a:ea typeface="Calibri"/>
                          <a:cs typeface="Times New Roman"/>
                        </a:rPr>
                        <a:t>2.060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1.410</a:t>
                      </a:r>
                    </a:p>
                    <a:p>
                      <a:pPr algn="ctr">
                        <a:spcAft>
                          <a:spcPts val="0"/>
                        </a:spcAft>
                      </a:pPr>
                      <a:r>
                        <a:rPr lang="en-US" sz="1600" dirty="0">
                          <a:latin typeface="+mj-lt"/>
                          <a:ea typeface="Calibri"/>
                          <a:cs typeface="Times New Roman"/>
                        </a:rPr>
                        <a:t>1.670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8.5</a:t>
                      </a:r>
                    </a:p>
                    <a:p>
                      <a:pPr algn="ctr">
                        <a:spcAft>
                          <a:spcPts val="0"/>
                        </a:spcAft>
                      </a:pPr>
                      <a:r>
                        <a:rPr lang="en-US" sz="1600" dirty="0">
                          <a:latin typeface="+mj-lt"/>
                          <a:ea typeface="Calibri"/>
                          <a:cs typeface="Times New Roman"/>
                        </a:rPr>
                        <a:t>7.8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2.3</a:t>
                      </a:r>
                    </a:p>
                    <a:p>
                      <a:pPr algn="ctr">
                        <a:spcAft>
                          <a:spcPts val="0"/>
                        </a:spcAft>
                      </a:pPr>
                      <a:r>
                        <a:rPr lang="en-US" sz="1600" dirty="0">
                          <a:latin typeface="+mj-lt"/>
                          <a:ea typeface="Calibri"/>
                          <a:cs typeface="Times New Roman"/>
                        </a:rPr>
                        <a:t>2.2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6780">
                <a:tc>
                  <a:txBody>
                    <a:bodyPr/>
                    <a:lstStyle/>
                    <a:p>
                      <a:pPr algn="ctr">
                        <a:spcAft>
                          <a:spcPts val="0"/>
                        </a:spcAft>
                      </a:pPr>
                      <a:r>
                        <a:rPr lang="en-US" sz="1600" dirty="0" smtClean="0">
                          <a:latin typeface="+mj-lt"/>
                          <a:ea typeface="Calibri"/>
                          <a:cs typeface="Times New Roman"/>
                        </a:rPr>
                        <a:t>Skeletal muscle/</a:t>
                      </a:r>
                    </a:p>
                    <a:p>
                      <a:pPr algn="ctr">
                        <a:spcAft>
                          <a:spcPts val="0"/>
                        </a:spcAft>
                      </a:pPr>
                      <a:r>
                        <a:rPr lang="en-US" sz="1600" dirty="0" smtClean="0">
                          <a:latin typeface="+mj-lt"/>
                          <a:ea typeface="Calibri"/>
                          <a:cs typeface="Times New Roman"/>
                        </a:rPr>
                        <a:t>Qiagen</a:t>
                      </a:r>
                      <a:endParaRPr lang="en-US" sz="16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1.820</a:t>
                      </a:r>
                    </a:p>
                    <a:p>
                      <a:pPr algn="ctr">
                        <a:spcAft>
                          <a:spcPts val="0"/>
                        </a:spcAft>
                      </a:pPr>
                      <a:r>
                        <a:rPr lang="en-US" sz="1600" dirty="0">
                          <a:latin typeface="+mj-lt"/>
                          <a:ea typeface="Calibri"/>
                          <a:cs typeface="Times New Roman"/>
                        </a:rPr>
                        <a:t>1.830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1.540</a:t>
                      </a:r>
                    </a:p>
                    <a:p>
                      <a:pPr algn="ctr">
                        <a:spcAft>
                          <a:spcPts val="0"/>
                        </a:spcAft>
                      </a:pPr>
                      <a:r>
                        <a:rPr lang="en-US" sz="1600" dirty="0">
                          <a:latin typeface="+mj-lt"/>
                          <a:ea typeface="Calibri"/>
                          <a:cs typeface="Times New Roman"/>
                        </a:rPr>
                        <a:t>1.590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1.1</a:t>
                      </a:r>
                    </a:p>
                    <a:p>
                      <a:pPr algn="ctr">
                        <a:spcAft>
                          <a:spcPts val="0"/>
                        </a:spcAft>
                      </a:pPr>
                      <a:r>
                        <a:rPr lang="en-US" sz="1600" dirty="0">
                          <a:latin typeface="+mj-lt"/>
                          <a:ea typeface="Calibri"/>
                          <a:cs typeface="Times New Roman"/>
                        </a:rPr>
                        <a:t>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mj-lt"/>
                          <a:ea typeface="Calibri"/>
                          <a:cs typeface="Times New Roman"/>
                        </a:rPr>
                        <a:t>2.5</a:t>
                      </a:r>
                    </a:p>
                    <a:p>
                      <a:pPr algn="ctr">
                        <a:spcAft>
                          <a:spcPts val="0"/>
                        </a:spcAft>
                      </a:pPr>
                      <a:r>
                        <a:rPr lang="en-US" sz="1600">
                          <a:latin typeface="+mj-lt"/>
                          <a:ea typeface="Calibri"/>
                          <a:cs typeface="Times New Roman"/>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6780">
                <a:tc>
                  <a:txBody>
                    <a:bodyPr/>
                    <a:lstStyle/>
                    <a:p>
                      <a:pPr algn="ctr">
                        <a:spcAft>
                          <a:spcPts val="0"/>
                        </a:spcAft>
                      </a:pPr>
                      <a:r>
                        <a:rPr lang="en-US" sz="1600" dirty="0" smtClean="0">
                          <a:latin typeface="+mj-lt"/>
                          <a:ea typeface="Calibri"/>
                          <a:cs typeface="Times New Roman"/>
                        </a:rPr>
                        <a:t>Skeletal muscle/</a:t>
                      </a:r>
                    </a:p>
                    <a:p>
                      <a:pPr algn="ctr">
                        <a:spcAft>
                          <a:spcPts val="0"/>
                        </a:spcAft>
                      </a:pPr>
                      <a:r>
                        <a:rPr lang="en-US" sz="1600" dirty="0" smtClean="0">
                          <a:latin typeface="+mj-lt"/>
                          <a:ea typeface="Calibri"/>
                          <a:cs typeface="Times New Roman"/>
                        </a:rPr>
                        <a:t>Ambion</a:t>
                      </a:r>
                      <a:endParaRPr lang="en-US" sz="16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2.120</a:t>
                      </a:r>
                    </a:p>
                    <a:p>
                      <a:pPr algn="ctr">
                        <a:spcAft>
                          <a:spcPts val="0"/>
                        </a:spcAft>
                      </a:pPr>
                      <a:r>
                        <a:rPr lang="en-US" sz="1600" dirty="0">
                          <a:latin typeface="+mj-lt"/>
                          <a:ea typeface="Calibri"/>
                          <a:cs typeface="Times New Roman"/>
                        </a:rPr>
                        <a:t>1.980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1.080</a:t>
                      </a:r>
                    </a:p>
                    <a:p>
                      <a:pPr algn="ctr">
                        <a:spcAft>
                          <a:spcPts val="0"/>
                        </a:spcAft>
                      </a:pPr>
                      <a:r>
                        <a:rPr lang="en-US" sz="1600" dirty="0">
                          <a:latin typeface="+mj-lt"/>
                          <a:ea typeface="Calibri"/>
                          <a:cs typeface="Times New Roman"/>
                        </a:rPr>
                        <a:t>1.020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1.3</a:t>
                      </a:r>
                    </a:p>
                    <a:p>
                      <a:pPr algn="ctr">
                        <a:spcAft>
                          <a:spcPts val="0"/>
                        </a:spcAft>
                      </a:pPr>
                      <a:r>
                        <a:rPr lang="en-US" sz="1600" dirty="0">
                          <a:latin typeface="+mj-lt"/>
                          <a:ea typeface="Calibri"/>
                          <a:cs typeface="Times New Roman"/>
                        </a:rPr>
                        <a:t>0.9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2.4</a:t>
                      </a:r>
                    </a:p>
                    <a:p>
                      <a:pPr algn="ctr">
                        <a:spcAft>
                          <a:spcPts val="0"/>
                        </a:spcAft>
                      </a:pPr>
                      <a:r>
                        <a:rPr lang="en-US" sz="1600" dirty="0">
                          <a:latin typeface="+mj-lt"/>
                          <a:ea typeface="Calibri"/>
                          <a:cs typeface="Times New Roman"/>
                        </a:rPr>
                        <a:t>4.6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Results</a:t>
            </a:r>
            <a:endParaRPr lang="en-US" sz="2800" b="1" dirty="0"/>
          </a:p>
        </p:txBody>
      </p:sp>
      <p:sp>
        <p:nvSpPr>
          <p:cNvPr id="5" name="Content Placeholder 4"/>
          <p:cNvSpPr>
            <a:spLocks noGrp="1"/>
          </p:cNvSpPr>
          <p:nvPr>
            <p:ph idx="1"/>
          </p:nvPr>
        </p:nvSpPr>
        <p:spPr>
          <a:xfrm>
            <a:off x="457200" y="1143000"/>
            <a:ext cx="8229600" cy="5181600"/>
          </a:xfrm>
        </p:spPr>
        <p:txBody>
          <a:bodyPr/>
          <a:lstStyle/>
          <a:p>
            <a:pPr lvl="4">
              <a:buNone/>
            </a:pPr>
            <a:endParaRPr lang="en-US" dirty="0" smtClean="0"/>
          </a:p>
          <a:p>
            <a:pPr lvl="4">
              <a:buNone/>
            </a:pPr>
            <a:endParaRPr lang="en-US" dirty="0" smtClean="0"/>
          </a:p>
          <a:p>
            <a:pPr lvl="4">
              <a:buNone/>
            </a:pPr>
            <a:endParaRPr lang="en-US" dirty="0" smtClean="0"/>
          </a:p>
          <a:p>
            <a:pPr lvl="4">
              <a:buNone/>
            </a:pPr>
            <a:endParaRPr lang="en-US" dirty="0" smtClean="0"/>
          </a:p>
        </p:txBody>
      </p:sp>
      <p:sp>
        <p:nvSpPr>
          <p:cNvPr id="6" name="Footer Placeholder 5"/>
          <p:cNvSpPr>
            <a:spLocks noGrp="1"/>
          </p:cNvSpPr>
          <p:nvPr>
            <p:ph type="ftr" sz="quarter" idx="11"/>
          </p:nvPr>
        </p:nvSpPr>
        <p:spPr/>
        <p:txBody>
          <a:bodyPr/>
          <a:lstStyle/>
          <a:p>
            <a:r>
              <a:rPr lang="en-US" smtClean="0"/>
              <a:t>OHSU Integrated Genomics Laboratory January 2012</a:t>
            </a:r>
            <a:endParaRPr lang="en-US" dirty="0"/>
          </a:p>
        </p:txBody>
      </p:sp>
      <p:sp>
        <p:nvSpPr>
          <p:cNvPr id="7" name="TextBox 6"/>
          <p:cNvSpPr txBox="1"/>
          <p:nvPr/>
        </p:nvSpPr>
        <p:spPr>
          <a:xfrm>
            <a:off x="609600" y="1219200"/>
            <a:ext cx="7924800" cy="1200329"/>
          </a:xfrm>
          <a:prstGeom prst="rect">
            <a:avLst/>
          </a:prstGeom>
          <a:noFill/>
        </p:spPr>
        <p:txBody>
          <a:bodyPr wrap="square" rtlCol="0">
            <a:spAutoFit/>
          </a:bodyPr>
          <a:lstStyle/>
          <a:p>
            <a:r>
              <a:rPr lang="en-US" b="1" dirty="0" smtClean="0">
                <a:latin typeface="+mj-lt"/>
              </a:rPr>
              <a:t>Table 2:  Summary of purity, mass and quality of  FFPE RNA  prepared with Qiagen method using either manual or automated process.</a:t>
            </a:r>
            <a:endParaRPr lang="en-US" b="1" dirty="0"/>
          </a:p>
          <a:p>
            <a:endParaRPr lang="en-US" dirty="0" smtClean="0"/>
          </a:p>
          <a:p>
            <a:endParaRPr lang="en-US" dirty="0"/>
          </a:p>
        </p:txBody>
      </p:sp>
      <p:graphicFrame>
        <p:nvGraphicFramePr>
          <p:cNvPr id="9" name="Table 8"/>
          <p:cNvGraphicFramePr>
            <a:graphicFrameLocks noGrp="1"/>
          </p:cNvGraphicFramePr>
          <p:nvPr/>
        </p:nvGraphicFramePr>
        <p:xfrm>
          <a:off x="1143000" y="1905000"/>
          <a:ext cx="6857999" cy="4191000"/>
        </p:xfrm>
        <a:graphic>
          <a:graphicData uri="http://schemas.openxmlformats.org/drawingml/2006/table">
            <a:tbl>
              <a:tblPr/>
              <a:tblGrid>
                <a:gridCol w="1828800"/>
                <a:gridCol w="963386"/>
                <a:gridCol w="1355271"/>
                <a:gridCol w="1355271"/>
                <a:gridCol w="1355271"/>
              </a:tblGrid>
              <a:tr h="1031398">
                <a:tc>
                  <a:txBody>
                    <a:bodyPr/>
                    <a:lstStyle/>
                    <a:p>
                      <a:pPr algn="ctr">
                        <a:spcAft>
                          <a:spcPts val="0"/>
                        </a:spcAft>
                      </a:pPr>
                      <a:r>
                        <a:rPr lang="en-US" sz="1600" b="1" dirty="0">
                          <a:latin typeface="+mj-lt"/>
                          <a:ea typeface="Calibri"/>
                          <a:cs typeface="Times New Roman"/>
                        </a:rPr>
                        <a:t>Sample type &amp; isolation method (n=2)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smtClean="0">
                          <a:latin typeface="+mj-lt"/>
                          <a:ea typeface="Calibri"/>
                          <a:cs typeface="Times New Roman"/>
                        </a:rPr>
                        <a:t>260/280 ratio </a:t>
                      </a:r>
                      <a:endParaRPr lang="en-US" sz="1600" b="1"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smtClean="0">
                          <a:latin typeface="+mj-lt"/>
                          <a:ea typeface="Calibri"/>
                          <a:cs typeface="Times New Roman"/>
                        </a:rPr>
                        <a:t>260/230 ratio </a:t>
                      </a:r>
                      <a:endParaRPr lang="en-US" sz="1600" b="1"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a:latin typeface="+mj-lt"/>
                          <a:ea typeface="Calibri"/>
                          <a:cs typeface="Times New Roman"/>
                        </a:rPr>
                        <a:t>RNA Recovery (</a:t>
                      </a:r>
                      <a:r>
                        <a:rPr lang="en-US" sz="1600" b="1" dirty="0" err="1">
                          <a:latin typeface="+mj-lt"/>
                          <a:ea typeface="Calibri"/>
                          <a:cs typeface="Times New Roman"/>
                        </a:rPr>
                        <a:t>ug</a:t>
                      </a:r>
                      <a:r>
                        <a:rPr lang="en-US" sz="1600" b="1" dirty="0">
                          <a:latin typeface="+mj-lt"/>
                          <a:ea typeface="Calibri"/>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n-US" sz="1600" b="1" dirty="0" smtClean="0">
                          <a:latin typeface="+mj-lt"/>
                          <a:ea typeface="Calibri"/>
                          <a:cs typeface="Times New Roman"/>
                        </a:rPr>
                        <a:t>RNA</a:t>
                      </a:r>
                      <a:r>
                        <a:rPr lang="en-US" sz="1600" b="1" baseline="0" dirty="0" smtClean="0">
                          <a:latin typeface="+mj-lt"/>
                          <a:ea typeface="Calibri"/>
                          <a:cs typeface="Times New Roman"/>
                        </a:rPr>
                        <a:t> Integrity Number</a:t>
                      </a:r>
                      <a:r>
                        <a:rPr lang="en-US" sz="1600" b="1" dirty="0" smtClean="0">
                          <a:latin typeface="+mj-lt"/>
                          <a:ea typeface="Calibri"/>
                          <a:cs typeface="Times New Roman"/>
                        </a:rPr>
                        <a:t> </a:t>
                      </a:r>
                    </a:p>
                    <a:p>
                      <a:pPr algn="ctr">
                        <a:spcAft>
                          <a:spcPts val="0"/>
                        </a:spcAft>
                      </a:pPr>
                      <a:r>
                        <a:rPr lang="en-US" sz="1600" b="1" dirty="0" smtClean="0">
                          <a:latin typeface="+mj-lt"/>
                          <a:ea typeface="Calibri"/>
                          <a:cs typeface="Times New Roman"/>
                        </a:rPr>
                        <a:t>(Pico chip)</a:t>
                      </a:r>
                      <a:endParaRPr lang="en-US" sz="1600" b="1"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645002">
                <a:tc>
                  <a:txBody>
                    <a:bodyPr/>
                    <a:lstStyle/>
                    <a:p>
                      <a:pPr algn="l">
                        <a:spcAft>
                          <a:spcPts val="0"/>
                        </a:spcAft>
                      </a:pPr>
                      <a:r>
                        <a:rPr lang="en-US" sz="1600" dirty="0" smtClean="0">
                          <a:solidFill>
                            <a:srgbClr val="0066FF"/>
                          </a:solidFill>
                          <a:latin typeface="+mj-lt"/>
                          <a:ea typeface="Calibri"/>
                          <a:cs typeface="Times New Roman"/>
                        </a:rPr>
                        <a:t>spleen/</a:t>
                      </a:r>
                    </a:p>
                    <a:p>
                      <a:pPr algn="l">
                        <a:spcAft>
                          <a:spcPts val="0"/>
                        </a:spcAft>
                      </a:pPr>
                      <a:r>
                        <a:rPr lang="en-US" sz="1600" dirty="0" err="1" smtClean="0">
                          <a:solidFill>
                            <a:srgbClr val="0066FF"/>
                          </a:solidFill>
                          <a:latin typeface="+mj-lt"/>
                          <a:ea typeface="Calibri"/>
                          <a:cs typeface="Times New Roman"/>
                        </a:rPr>
                        <a:t>Qiagen</a:t>
                      </a:r>
                      <a:r>
                        <a:rPr lang="en-US" sz="1600" dirty="0" smtClean="0">
                          <a:solidFill>
                            <a:srgbClr val="0066FF"/>
                          </a:solidFill>
                          <a:latin typeface="+mj-lt"/>
                          <a:ea typeface="Calibri"/>
                          <a:cs typeface="Times New Roman"/>
                        </a:rPr>
                        <a:t>-manual </a:t>
                      </a:r>
                      <a:endParaRPr lang="en-US" sz="1600" dirty="0">
                        <a:solidFill>
                          <a:srgbClr val="0066FF"/>
                        </a:solidFill>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2.000</a:t>
                      </a:r>
                    </a:p>
                    <a:p>
                      <a:pPr algn="ctr">
                        <a:spcAft>
                          <a:spcPts val="0"/>
                        </a:spcAft>
                      </a:pPr>
                      <a:r>
                        <a:rPr lang="en-US" sz="1600" dirty="0">
                          <a:solidFill>
                            <a:srgbClr val="0066FF"/>
                          </a:solidFill>
                          <a:latin typeface="+mj-lt"/>
                          <a:ea typeface="Calibri"/>
                          <a:cs typeface="Times New Roman"/>
                        </a:rPr>
                        <a:t>2.030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1.410</a:t>
                      </a:r>
                    </a:p>
                    <a:p>
                      <a:pPr algn="ctr">
                        <a:spcAft>
                          <a:spcPts val="0"/>
                        </a:spcAft>
                      </a:pPr>
                      <a:r>
                        <a:rPr lang="en-US" sz="1600" dirty="0">
                          <a:solidFill>
                            <a:srgbClr val="0066FF"/>
                          </a:solidFill>
                          <a:latin typeface="+mj-lt"/>
                          <a:ea typeface="Calibri"/>
                          <a:cs typeface="Times New Roman"/>
                        </a:rPr>
                        <a:t>1.620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10.3</a:t>
                      </a:r>
                    </a:p>
                    <a:p>
                      <a:pPr algn="ctr">
                        <a:spcAft>
                          <a:spcPts val="0"/>
                        </a:spcAft>
                      </a:pPr>
                      <a:r>
                        <a:rPr lang="en-US" sz="1600" dirty="0">
                          <a:solidFill>
                            <a:srgbClr val="0066FF"/>
                          </a:solidFill>
                          <a:latin typeface="+mj-lt"/>
                          <a:ea typeface="Calibri"/>
                          <a:cs typeface="Times New Roman"/>
                        </a:rPr>
                        <a:t>9.3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2.2</a:t>
                      </a:r>
                    </a:p>
                    <a:p>
                      <a:pPr algn="ctr">
                        <a:spcAft>
                          <a:spcPts val="0"/>
                        </a:spcAft>
                      </a:pPr>
                      <a:r>
                        <a:rPr lang="en-US" sz="1600" dirty="0">
                          <a:solidFill>
                            <a:srgbClr val="0066FF"/>
                          </a:solidFill>
                          <a:latin typeface="+mj-lt"/>
                          <a:ea typeface="Calibri"/>
                          <a:cs typeface="Times New Roman"/>
                        </a:rPr>
                        <a:t>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6650">
                <a:tc>
                  <a:txBody>
                    <a:bodyPr/>
                    <a:lstStyle/>
                    <a:p>
                      <a:pPr algn="l">
                        <a:spcAft>
                          <a:spcPts val="0"/>
                        </a:spcAft>
                      </a:pPr>
                      <a:r>
                        <a:rPr lang="en-US" sz="1600" dirty="0" smtClean="0">
                          <a:latin typeface="+mj-lt"/>
                          <a:ea typeface="Calibri"/>
                          <a:cs typeface="Times New Roman"/>
                        </a:rPr>
                        <a:t>spleen/</a:t>
                      </a:r>
                    </a:p>
                    <a:p>
                      <a:pPr algn="l">
                        <a:spcAft>
                          <a:spcPts val="0"/>
                        </a:spcAft>
                      </a:pPr>
                      <a:r>
                        <a:rPr lang="en-US" sz="1600" dirty="0" smtClean="0">
                          <a:latin typeface="+mj-lt"/>
                          <a:ea typeface="Calibri"/>
                          <a:cs typeface="Times New Roman"/>
                        </a:rPr>
                        <a:t>Qiagen </a:t>
                      </a:r>
                      <a:r>
                        <a:rPr lang="en-US" sz="1600" dirty="0">
                          <a:latin typeface="+mj-lt"/>
                          <a:ea typeface="Calibri"/>
                          <a:cs typeface="Times New Roman"/>
                        </a:rPr>
                        <a:t>– automated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1.940</a:t>
                      </a:r>
                    </a:p>
                    <a:p>
                      <a:pPr algn="ctr">
                        <a:spcAft>
                          <a:spcPts val="0"/>
                        </a:spcAft>
                      </a:pPr>
                      <a:r>
                        <a:rPr lang="en-US" sz="1600" dirty="0">
                          <a:latin typeface="+mj-lt"/>
                          <a:ea typeface="Calibri"/>
                          <a:cs typeface="Times New Roman"/>
                        </a:rPr>
                        <a:t>1.940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0.970</a:t>
                      </a:r>
                    </a:p>
                    <a:p>
                      <a:pPr algn="ctr">
                        <a:spcAft>
                          <a:spcPts val="0"/>
                        </a:spcAft>
                      </a:pPr>
                      <a:r>
                        <a:rPr lang="en-US" sz="1600" dirty="0">
                          <a:latin typeface="+mj-lt"/>
                          <a:ea typeface="Calibri"/>
                          <a:cs typeface="Times New Roman"/>
                        </a:rPr>
                        <a:t>1.130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13.2</a:t>
                      </a:r>
                    </a:p>
                    <a:p>
                      <a:pPr algn="ctr">
                        <a:spcAft>
                          <a:spcPts val="0"/>
                        </a:spcAft>
                      </a:pPr>
                      <a:r>
                        <a:rPr lang="en-US" sz="1600" dirty="0">
                          <a:latin typeface="+mj-lt"/>
                          <a:ea typeface="Calibri"/>
                          <a:cs typeface="Times New Roman"/>
                        </a:rPr>
                        <a:t>14.1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en-US" sz="1600">
                          <a:latin typeface="+mj-lt"/>
                          <a:ea typeface="Calibri"/>
                          <a:cs typeface="Times New Roman"/>
                        </a:rPr>
                        <a:t>2.2</a:t>
                      </a:r>
                    </a:p>
                    <a:p>
                      <a:pPr algn="ctr">
                        <a:spcAft>
                          <a:spcPts val="0"/>
                        </a:spcAft>
                      </a:pPr>
                      <a:r>
                        <a:rPr lang="en-US" sz="1600">
                          <a:latin typeface="+mj-lt"/>
                          <a:ea typeface="Calibri"/>
                          <a:cs typeface="Times New Roman"/>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880832">
                <a:tc>
                  <a:txBody>
                    <a:bodyPr/>
                    <a:lstStyle/>
                    <a:p>
                      <a:pPr algn="l">
                        <a:spcAft>
                          <a:spcPts val="0"/>
                        </a:spcAft>
                      </a:pPr>
                      <a:r>
                        <a:rPr lang="en-US" sz="1600" dirty="0" smtClean="0">
                          <a:solidFill>
                            <a:srgbClr val="0066FF"/>
                          </a:solidFill>
                          <a:latin typeface="+mj-lt"/>
                          <a:ea typeface="Calibri"/>
                          <a:cs typeface="Times New Roman"/>
                        </a:rPr>
                        <a:t>skeletal muscle/</a:t>
                      </a:r>
                    </a:p>
                    <a:p>
                      <a:pPr algn="l">
                        <a:spcAft>
                          <a:spcPts val="0"/>
                        </a:spcAft>
                      </a:pPr>
                      <a:r>
                        <a:rPr lang="en-US" sz="1600" dirty="0" smtClean="0">
                          <a:solidFill>
                            <a:srgbClr val="0066FF"/>
                          </a:solidFill>
                          <a:latin typeface="+mj-lt"/>
                          <a:ea typeface="Calibri"/>
                          <a:cs typeface="Times New Roman"/>
                        </a:rPr>
                        <a:t>Qiagen </a:t>
                      </a:r>
                      <a:r>
                        <a:rPr lang="en-US" sz="1600" dirty="0">
                          <a:solidFill>
                            <a:srgbClr val="0066FF"/>
                          </a:solidFill>
                          <a:latin typeface="+mj-lt"/>
                          <a:ea typeface="Calibri"/>
                          <a:cs typeface="Times New Roman"/>
                        </a:rPr>
                        <a:t>– manual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1.820</a:t>
                      </a:r>
                    </a:p>
                    <a:p>
                      <a:pPr algn="ctr">
                        <a:spcAft>
                          <a:spcPts val="0"/>
                        </a:spcAft>
                      </a:pPr>
                      <a:r>
                        <a:rPr lang="en-US" sz="1600" dirty="0">
                          <a:solidFill>
                            <a:srgbClr val="0066FF"/>
                          </a:solidFill>
                          <a:latin typeface="+mj-lt"/>
                          <a:ea typeface="Calibri"/>
                          <a:cs typeface="Times New Roman"/>
                        </a:rPr>
                        <a:t>1.830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1.540</a:t>
                      </a:r>
                    </a:p>
                    <a:p>
                      <a:pPr algn="ctr">
                        <a:spcAft>
                          <a:spcPts val="0"/>
                        </a:spcAft>
                      </a:pPr>
                      <a:r>
                        <a:rPr lang="en-US" sz="1600" dirty="0">
                          <a:solidFill>
                            <a:srgbClr val="0066FF"/>
                          </a:solidFill>
                          <a:latin typeface="+mj-lt"/>
                          <a:ea typeface="Calibri"/>
                          <a:cs typeface="Times New Roman"/>
                        </a:rPr>
                        <a:t>1.590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1.1</a:t>
                      </a:r>
                    </a:p>
                    <a:p>
                      <a:pPr algn="ctr">
                        <a:spcAft>
                          <a:spcPts val="0"/>
                        </a:spcAft>
                      </a:pPr>
                      <a:r>
                        <a:rPr lang="en-US" sz="1600" dirty="0">
                          <a:solidFill>
                            <a:srgbClr val="0066FF"/>
                          </a:solidFill>
                          <a:latin typeface="+mj-lt"/>
                          <a:ea typeface="Calibri"/>
                          <a:cs typeface="Times New Roman"/>
                        </a:rPr>
                        <a:t>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66FF"/>
                          </a:solidFill>
                          <a:latin typeface="+mj-lt"/>
                          <a:ea typeface="Calibri"/>
                          <a:cs typeface="Times New Roman"/>
                        </a:rPr>
                        <a:t>2.5</a:t>
                      </a:r>
                    </a:p>
                    <a:p>
                      <a:pPr algn="ctr">
                        <a:spcAft>
                          <a:spcPts val="0"/>
                        </a:spcAft>
                      </a:pPr>
                      <a:r>
                        <a:rPr lang="en-US" sz="1600" dirty="0">
                          <a:solidFill>
                            <a:srgbClr val="0066FF"/>
                          </a:solidFill>
                          <a:latin typeface="+mj-lt"/>
                          <a:ea typeface="Calibri"/>
                          <a:cs typeface="Times New Roman"/>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2248">
                <a:tc>
                  <a:txBody>
                    <a:bodyPr/>
                    <a:lstStyle/>
                    <a:p>
                      <a:pPr algn="l">
                        <a:spcAft>
                          <a:spcPts val="0"/>
                        </a:spcAft>
                      </a:pPr>
                      <a:r>
                        <a:rPr lang="en-US" sz="1600" dirty="0" smtClean="0">
                          <a:latin typeface="+mj-lt"/>
                          <a:ea typeface="Calibri"/>
                          <a:cs typeface="Times New Roman"/>
                        </a:rPr>
                        <a:t>skeletal muscle/</a:t>
                      </a:r>
                    </a:p>
                    <a:p>
                      <a:pPr algn="l">
                        <a:spcAft>
                          <a:spcPts val="0"/>
                        </a:spcAft>
                      </a:pPr>
                      <a:r>
                        <a:rPr lang="en-US" sz="1600" dirty="0" smtClean="0">
                          <a:latin typeface="+mj-lt"/>
                          <a:ea typeface="Calibri"/>
                          <a:cs typeface="Times New Roman"/>
                        </a:rPr>
                        <a:t>Qiagen </a:t>
                      </a:r>
                      <a:r>
                        <a:rPr lang="en-US" sz="1600" dirty="0">
                          <a:latin typeface="+mj-lt"/>
                          <a:ea typeface="Calibri"/>
                          <a:cs typeface="Times New Roman"/>
                        </a:rPr>
                        <a:t>– automated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1.760</a:t>
                      </a:r>
                    </a:p>
                    <a:p>
                      <a:pPr algn="ctr">
                        <a:spcAft>
                          <a:spcPts val="0"/>
                        </a:spcAft>
                      </a:pPr>
                      <a:r>
                        <a:rPr lang="en-US" sz="1600" dirty="0">
                          <a:latin typeface="+mj-lt"/>
                          <a:ea typeface="Calibri"/>
                          <a:cs typeface="Times New Roman"/>
                        </a:rPr>
                        <a:t>1.860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1.240</a:t>
                      </a:r>
                    </a:p>
                    <a:p>
                      <a:pPr algn="ctr">
                        <a:spcAft>
                          <a:spcPts val="0"/>
                        </a:spcAft>
                      </a:pPr>
                      <a:r>
                        <a:rPr lang="en-US" sz="1600" dirty="0">
                          <a:latin typeface="+mj-lt"/>
                          <a:ea typeface="Calibri"/>
                          <a:cs typeface="Times New Roman"/>
                        </a:rPr>
                        <a:t>1.600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1.1</a:t>
                      </a:r>
                    </a:p>
                    <a:p>
                      <a:pPr algn="ctr">
                        <a:spcAft>
                          <a:spcPts val="0"/>
                        </a:spcAft>
                      </a:pPr>
                      <a:r>
                        <a:rPr lang="en-US" sz="1600" dirty="0">
                          <a:latin typeface="+mj-lt"/>
                          <a:ea typeface="Calibri"/>
                          <a:cs typeface="Times New Roman"/>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mj-lt"/>
                          <a:ea typeface="Calibri"/>
                          <a:cs typeface="Times New Roman"/>
                        </a:rPr>
                        <a:t>2.4</a:t>
                      </a:r>
                    </a:p>
                    <a:p>
                      <a:pPr algn="ctr">
                        <a:spcAft>
                          <a:spcPts val="0"/>
                        </a:spcAft>
                      </a:pPr>
                      <a:r>
                        <a:rPr lang="en-US" sz="1600" dirty="0">
                          <a:latin typeface="+mj-lt"/>
                          <a:ea typeface="Calibri"/>
                          <a:cs typeface="Times New Roman"/>
                        </a:rPr>
                        <a:t>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Results</a:t>
            </a:r>
            <a:endParaRPr lang="en-US" sz="2800" b="1" dirty="0"/>
          </a:p>
        </p:txBody>
      </p:sp>
      <p:sp>
        <p:nvSpPr>
          <p:cNvPr id="5" name="Content Placeholder 4"/>
          <p:cNvSpPr>
            <a:spLocks noGrp="1"/>
          </p:cNvSpPr>
          <p:nvPr>
            <p:ph idx="1"/>
          </p:nvPr>
        </p:nvSpPr>
        <p:spPr>
          <a:xfrm>
            <a:off x="457200" y="1143000"/>
            <a:ext cx="8229600" cy="4983163"/>
          </a:xfrm>
        </p:spPr>
        <p:txBody>
          <a:bodyPr/>
          <a:lstStyle/>
          <a:p>
            <a:pPr lvl="4">
              <a:buNone/>
            </a:pPr>
            <a:endParaRPr lang="en-US" dirty="0" smtClean="0"/>
          </a:p>
          <a:p>
            <a:pPr lvl="4">
              <a:buNone/>
            </a:pPr>
            <a:endParaRPr lang="en-US" dirty="0" smtClean="0"/>
          </a:p>
          <a:p>
            <a:pPr lvl="4">
              <a:buNone/>
            </a:pPr>
            <a:endParaRPr lang="en-US" dirty="0" smtClean="0"/>
          </a:p>
          <a:p>
            <a:pPr lvl="4">
              <a:buNone/>
            </a:pPr>
            <a:endParaRPr lang="en-US" dirty="0" smtClean="0"/>
          </a:p>
        </p:txBody>
      </p:sp>
      <p:sp>
        <p:nvSpPr>
          <p:cNvPr id="6" name="Footer Placeholder 5"/>
          <p:cNvSpPr>
            <a:spLocks noGrp="1"/>
          </p:cNvSpPr>
          <p:nvPr>
            <p:ph type="ftr" sz="quarter" idx="11"/>
          </p:nvPr>
        </p:nvSpPr>
        <p:spPr/>
        <p:txBody>
          <a:bodyPr/>
          <a:lstStyle/>
          <a:p>
            <a:r>
              <a:rPr lang="en-US" smtClean="0"/>
              <a:t>OHSU Integrated Genomics Laboratory January 2012</a:t>
            </a:r>
            <a:endParaRPr lang="en-US" dirty="0"/>
          </a:p>
        </p:txBody>
      </p:sp>
      <p:sp>
        <p:nvSpPr>
          <p:cNvPr id="7" name="TextBox 6"/>
          <p:cNvSpPr txBox="1"/>
          <p:nvPr/>
        </p:nvSpPr>
        <p:spPr>
          <a:xfrm>
            <a:off x="457200" y="1295400"/>
            <a:ext cx="8229600" cy="923330"/>
          </a:xfrm>
          <a:prstGeom prst="rect">
            <a:avLst/>
          </a:prstGeom>
          <a:noFill/>
        </p:spPr>
        <p:txBody>
          <a:bodyPr wrap="square" rtlCol="0">
            <a:spAutoFit/>
          </a:bodyPr>
          <a:lstStyle/>
          <a:p>
            <a:r>
              <a:rPr lang="en-US" b="1" dirty="0" smtClean="0">
                <a:latin typeface="+mj-lt"/>
              </a:rPr>
              <a:t>Figure 1</a:t>
            </a:r>
            <a:r>
              <a:rPr lang="en-US" dirty="0" smtClean="0">
                <a:latin typeface="+mj-lt"/>
              </a:rPr>
              <a:t>:  </a:t>
            </a:r>
            <a:r>
              <a:rPr lang="en-US" b="1" dirty="0" smtClean="0">
                <a:latin typeface="+mj-lt"/>
              </a:rPr>
              <a:t>Graph comparing Qiagen method RNA recovery using manual vs. automated isolation process</a:t>
            </a:r>
            <a:endParaRPr lang="en-US" dirty="0" smtClean="0">
              <a:latin typeface="+mj-lt"/>
            </a:endParaRPr>
          </a:p>
          <a:p>
            <a:endParaRPr lang="en-US" dirty="0"/>
          </a:p>
        </p:txBody>
      </p:sp>
      <p:graphicFrame>
        <p:nvGraphicFramePr>
          <p:cNvPr id="8" name="Chart 7"/>
          <p:cNvGraphicFramePr/>
          <p:nvPr/>
        </p:nvGraphicFramePr>
        <p:xfrm>
          <a:off x="1066800" y="1981200"/>
          <a:ext cx="6934200" cy="4191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Integrated Genomics Laboratory    OHSU   January 2012</a:t>
            </a:r>
            <a:endParaRPr lang="en-US"/>
          </a:p>
        </p:txBody>
      </p:sp>
      <p:sp>
        <p:nvSpPr>
          <p:cNvPr id="3" name="TextBox 2"/>
          <p:cNvSpPr txBox="1"/>
          <p:nvPr/>
        </p:nvSpPr>
        <p:spPr>
          <a:xfrm>
            <a:off x="304800" y="0"/>
            <a:ext cx="8839200" cy="2831544"/>
          </a:xfrm>
          <a:prstGeom prst="rect">
            <a:avLst/>
          </a:prstGeom>
          <a:noFill/>
        </p:spPr>
        <p:txBody>
          <a:bodyPr wrap="square" rtlCol="0">
            <a:spAutoFit/>
          </a:bodyPr>
          <a:lstStyle/>
          <a:p>
            <a:pPr algn="ctr"/>
            <a:r>
              <a:rPr lang="en-US" sz="2800" b="1" dirty="0" smtClean="0">
                <a:latin typeface="+mj-lt"/>
              </a:rPr>
              <a:t>Results</a:t>
            </a:r>
          </a:p>
          <a:p>
            <a:pPr algn="ctr"/>
            <a:endParaRPr lang="en-US" sz="2400" b="1" dirty="0" smtClean="0"/>
          </a:p>
          <a:p>
            <a:r>
              <a:rPr lang="en-US" b="1" dirty="0" smtClean="0">
                <a:latin typeface="+mj-lt"/>
              </a:rPr>
              <a:t>Figure 2:  Size distribution of  recovered total FFPE RNA; electropherogram images generated using the Agilent 2100 Bioanalyzer:</a:t>
            </a:r>
          </a:p>
          <a:p>
            <a:endParaRPr lang="en-US" b="1" dirty="0" smtClean="0">
              <a:latin typeface="+mj-lt"/>
            </a:endParaRPr>
          </a:p>
          <a:p>
            <a:endParaRPr lang="en-US" b="1" dirty="0" smtClean="0"/>
          </a:p>
          <a:p>
            <a:endParaRPr lang="en-US" b="1" dirty="0" smtClean="0"/>
          </a:p>
          <a:p>
            <a:endParaRPr lang="en-US" dirty="0" smtClean="0"/>
          </a:p>
          <a:p>
            <a:endParaRPr lang="en-US" dirty="0" smtClean="0"/>
          </a:p>
        </p:txBody>
      </p:sp>
      <p:pic>
        <p:nvPicPr>
          <p:cNvPr id="4" name="Picture 2" descr="C:\Users\vartania\Desktop\FFPE skeletal msucle 020212 (2).jpg"/>
          <p:cNvPicPr>
            <a:picLocks noChangeAspect="1" noChangeArrowheads="1"/>
          </p:cNvPicPr>
          <p:nvPr/>
        </p:nvPicPr>
        <p:blipFill>
          <a:blip r:embed="rId2" cstate="print"/>
          <a:srcRect/>
          <a:stretch>
            <a:fillRect/>
          </a:stretch>
        </p:blipFill>
        <p:spPr bwMode="auto">
          <a:xfrm>
            <a:off x="4648200" y="1524000"/>
            <a:ext cx="4200525" cy="4800600"/>
          </a:xfrm>
          <a:prstGeom prst="rect">
            <a:avLst/>
          </a:prstGeom>
          <a:noFill/>
        </p:spPr>
      </p:pic>
      <p:pic>
        <p:nvPicPr>
          <p:cNvPr id="5" name="Picture 3" descr="C:\Users\vartania\Desktop\FFPE spleen 020212 (2).jpg"/>
          <p:cNvPicPr>
            <a:picLocks noChangeAspect="1" noChangeArrowheads="1"/>
          </p:cNvPicPr>
          <p:nvPr/>
        </p:nvPicPr>
        <p:blipFill>
          <a:blip r:embed="rId3" cstate="print"/>
          <a:srcRect/>
          <a:stretch>
            <a:fillRect/>
          </a:stretch>
        </p:blipFill>
        <p:spPr bwMode="auto">
          <a:xfrm>
            <a:off x="228600" y="1524000"/>
            <a:ext cx="4495799" cy="48006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992</Words>
  <Application>Microsoft Macintosh PowerPoint</Application>
  <PresentationFormat>On-screen Show (4:3)</PresentationFormat>
  <Paragraphs>261</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Times New Roman</vt:lpstr>
      <vt:lpstr>Wingdings</vt:lpstr>
      <vt:lpstr>Office Theme</vt:lpstr>
      <vt:lpstr>Evaluation of two commercially available RNA isolation kits for formalin-fixed paraffin-embedded specimens   Kristina Vartanian Samantha Savage Barry Malmanger   Chris Harrington , PhD</vt:lpstr>
      <vt:lpstr>Introduction</vt:lpstr>
      <vt:lpstr>PowerPoint Presentation</vt:lpstr>
      <vt:lpstr>Materials and Methods</vt:lpstr>
      <vt:lpstr>PowerPoint Presentation</vt:lpstr>
      <vt:lpstr>Results</vt:lpstr>
      <vt:lpstr>Results</vt:lpstr>
      <vt:lpstr>Results</vt:lpstr>
      <vt:lpstr>PowerPoint Presentation</vt:lpstr>
      <vt:lpstr>Conclusions</vt:lpstr>
    </vt:vector>
  </TitlesOfParts>
  <Company>OHSU</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two commercially available Formalin-Fixed Paraffin-Embedded RNA Isolation techniques</dc:title>
  <dc:creator>vartania</dc:creator>
  <cp:lastModifiedBy>Aaron Larson</cp:lastModifiedBy>
  <cp:revision>78</cp:revision>
  <dcterms:created xsi:type="dcterms:W3CDTF">2012-01-31T19:55:34Z</dcterms:created>
  <dcterms:modified xsi:type="dcterms:W3CDTF">2018-02-16T19:23:08Z</dcterms:modified>
</cp:coreProperties>
</file>