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BCE95-303F-4D26-AD3D-C7516FD38606}" v="10" dt="2021-12-08T22:25:18.559"/>
    <p1510:client id="{B9D99140-C142-4A87-9917-3C0AD02AAB84}" v="36" dt="2021-11-17T02:03:25.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6"/>
  </p:normalViewPr>
  <p:slideViewPr>
    <p:cSldViewPr>
      <p:cViewPr>
        <p:scale>
          <a:sx n="228" d="100"/>
          <a:sy n="228" d="100"/>
        </p:scale>
        <p:origin x="14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4/13/22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838325"/>
            <a:ext cx="6619875" cy="4965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9DD68-C1F6-442C-A016-A4EDC0A2EF50}" type="slidenum">
              <a:rPr lang="en-US" smtClean="0"/>
              <a:t>1</a:t>
            </a:fld>
            <a:endParaRPr lang="en-US"/>
          </a:p>
        </p:txBody>
      </p:sp>
    </p:spTree>
    <p:extLst>
      <p:ext uri="{BB962C8B-B14F-4D97-AF65-F5344CB8AC3E}">
        <p14:creationId xmlns:p14="http://schemas.microsoft.com/office/powerpoint/2010/main" val="1414541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4/13/22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4/13/22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4/13/22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4/13/22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4/13/22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4/13/22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4/13/22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4/13/22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4/13/22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4/13/22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4/13/22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2BAB4-8B8D-41DD-85C7-81A0CA962007}" type="datetimeFigureOut">
              <a:rPr lang="en-US" smtClean="0"/>
              <a:t>4/13/22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4824F-EBE0-443F-8A8F-F64816AF04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43" y="1541790"/>
            <a:ext cx="4283694" cy="9682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67051" rIns="83526" bIns="41763" rtlCol="0" anchor="t" anchorCtr="0"/>
          <a:lstStyle/>
          <a:p>
            <a:r>
              <a:rPr lang="en-US" sz="600" dirty="0">
                <a:solidFill>
                  <a:schemeClr val="tx1"/>
                </a:solidFill>
              </a:rPr>
              <a:t>Individuals with limited English proficiency (LEP) account for 8.6% of the United States population</a:t>
            </a:r>
            <a:r>
              <a:rPr lang="en-US" sz="600" baseline="30000" dirty="0">
                <a:solidFill>
                  <a:schemeClr val="tx1"/>
                </a:solidFill>
              </a:rPr>
              <a:t>1</a:t>
            </a:r>
            <a:r>
              <a:rPr lang="en-US" sz="600" dirty="0">
                <a:solidFill>
                  <a:schemeClr val="tx1"/>
                </a:solidFill>
              </a:rPr>
              <a:t>. Linguistic barriers have been associated with negative outcomes such as lower medication adherence</a:t>
            </a:r>
            <a:r>
              <a:rPr lang="en-US" sz="600" baseline="30000" dirty="0">
                <a:solidFill>
                  <a:schemeClr val="tx1"/>
                </a:solidFill>
              </a:rPr>
              <a:t>2</a:t>
            </a:r>
            <a:r>
              <a:rPr lang="en-US" sz="600" dirty="0">
                <a:solidFill>
                  <a:schemeClr val="tx1"/>
                </a:solidFill>
              </a:rPr>
              <a:t>, longer hospital stays</a:t>
            </a:r>
            <a:r>
              <a:rPr lang="en-US" sz="600" baseline="30000" dirty="0">
                <a:solidFill>
                  <a:schemeClr val="tx1"/>
                </a:solidFill>
              </a:rPr>
              <a:t>3</a:t>
            </a:r>
            <a:r>
              <a:rPr lang="en-US" sz="600" dirty="0">
                <a:solidFill>
                  <a:schemeClr val="tx1"/>
                </a:solidFill>
              </a:rPr>
              <a:t>, increased risk of medical errors</a:t>
            </a:r>
            <a:r>
              <a:rPr lang="en-US" sz="600" baseline="30000" dirty="0">
                <a:solidFill>
                  <a:schemeClr val="tx1"/>
                </a:solidFill>
              </a:rPr>
              <a:t>4</a:t>
            </a:r>
            <a:r>
              <a:rPr lang="en-US" sz="600" dirty="0">
                <a:solidFill>
                  <a:schemeClr val="tx1"/>
                </a:solidFill>
              </a:rPr>
              <a:t>, higher rates of hospital admissions</a:t>
            </a:r>
            <a:r>
              <a:rPr lang="en-US" sz="600" baseline="30000" dirty="0">
                <a:solidFill>
                  <a:schemeClr val="tx1"/>
                </a:solidFill>
              </a:rPr>
              <a:t>5</a:t>
            </a:r>
            <a:r>
              <a:rPr lang="en-US" sz="600" dirty="0">
                <a:solidFill>
                  <a:schemeClr val="tx1"/>
                </a:solidFill>
              </a:rPr>
              <a:t>, and high resource utilization</a:t>
            </a:r>
            <a:r>
              <a:rPr lang="en-US" sz="600" baseline="30000" dirty="0">
                <a:solidFill>
                  <a:schemeClr val="tx1"/>
                </a:solidFill>
              </a:rPr>
              <a:t>6</a:t>
            </a:r>
            <a:r>
              <a:rPr lang="en-US" sz="600" dirty="0">
                <a:solidFill>
                  <a:schemeClr val="tx1"/>
                </a:solidFill>
              </a:rPr>
              <a:t>. The use of language services has been associated with positive outcomes such as increased medication compliance</a:t>
            </a:r>
            <a:r>
              <a:rPr lang="en-US" sz="600" baseline="30000" dirty="0">
                <a:solidFill>
                  <a:schemeClr val="tx1"/>
                </a:solidFill>
              </a:rPr>
              <a:t>7</a:t>
            </a:r>
            <a:r>
              <a:rPr lang="en-US" sz="600" dirty="0">
                <a:solidFill>
                  <a:schemeClr val="tx1"/>
                </a:solidFill>
              </a:rPr>
              <a:t>, decreased rates of hospital admissions</a:t>
            </a:r>
            <a:r>
              <a:rPr lang="en-US" sz="600" baseline="30000" dirty="0">
                <a:solidFill>
                  <a:schemeClr val="tx1"/>
                </a:solidFill>
              </a:rPr>
              <a:t>8</a:t>
            </a:r>
            <a:r>
              <a:rPr lang="en-US" sz="600" dirty="0">
                <a:solidFill>
                  <a:schemeClr val="tx1"/>
                </a:solidFill>
              </a:rPr>
              <a:t>, higher patient satisfaction</a:t>
            </a:r>
            <a:r>
              <a:rPr lang="en-US" sz="600" baseline="30000" dirty="0">
                <a:solidFill>
                  <a:schemeClr val="tx1"/>
                </a:solidFill>
              </a:rPr>
              <a:t>9,10</a:t>
            </a:r>
            <a:r>
              <a:rPr lang="en-US" sz="600" dirty="0">
                <a:solidFill>
                  <a:schemeClr val="tx1"/>
                </a:solidFill>
              </a:rPr>
              <a:t>, increased preventative screening rates</a:t>
            </a:r>
            <a:r>
              <a:rPr lang="en-US" sz="600" baseline="30000" dirty="0">
                <a:solidFill>
                  <a:schemeClr val="tx1"/>
                </a:solidFill>
              </a:rPr>
              <a:t>11,12</a:t>
            </a:r>
            <a:r>
              <a:rPr lang="en-US" sz="600" dirty="0">
                <a:solidFill>
                  <a:schemeClr val="tx1"/>
                </a:solidFill>
              </a:rPr>
              <a:t>, and decreased healthcare utilization and costs for a variety of conditions such as diabetes</a:t>
            </a:r>
            <a:r>
              <a:rPr lang="en-US" sz="600" baseline="30000" dirty="0">
                <a:solidFill>
                  <a:schemeClr val="tx1"/>
                </a:solidFill>
              </a:rPr>
              <a:t>13</a:t>
            </a:r>
            <a:r>
              <a:rPr lang="en-US" sz="600" dirty="0">
                <a:solidFill>
                  <a:schemeClr val="tx1"/>
                </a:solidFill>
              </a:rPr>
              <a:t>.  Despite mandates for interpreter access</a:t>
            </a:r>
            <a:r>
              <a:rPr lang="en-US" sz="600" baseline="30000" dirty="0">
                <a:solidFill>
                  <a:schemeClr val="tx1"/>
                </a:solidFill>
              </a:rPr>
              <a:t>14</a:t>
            </a:r>
            <a:r>
              <a:rPr lang="en-US" sz="600" dirty="0">
                <a:solidFill>
                  <a:schemeClr val="tx1"/>
                </a:solidFill>
              </a:rPr>
              <a:t>, utilization remains low.</a:t>
            </a:r>
            <a:r>
              <a:rPr lang="en-US" sz="600" baseline="30000" dirty="0">
                <a:solidFill>
                  <a:schemeClr val="tx1"/>
                </a:solidFill>
              </a:rPr>
              <a:t>15-21</a:t>
            </a:r>
            <a:r>
              <a:rPr lang="en-US" sz="600" dirty="0">
                <a:solidFill>
                  <a:schemeClr val="tx1"/>
                </a:solidFill>
              </a:rPr>
              <a:t> Some studies suggest in-person and virtual (phone and video) modalities are equally satisfactory for conveying information; however, in-person services are preferable because they facilitate rapport building and provider understanding of the patient’s cultural and social background</a:t>
            </a:r>
            <a:r>
              <a:rPr lang="en-US" sz="600" baseline="30000" dirty="0">
                <a:solidFill>
                  <a:schemeClr val="tx1"/>
                </a:solidFill>
              </a:rPr>
              <a:t>23</a:t>
            </a:r>
            <a:r>
              <a:rPr lang="en-US" sz="600" dirty="0">
                <a:solidFill>
                  <a:schemeClr val="tx1"/>
                </a:solidFill>
              </a:rPr>
              <a:t>. </a:t>
            </a:r>
          </a:p>
        </p:txBody>
      </p:sp>
      <p:sp>
        <p:nvSpPr>
          <p:cNvPr id="5" name="Rectangle 4"/>
          <p:cNvSpPr/>
          <p:nvPr/>
        </p:nvSpPr>
        <p:spPr>
          <a:xfrm>
            <a:off x="193634" y="1547983"/>
            <a:ext cx="4283694"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Background</a:t>
            </a:r>
          </a:p>
        </p:txBody>
      </p:sp>
      <p:sp>
        <p:nvSpPr>
          <p:cNvPr id="8" name="Rectangle 7"/>
          <p:cNvSpPr/>
          <p:nvPr/>
        </p:nvSpPr>
        <p:spPr>
          <a:xfrm>
            <a:off x="195943" y="4376209"/>
            <a:ext cx="4283694" cy="5699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39849" rIns="83526" bIns="41763" rtlCol="0" anchor="t" anchorCtr="0"/>
          <a:lstStyle/>
          <a:p>
            <a:endParaRPr lang="en-US" sz="647" dirty="0">
              <a:solidFill>
                <a:schemeClr val="tx1"/>
              </a:solidFill>
            </a:endParaRPr>
          </a:p>
        </p:txBody>
      </p:sp>
      <p:sp>
        <p:nvSpPr>
          <p:cNvPr id="9" name="Rectangle 8"/>
          <p:cNvSpPr/>
          <p:nvPr/>
        </p:nvSpPr>
        <p:spPr>
          <a:xfrm>
            <a:off x="195943" y="4370294"/>
            <a:ext cx="4283694"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Target State: SMART Goal</a:t>
            </a:r>
          </a:p>
        </p:txBody>
      </p:sp>
      <p:sp>
        <p:nvSpPr>
          <p:cNvPr id="10" name="Rectangle 9"/>
          <p:cNvSpPr/>
          <p:nvPr/>
        </p:nvSpPr>
        <p:spPr>
          <a:xfrm>
            <a:off x="195943" y="2559873"/>
            <a:ext cx="4283694" cy="176055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67051" rIns="83526" bIns="41763" rtlCol="0" anchor="t" anchorCtr="0"/>
          <a:lstStyle/>
          <a:p>
            <a:r>
              <a:rPr lang="en-US" sz="647" b="1" dirty="0">
                <a:solidFill>
                  <a:schemeClr val="tx1"/>
                </a:solidFill>
                <a:cs typeface="Calibri"/>
              </a:rPr>
              <a:t>Pre-Intervention Survey via Qualtrics:</a:t>
            </a:r>
          </a:p>
          <a:p>
            <a:pPr marL="171450" indent="-171450">
              <a:buFontTx/>
              <a:buChar char="-"/>
            </a:pPr>
            <a:r>
              <a:rPr lang="en-US" sz="647" dirty="0">
                <a:solidFill>
                  <a:schemeClr val="tx1"/>
                </a:solidFill>
                <a:cs typeface="Calibri"/>
              </a:rPr>
              <a:t>QR code on language services devices and w/in-person interpreters</a:t>
            </a:r>
          </a:p>
          <a:p>
            <a:pPr marL="171450" indent="-171450">
              <a:buFontTx/>
              <a:buChar char="-"/>
            </a:pPr>
            <a:r>
              <a:rPr lang="en-US" sz="647" dirty="0">
                <a:solidFill>
                  <a:schemeClr val="tx1"/>
                </a:solidFill>
                <a:cs typeface="Calibri"/>
              </a:rPr>
              <a:t>HQSC QIL departmental dissemination</a:t>
            </a:r>
          </a:p>
          <a:p>
            <a:pPr marL="171450" indent="-171450">
              <a:buFontTx/>
              <a:buChar char="-"/>
            </a:pPr>
            <a:r>
              <a:rPr lang="en-US" sz="647" dirty="0">
                <a:solidFill>
                  <a:schemeClr val="tx1"/>
                </a:solidFill>
                <a:cs typeface="Calibri"/>
              </a:rPr>
              <a:t>Clinic director emails to disseminate to staff</a:t>
            </a:r>
          </a:p>
          <a:p>
            <a:pPr marL="171450" indent="-171450">
              <a:buFontTx/>
              <a:buChar char="-"/>
            </a:pPr>
            <a:r>
              <a:rPr lang="en-US" sz="647" dirty="0">
                <a:solidFill>
                  <a:schemeClr val="tx1"/>
                </a:solidFill>
                <a:cs typeface="Calibri"/>
              </a:rPr>
              <a:t>Email to charge nurses</a:t>
            </a:r>
          </a:p>
          <a:p>
            <a:pPr marL="171450" indent="-171450">
              <a:buFontTx/>
              <a:buChar char="-"/>
            </a:pPr>
            <a:r>
              <a:rPr lang="en-US" sz="647" dirty="0">
                <a:solidFill>
                  <a:schemeClr val="tx1"/>
                </a:solidFill>
                <a:cs typeface="Calibri"/>
              </a:rPr>
              <a:t>Window for survey completion 3 weeks </a:t>
            </a:r>
          </a:p>
        </p:txBody>
      </p:sp>
      <p:sp>
        <p:nvSpPr>
          <p:cNvPr id="11" name="Rectangle 10"/>
          <p:cNvSpPr/>
          <p:nvPr/>
        </p:nvSpPr>
        <p:spPr>
          <a:xfrm>
            <a:off x="195943" y="2559874"/>
            <a:ext cx="4283694"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Current State: Identify Target / Actual / Gap</a:t>
            </a:r>
          </a:p>
        </p:txBody>
      </p:sp>
      <p:sp>
        <p:nvSpPr>
          <p:cNvPr id="16" name="Rectangle 15"/>
          <p:cNvSpPr/>
          <p:nvPr/>
        </p:nvSpPr>
        <p:spPr>
          <a:xfrm>
            <a:off x="195943" y="4992753"/>
            <a:ext cx="4283694" cy="12988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67051" rIns="83526" bIns="41763" rtlCol="0" anchor="t" anchorCtr="0"/>
          <a:lstStyle/>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a:p>
            <a:endParaRPr lang="en-US" sz="647" dirty="0">
              <a:solidFill>
                <a:schemeClr val="tx1"/>
              </a:solidFill>
            </a:endParaRPr>
          </a:p>
        </p:txBody>
      </p:sp>
      <p:sp>
        <p:nvSpPr>
          <p:cNvPr id="17" name="Rectangle 16"/>
          <p:cNvSpPr/>
          <p:nvPr/>
        </p:nvSpPr>
        <p:spPr>
          <a:xfrm>
            <a:off x="195943" y="4992753"/>
            <a:ext cx="4283694"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Analysis</a:t>
            </a:r>
          </a:p>
        </p:txBody>
      </p:sp>
      <p:sp>
        <p:nvSpPr>
          <p:cNvPr id="18" name="Rectangle 17"/>
          <p:cNvSpPr/>
          <p:nvPr/>
        </p:nvSpPr>
        <p:spPr>
          <a:xfrm>
            <a:off x="4662055" y="998189"/>
            <a:ext cx="1295400"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Key Drivers</a:t>
            </a:r>
          </a:p>
        </p:txBody>
      </p:sp>
      <p:sp>
        <p:nvSpPr>
          <p:cNvPr id="12" name="Rectangle 11"/>
          <p:cNvSpPr/>
          <p:nvPr/>
        </p:nvSpPr>
        <p:spPr>
          <a:xfrm>
            <a:off x="4662055" y="1195419"/>
            <a:ext cx="1295400" cy="479935"/>
          </a:xfrm>
          <a:prstGeom prst="rect">
            <a:avLst/>
          </a:prstGeom>
          <a:ln>
            <a:solidFill>
              <a:srgbClr val="000099"/>
            </a:solidFill>
          </a:ln>
        </p:spPr>
        <p:style>
          <a:lnRef idx="2">
            <a:schemeClr val="dk1"/>
          </a:lnRef>
          <a:fillRef idx="1">
            <a:schemeClr val="lt1"/>
          </a:fillRef>
          <a:effectRef idx="0">
            <a:schemeClr val="dk1"/>
          </a:effectRef>
          <a:fontRef idx="minor">
            <a:schemeClr val="dk1"/>
          </a:fontRef>
        </p:style>
        <p:txBody>
          <a:bodyPr lIns="83526" tIns="41763" rIns="83526" bIns="41763" rtlCol="0" anchor="ctr"/>
          <a:lstStyle/>
          <a:p>
            <a:pPr algn="ctr"/>
            <a:endParaRPr lang="en-US" sz="823" dirty="0"/>
          </a:p>
        </p:txBody>
      </p:sp>
      <p:sp>
        <p:nvSpPr>
          <p:cNvPr id="22" name="Rectangle 21"/>
          <p:cNvSpPr/>
          <p:nvPr/>
        </p:nvSpPr>
        <p:spPr>
          <a:xfrm>
            <a:off x="4662055" y="1728603"/>
            <a:ext cx="1295400" cy="479935"/>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lIns="83526" tIns="41763" rIns="83526" bIns="41763" rtlCol="0" anchor="ctr"/>
          <a:lstStyle/>
          <a:p>
            <a:pPr algn="ctr"/>
            <a:endParaRPr lang="en-US" sz="823" dirty="0"/>
          </a:p>
        </p:txBody>
      </p:sp>
      <p:sp>
        <p:nvSpPr>
          <p:cNvPr id="24" name="Rectangle 23"/>
          <p:cNvSpPr/>
          <p:nvPr/>
        </p:nvSpPr>
        <p:spPr>
          <a:xfrm>
            <a:off x="4662055" y="2268529"/>
            <a:ext cx="1295400" cy="47993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lIns="83526" tIns="41763" rIns="83526" bIns="41763" rtlCol="0" anchor="ctr"/>
          <a:lstStyle/>
          <a:p>
            <a:pPr algn="ctr"/>
            <a:endParaRPr lang="en-US" sz="823" dirty="0"/>
          </a:p>
        </p:txBody>
      </p:sp>
      <p:sp>
        <p:nvSpPr>
          <p:cNvPr id="25" name="Rectangle 24"/>
          <p:cNvSpPr/>
          <p:nvPr/>
        </p:nvSpPr>
        <p:spPr>
          <a:xfrm>
            <a:off x="4662055" y="2809150"/>
            <a:ext cx="1295400" cy="479935"/>
          </a:xfrm>
          <a:prstGeom prst="rect">
            <a:avLst/>
          </a:prstGeom>
          <a:ln>
            <a:solidFill>
              <a:srgbClr val="990099"/>
            </a:solidFill>
          </a:ln>
        </p:spPr>
        <p:style>
          <a:lnRef idx="2">
            <a:schemeClr val="dk1"/>
          </a:lnRef>
          <a:fillRef idx="1">
            <a:schemeClr val="lt1"/>
          </a:fillRef>
          <a:effectRef idx="0">
            <a:schemeClr val="dk1"/>
          </a:effectRef>
          <a:fontRef idx="minor">
            <a:schemeClr val="dk1"/>
          </a:fontRef>
        </p:style>
        <p:txBody>
          <a:bodyPr lIns="83526" tIns="41763" rIns="83526" bIns="41763" rtlCol="0" anchor="ctr"/>
          <a:lstStyle/>
          <a:p>
            <a:pPr algn="ctr"/>
            <a:endParaRPr lang="en-US" sz="823" dirty="0"/>
          </a:p>
        </p:txBody>
      </p:sp>
      <p:sp>
        <p:nvSpPr>
          <p:cNvPr id="27" name="Rectangle 26"/>
          <p:cNvSpPr/>
          <p:nvPr/>
        </p:nvSpPr>
        <p:spPr>
          <a:xfrm>
            <a:off x="6326909" y="1195419"/>
            <a:ext cx="2568698" cy="2834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3526" tIns="41763" rIns="215153" bIns="41763" rtlCol="0" anchor="t" anchorCtr="0">
            <a:spAutoFit/>
          </a:bodyPr>
          <a:lstStyle/>
          <a:p>
            <a:endParaRPr lang="en-US" sz="647" dirty="0">
              <a:solidFill>
                <a:schemeClr val="tx1"/>
              </a:solidFill>
            </a:endParaRPr>
          </a:p>
          <a:p>
            <a:endParaRPr lang="en-US" sz="647" dirty="0">
              <a:solidFill>
                <a:schemeClr val="tx1"/>
              </a:solidFill>
            </a:endParaRPr>
          </a:p>
        </p:txBody>
      </p:sp>
      <p:sp>
        <p:nvSpPr>
          <p:cNvPr id="31" name="Rectangle 30"/>
          <p:cNvSpPr/>
          <p:nvPr/>
        </p:nvSpPr>
        <p:spPr>
          <a:xfrm>
            <a:off x="6326909" y="1541789"/>
            <a:ext cx="2568698" cy="2834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3526" tIns="41763" rIns="215153" bIns="41763" rtlCol="0" anchor="t" anchorCtr="0">
            <a:spAutoFit/>
          </a:bodyPr>
          <a:lstStyle/>
          <a:p>
            <a:endParaRPr lang="en-US" sz="647" dirty="0">
              <a:solidFill>
                <a:schemeClr val="tx1"/>
              </a:solidFill>
            </a:endParaRPr>
          </a:p>
          <a:p>
            <a:endParaRPr lang="en-US" sz="647" dirty="0">
              <a:solidFill>
                <a:schemeClr val="tx1"/>
              </a:solidFill>
            </a:endParaRPr>
          </a:p>
        </p:txBody>
      </p:sp>
      <p:sp>
        <p:nvSpPr>
          <p:cNvPr id="32" name="Rectangle 31"/>
          <p:cNvSpPr/>
          <p:nvPr/>
        </p:nvSpPr>
        <p:spPr>
          <a:xfrm>
            <a:off x="6326909" y="1890450"/>
            <a:ext cx="2568698" cy="2834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3526" tIns="41763" rIns="215153" bIns="41763" rtlCol="0" anchor="t" anchorCtr="0">
            <a:spAutoFit/>
          </a:bodyPr>
          <a:lstStyle/>
          <a:p>
            <a:endParaRPr lang="en-US" sz="647" b="1" dirty="0">
              <a:solidFill>
                <a:schemeClr val="tx1"/>
              </a:solidFill>
            </a:endParaRPr>
          </a:p>
          <a:p>
            <a:endParaRPr lang="en-US" sz="647" b="1" dirty="0">
              <a:solidFill>
                <a:schemeClr val="tx1"/>
              </a:solidFill>
            </a:endParaRPr>
          </a:p>
        </p:txBody>
      </p:sp>
      <p:sp>
        <p:nvSpPr>
          <p:cNvPr id="51" name="Rectangle 50"/>
          <p:cNvSpPr/>
          <p:nvPr/>
        </p:nvSpPr>
        <p:spPr>
          <a:xfrm>
            <a:off x="4669283" y="4376209"/>
            <a:ext cx="4220689" cy="127822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67051" rIns="83526" bIns="41763" rtlCol="0" anchor="t" anchorCtr="0"/>
          <a:lstStyle/>
          <a:p>
            <a:endParaRPr lang="en-US" sz="647" dirty="0">
              <a:solidFill>
                <a:schemeClr val="tx1"/>
              </a:solidFill>
            </a:endParaRPr>
          </a:p>
        </p:txBody>
      </p:sp>
      <p:sp>
        <p:nvSpPr>
          <p:cNvPr id="52" name="Rectangle 51"/>
          <p:cNvSpPr/>
          <p:nvPr/>
        </p:nvSpPr>
        <p:spPr>
          <a:xfrm>
            <a:off x="4669283" y="4379083"/>
            <a:ext cx="4220689" cy="133901"/>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Sustain Plan</a:t>
            </a:r>
          </a:p>
        </p:txBody>
      </p:sp>
      <p:cxnSp>
        <p:nvCxnSpPr>
          <p:cNvPr id="19" name="Straight Arrow Connector 18"/>
          <p:cNvCxnSpPr>
            <a:stCxn id="27" idx="1"/>
            <a:endCxn id="12" idx="3"/>
          </p:cNvCxnSpPr>
          <p:nvPr/>
        </p:nvCxnSpPr>
        <p:spPr>
          <a:xfrm flipH="1">
            <a:off x="5957455" y="1337169"/>
            <a:ext cx="369454" cy="98218"/>
          </a:xfrm>
          <a:prstGeom prst="straightConnector1">
            <a:avLst/>
          </a:prstGeom>
          <a:ln w="12700">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31" idx="1"/>
            <a:endCxn id="12" idx="3"/>
          </p:cNvCxnSpPr>
          <p:nvPr/>
        </p:nvCxnSpPr>
        <p:spPr>
          <a:xfrm flipH="1" flipV="1">
            <a:off x="5957455" y="1435387"/>
            <a:ext cx="369454" cy="248152"/>
          </a:xfrm>
          <a:prstGeom prst="straightConnector1">
            <a:avLst/>
          </a:prstGeom>
          <a:ln w="12700">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2" idx="1"/>
            <a:endCxn id="22" idx="3"/>
          </p:cNvCxnSpPr>
          <p:nvPr/>
        </p:nvCxnSpPr>
        <p:spPr>
          <a:xfrm flipH="1" flipV="1">
            <a:off x="5957455" y="1968571"/>
            <a:ext cx="369454" cy="63629"/>
          </a:xfrm>
          <a:prstGeom prst="straightConnector1">
            <a:avLst/>
          </a:prstGeom>
          <a:ln w="12700">
            <a:solidFill>
              <a:srgbClr val="33CC33"/>
            </a:solidFill>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195943" y="998189"/>
            <a:ext cx="4283694" cy="51631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167051" rIns="83526" bIns="41763" rtlCol="0" anchor="t" anchorCtr="0"/>
          <a:lstStyle/>
          <a:p>
            <a:r>
              <a:rPr lang="en-US" sz="600" dirty="0">
                <a:solidFill>
                  <a:schemeClr val="tx1"/>
                </a:solidFill>
              </a:rPr>
              <a:t>There is perceived variability in the use of Languages Services by healthcare providers at Oregon Health and Science University, which leads to inequitable provision of care, higher cost of care, threatens the patient relationship with the healthcare system, and is a risk to patient safety through misdiagnosis and medical errors.</a:t>
            </a:r>
          </a:p>
          <a:p>
            <a:endParaRPr lang="en-US" sz="647" dirty="0">
              <a:solidFill>
                <a:schemeClr val="tx1"/>
              </a:solidFill>
            </a:endParaRPr>
          </a:p>
        </p:txBody>
      </p:sp>
      <p:sp>
        <p:nvSpPr>
          <p:cNvPr id="92" name="Rectangle 91"/>
          <p:cNvSpPr/>
          <p:nvPr/>
        </p:nvSpPr>
        <p:spPr>
          <a:xfrm>
            <a:off x="195943" y="998189"/>
            <a:ext cx="4283694" cy="119984"/>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Problem Statement</a:t>
            </a:r>
          </a:p>
        </p:txBody>
      </p:sp>
      <p:sp>
        <p:nvSpPr>
          <p:cNvPr id="3" name="Rectangle 2"/>
          <p:cNvSpPr/>
          <p:nvPr/>
        </p:nvSpPr>
        <p:spPr>
          <a:xfrm>
            <a:off x="4669436" y="5700476"/>
            <a:ext cx="4226171" cy="59108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47" dirty="0"/>
          </a:p>
        </p:txBody>
      </p:sp>
      <p:sp>
        <p:nvSpPr>
          <p:cNvPr id="120" name="TextBox 119"/>
          <p:cNvSpPr txBox="1"/>
          <p:nvPr/>
        </p:nvSpPr>
        <p:spPr>
          <a:xfrm>
            <a:off x="1210235" y="644645"/>
            <a:ext cx="5925539" cy="286385"/>
          </a:xfrm>
          <a:prstGeom prst="rect">
            <a:avLst/>
          </a:prstGeom>
          <a:noFill/>
        </p:spPr>
        <p:txBody>
          <a:bodyPr wrap="square" lIns="83526" tIns="41763" rIns="83526" bIns="41763" rtlCol="0" anchor="t">
            <a:spAutoFit/>
          </a:bodyPr>
          <a:lstStyle/>
          <a:p>
            <a:pPr algn="ctr"/>
            <a:r>
              <a:rPr lang="en-US" sz="1313" b="1" dirty="0"/>
              <a:t>Standardizing Handoffs Among Inpatient Care Teams</a:t>
            </a:r>
          </a:p>
        </p:txBody>
      </p:sp>
      <p:sp>
        <p:nvSpPr>
          <p:cNvPr id="121" name="TextBox 120"/>
          <p:cNvSpPr txBox="1"/>
          <p:nvPr/>
        </p:nvSpPr>
        <p:spPr>
          <a:xfrm>
            <a:off x="6275294" y="534315"/>
            <a:ext cx="2758866" cy="399171"/>
          </a:xfrm>
          <a:prstGeom prst="rect">
            <a:avLst/>
          </a:prstGeom>
          <a:noFill/>
        </p:spPr>
        <p:txBody>
          <a:bodyPr wrap="square" lIns="83526" tIns="41763" rIns="83526" bIns="41763" rtlCol="0" anchor="t">
            <a:spAutoFit/>
          </a:bodyPr>
          <a:lstStyle/>
          <a:p>
            <a:pPr>
              <a:tabLst>
                <a:tab pos="4332679" algn="r"/>
              </a:tabLst>
            </a:pPr>
            <a:r>
              <a:rPr lang="en-US" sz="676" b="1" dirty="0"/>
              <a:t>Sponsor(s): </a:t>
            </a:r>
            <a:r>
              <a:rPr lang="en-US" sz="676" dirty="0"/>
              <a:t>	Last updated:  04/2021</a:t>
            </a:r>
            <a:endParaRPr lang="en-US" sz="685" dirty="0"/>
          </a:p>
          <a:p>
            <a:pPr>
              <a:tabLst>
                <a:tab pos="4332679" algn="r"/>
              </a:tabLst>
            </a:pPr>
            <a:r>
              <a:rPr lang="en-US" sz="685" b="1" dirty="0"/>
              <a:t>Project Leader(s): </a:t>
            </a:r>
          </a:p>
          <a:p>
            <a:pPr>
              <a:tabLst>
                <a:tab pos="4332679" algn="r"/>
              </a:tabLst>
            </a:pPr>
            <a:r>
              <a:rPr lang="en-US" sz="685" b="1" dirty="0"/>
              <a:t>Team Members:</a:t>
            </a:r>
            <a:endParaRPr lang="en-US" sz="685" dirty="0"/>
          </a:p>
        </p:txBody>
      </p:sp>
      <p:sp>
        <p:nvSpPr>
          <p:cNvPr id="116" name="Rectangle 115"/>
          <p:cNvSpPr/>
          <p:nvPr/>
        </p:nvSpPr>
        <p:spPr>
          <a:xfrm>
            <a:off x="6326909" y="989662"/>
            <a:ext cx="2561316" cy="116072"/>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526" tIns="41763" rIns="83526" bIns="41763" rtlCol="0" anchor="ctr"/>
          <a:lstStyle/>
          <a:p>
            <a:r>
              <a:rPr lang="en-US" sz="913" dirty="0"/>
              <a:t>Interventions / Countermeasures</a:t>
            </a:r>
          </a:p>
        </p:txBody>
      </p:sp>
      <p:graphicFrame>
        <p:nvGraphicFramePr>
          <p:cNvPr id="119" name="Table 118"/>
          <p:cNvGraphicFramePr>
            <a:graphicFrameLocks noGrp="1"/>
          </p:cNvGraphicFramePr>
          <p:nvPr/>
        </p:nvGraphicFramePr>
        <p:xfrm>
          <a:off x="4681642" y="4512985"/>
          <a:ext cx="4213966" cy="1140893"/>
        </p:xfrm>
        <a:graphic>
          <a:graphicData uri="http://schemas.openxmlformats.org/drawingml/2006/table">
            <a:tbl>
              <a:tblPr firstRow="1" bandRow="1">
                <a:tableStyleId>{5940675A-B579-460E-94D1-54222C63F5DA}</a:tableStyleId>
              </a:tblPr>
              <a:tblGrid>
                <a:gridCol w="1350368">
                  <a:extLst>
                    <a:ext uri="{9D8B030D-6E8A-4147-A177-3AD203B41FA5}">
                      <a16:colId xmlns:a16="http://schemas.microsoft.com/office/drawing/2014/main" val="20000"/>
                    </a:ext>
                  </a:extLst>
                </a:gridCol>
                <a:gridCol w="422004">
                  <a:extLst>
                    <a:ext uri="{9D8B030D-6E8A-4147-A177-3AD203B41FA5}">
                      <a16:colId xmlns:a16="http://schemas.microsoft.com/office/drawing/2014/main" val="20001"/>
                    </a:ext>
                  </a:extLst>
                </a:gridCol>
                <a:gridCol w="1969354">
                  <a:extLst>
                    <a:ext uri="{9D8B030D-6E8A-4147-A177-3AD203B41FA5}">
                      <a16:colId xmlns:a16="http://schemas.microsoft.com/office/drawing/2014/main" val="20002"/>
                    </a:ext>
                  </a:extLst>
                </a:gridCol>
                <a:gridCol w="472240">
                  <a:extLst>
                    <a:ext uri="{9D8B030D-6E8A-4147-A177-3AD203B41FA5}">
                      <a16:colId xmlns:a16="http://schemas.microsoft.com/office/drawing/2014/main" val="20003"/>
                    </a:ext>
                  </a:extLst>
                </a:gridCol>
              </a:tblGrid>
              <a:tr h="228374">
                <a:tc>
                  <a:txBody>
                    <a:bodyPr/>
                    <a:lstStyle/>
                    <a:p>
                      <a:r>
                        <a:rPr lang="en-US" sz="600" b="1" dirty="0"/>
                        <a:t>Activity to sustain</a:t>
                      </a:r>
                    </a:p>
                  </a:txBody>
                  <a:tcPr marL="26894" marR="26894"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600" b="1" dirty="0"/>
                        <a:t>Owner</a:t>
                      </a:r>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600" b="1" dirty="0"/>
                        <a:t>Sustain method and frequency</a:t>
                      </a:r>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600" b="1" dirty="0"/>
                        <a:t>Report to</a:t>
                      </a:r>
                    </a:p>
                  </a:txBody>
                  <a:tcPr marL="26894" marR="26894"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173">
                <a:tc>
                  <a:txBody>
                    <a:bodyPr/>
                    <a:lstStyle/>
                    <a:p>
                      <a:pPr algn="l"/>
                      <a:endParaRPr lang="en-US" sz="600" dirty="0"/>
                    </a:p>
                  </a:txBody>
                  <a:tcPr marL="26894" marR="26894"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04173">
                <a:tc>
                  <a:txBody>
                    <a:bodyPr/>
                    <a:lstStyle/>
                    <a:p>
                      <a:pPr algn="l"/>
                      <a:endParaRPr lang="en-US" sz="600" dirty="0"/>
                    </a:p>
                  </a:txBody>
                  <a:tcPr marL="26894" marR="26894"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04173">
                <a:tc>
                  <a:txBody>
                    <a:bodyPr/>
                    <a:lstStyle/>
                    <a:p>
                      <a:pPr algn="l"/>
                      <a:endParaRPr lang="en-US" sz="600" dirty="0"/>
                    </a:p>
                  </a:txBody>
                  <a:tcPr marL="26894" marR="26894"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600" dirty="0"/>
                    </a:p>
                  </a:txBody>
                  <a:tcPr marL="26894" marR="26894"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6" name="TextBox 155"/>
          <p:cNvSpPr txBox="1"/>
          <p:nvPr/>
        </p:nvSpPr>
        <p:spPr>
          <a:xfrm>
            <a:off x="7216588" y="5684311"/>
            <a:ext cx="1105505" cy="667362"/>
          </a:xfrm>
          <a:prstGeom prst="rect">
            <a:avLst/>
          </a:prstGeom>
          <a:noFill/>
          <a:ln>
            <a:noFill/>
          </a:ln>
        </p:spPr>
        <p:txBody>
          <a:bodyPr wrap="square" rtlCol="0">
            <a:spAutoFit/>
          </a:bodyPr>
          <a:lstStyle/>
          <a:p>
            <a:r>
              <a:rPr lang="en-US" sz="647" b="1" u="sng" dirty="0"/>
              <a:t>Maturity Bars:</a:t>
            </a:r>
          </a:p>
          <a:p>
            <a:r>
              <a:rPr lang="en-US" sz="618" dirty="0"/>
              <a:t>0: Untested idea</a:t>
            </a:r>
          </a:p>
          <a:p>
            <a:r>
              <a:rPr lang="en-US" sz="618" dirty="0"/>
              <a:t>1: Early tests / PDCA</a:t>
            </a:r>
          </a:p>
          <a:p>
            <a:r>
              <a:rPr lang="en-US" sz="618" dirty="0"/>
              <a:t>2: Multiple PDCAs</a:t>
            </a:r>
          </a:p>
          <a:p>
            <a:r>
              <a:rPr lang="en-US" sz="618" dirty="0"/>
              <a:t>3: Early implementation</a:t>
            </a:r>
          </a:p>
          <a:p>
            <a:r>
              <a:rPr lang="en-US" sz="618" dirty="0"/>
              <a:t>4: Working well in operation</a:t>
            </a:r>
          </a:p>
        </p:txBody>
      </p:sp>
      <p:sp>
        <p:nvSpPr>
          <p:cNvPr id="157" name="TextBox 156"/>
          <p:cNvSpPr txBox="1"/>
          <p:nvPr/>
        </p:nvSpPr>
        <p:spPr>
          <a:xfrm>
            <a:off x="4669436" y="5689789"/>
            <a:ext cx="2596820" cy="590226"/>
          </a:xfrm>
          <a:prstGeom prst="rect">
            <a:avLst/>
          </a:prstGeom>
          <a:noFill/>
          <a:ln>
            <a:noFill/>
          </a:ln>
        </p:spPr>
        <p:txBody>
          <a:bodyPr wrap="square" rtlCol="0">
            <a:spAutoFit/>
          </a:bodyPr>
          <a:lstStyle/>
          <a:p>
            <a:r>
              <a:rPr lang="en-US" sz="647" b="1" u="sng" dirty="0"/>
              <a:t>Reliability Level:</a:t>
            </a:r>
          </a:p>
          <a:p>
            <a:r>
              <a:rPr lang="en-US" sz="647" dirty="0"/>
              <a:t>(1) Individuals: Feedback, checklists, training, basic standards</a:t>
            </a:r>
          </a:p>
          <a:p>
            <a:r>
              <a:rPr lang="en-US" sz="647" dirty="0"/>
              <a:t>(2) Procedures: Embedded standard work, reminders, constraints</a:t>
            </a:r>
          </a:p>
          <a:p>
            <a:r>
              <a:rPr lang="en-US" sz="647" dirty="0"/>
              <a:t>(3) Systems/culture: Process redesign, built-in quality, automated systems, fail safes, physical structure, social norms, “mindfulness”</a:t>
            </a:r>
          </a:p>
        </p:txBody>
      </p:sp>
      <p:sp>
        <p:nvSpPr>
          <p:cNvPr id="159" name="TextBox 158"/>
          <p:cNvSpPr txBox="1"/>
          <p:nvPr/>
        </p:nvSpPr>
        <p:spPr>
          <a:xfrm>
            <a:off x="8121843" y="5698004"/>
            <a:ext cx="391826" cy="273280"/>
          </a:xfrm>
          <a:prstGeom prst="rect">
            <a:avLst/>
          </a:prstGeom>
          <a:noFill/>
        </p:spPr>
        <p:txBody>
          <a:bodyPr wrap="square" rtlCol="0">
            <a:spAutoFit/>
          </a:bodyPr>
          <a:lstStyle/>
          <a:p>
            <a:pPr algn="ctr"/>
            <a:r>
              <a:rPr lang="en-US" sz="588" b="1" u="sng" dirty="0"/>
              <a:t>Progress </a:t>
            </a:r>
          </a:p>
        </p:txBody>
      </p:sp>
      <p:pic>
        <p:nvPicPr>
          <p:cNvPr id="160" name="Picture 159"/>
          <p:cNvPicPr>
            <a:picLocks noChangeAspect="1"/>
          </p:cNvPicPr>
          <p:nvPr/>
        </p:nvPicPr>
        <p:blipFill>
          <a:blip r:embed="rId3"/>
          <a:stretch>
            <a:fillRect/>
          </a:stretch>
        </p:blipFill>
        <p:spPr>
          <a:xfrm>
            <a:off x="8668263" y="1419969"/>
            <a:ext cx="207999" cy="43034"/>
          </a:xfrm>
          <a:prstGeom prst="rect">
            <a:avLst/>
          </a:prstGeom>
        </p:spPr>
      </p:pic>
      <p:sp>
        <p:nvSpPr>
          <p:cNvPr id="6" name="Multiply 5"/>
          <p:cNvSpPr/>
          <p:nvPr/>
        </p:nvSpPr>
        <p:spPr>
          <a:xfrm>
            <a:off x="8530965" y="6081010"/>
            <a:ext cx="273953" cy="206445"/>
          </a:xfrm>
          <a:prstGeom prst="mathMultiply">
            <a:avLst/>
          </a:prstGeom>
          <a:solidFill>
            <a:srgbClr val="A30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9"/>
          </a:p>
        </p:txBody>
      </p:sp>
      <p:sp>
        <p:nvSpPr>
          <p:cNvPr id="71" name="TextBox 70"/>
          <p:cNvSpPr txBox="1"/>
          <p:nvPr/>
        </p:nvSpPr>
        <p:spPr>
          <a:xfrm>
            <a:off x="8418719" y="5986752"/>
            <a:ext cx="501164" cy="273280"/>
          </a:xfrm>
          <a:prstGeom prst="rect">
            <a:avLst/>
          </a:prstGeom>
          <a:noFill/>
        </p:spPr>
        <p:txBody>
          <a:bodyPr wrap="square" rtlCol="0">
            <a:spAutoFit/>
          </a:bodyPr>
          <a:lstStyle/>
          <a:p>
            <a:pPr algn="ctr"/>
            <a:r>
              <a:rPr lang="en-US" sz="588" b="1" u="sng" dirty="0"/>
              <a:t>Abandoned</a:t>
            </a:r>
          </a:p>
        </p:txBody>
      </p:sp>
      <p:sp>
        <p:nvSpPr>
          <p:cNvPr id="74" name="TextBox 73"/>
          <p:cNvSpPr txBox="1"/>
          <p:nvPr/>
        </p:nvSpPr>
        <p:spPr>
          <a:xfrm>
            <a:off x="8471647" y="5698004"/>
            <a:ext cx="391826" cy="273280"/>
          </a:xfrm>
          <a:prstGeom prst="rect">
            <a:avLst/>
          </a:prstGeom>
          <a:noFill/>
        </p:spPr>
        <p:txBody>
          <a:bodyPr wrap="square" rtlCol="0">
            <a:spAutoFit/>
          </a:bodyPr>
          <a:lstStyle/>
          <a:p>
            <a:pPr algn="ctr"/>
            <a:r>
              <a:rPr lang="en-US" sz="588" b="1" u="sng" dirty="0"/>
              <a:t>Barrier</a:t>
            </a:r>
          </a:p>
        </p:txBody>
      </p:sp>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75553" y="5810250"/>
            <a:ext cx="181462" cy="161731"/>
          </a:xfrm>
          <a:prstGeom prst="rect">
            <a:avLst/>
          </a:prstGeom>
        </p:spPr>
      </p:pic>
      <p:pic>
        <p:nvPicPr>
          <p:cNvPr id="68" name="Picture 67"/>
          <p:cNvPicPr>
            <a:picLocks noChangeAspect="1"/>
          </p:cNvPicPr>
          <p:nvPr/>
        </p:nvPicPr>
        <p:blipFill>
          <a:blip r:embed="rId3"/>
          <a:stretch>
            <a:fillRect/>
          </a:stretch>
        </p:blipFill>
        <p:spPr>
          <a:xfrm>
            <a:off x="8668017" y="1746706"/>
            <a:ext cx="207999" cy="43034"/>
          </a:xfrm>
          <a:prstGeom prst="rect">
            <a:avLst/>
          </a:prstGeom>
        </p:spPr>
      </p:pic>
      <p:pic>
        <p:nvPicPr>
          <p:cNvPr id="70" name="Picture 69"/>
          <p:cNvPicPr>
            <a:picLocks noChangeAspect="1"/>
          </p:cNvPicPr>
          <p:nvPr/>
        </p:nvPicPr>
        <p:blipFill>
          <a:blip r:embed="rId3"/>
          <a:stretch>
            <a:fillRect/>
          </a:stretch>
        </p:blipFill>
        <p:spPr>
          <a:xfrm>
            <a:off x="8659479" y="2105294"/>
            <a:ext cx="207999" cy="43034"/>
          </a:xfrm>
          <a:prstGeom prst="rect">
            <a:avLst/>
          </a:prstGeom>
        </p:spPr>
      </p:pic>
      <p:pic>
        <p:nvPicPr>
          <p:cNvPr id="46" name="Picture 45"/>
          <p:cNvPicPr>
            <a:picLocks noChangeAspect="1"/>
          </p:cNvPicPr>
          <p:nvPr/>
        </p:nvPicPr>
        <p:blipFill>
          <a:blip r:embed="rId5"/>
          <a:stretch>
            <a:fillRect/>
          </a:stretch>
        </p:blipFill>
        <p:spPr>
          <a:xfrm>
            <a:off x="8225064" y="5922771"/>
            <a:ext cx="193655" cy="43034"/>
          </a:xfrm>
          <a:prstGeom prst="rect">
            <a:avLst/>
          </a:prstGeom>
        </p:spPr>
      </p:pic>
      <p:pic>
        <p:nvPicPr>
          <p:cNvPr id="47" name="Picture 46"/>
          <p:cNvPicPr>
            <a:picLocks noChangeAspect="1"/>
          </p:cNvPicPr>
          <p:nvPr/>
        </p:nvPicPr>
        <p:blipFill>
          <a:blip r:embed="rId6"/>
          <a:stretch>
            <a:fillRect/>
          </a:stretch>
        </p:blipFill>
        <p:spPr>
          <a:xfrm>
            <a:off x="8225064" y="5836468"/>
            <a:ext cx="193655" cy="46621"/>
          </a:xfrm>
          <a:prstGeom prst="rect">
            <a:avLst/>
          </a:prstGeom>
        </p:spPr>
      </p:pic>
      <p:pic>
        <p:nvPicPr>
          <p:cNvPr id="48" name="Picture 47"/>
          <p:cNvPicPr>
            <a:picLocks noChangeAspect="1"/>
          </p:cNvPicPr>
          <p:nvPr/>
        </p:nvPicPr>
        <p:blipFill>
          <a:blip r:embed="rId7"/>
          <a:stretch>
            <a:fillRect/>
          </a:stretch>
        </p:blipFill>
        <p:spPr>
          <a:xfrm>
            <a:off x="8225064" y="6019670"/>
            <a:ext cx="193655" cy="43034"/>
          </a:xfrm>
          <a:prstGeom prst="rect">
            <a:avLst/>
          </a:prstGeom>
        </p:spPr>
      </p:pic>
      <p:pic>
        <p:nvPicPr>
          <p:cNvPr id="49" name="Picture 48"/>
          <p:cNvPicPr>
            <a:picLocks noChangeAspect="1"/>
          </p:cNvPicPr>
          <p:nvPr/>
        </p:nvPicPr>
        <p:blipFill>
          <a:blip r:embed="rId8"/>
          <a:stretch>
            <a:fillRect/>
          </a:stretch>
        </p:blipFill>
        <p:spPr>
          <a:xfrm>
            <a:off x="8226857" y="6114592"/>
            <a:ext cx="190068" cy="43034"/>
          </a:xfrm>
          <a:prstGeom prst="rect">
            <a:avLst/>
          </a:prstGeom>
        </p:spPr>
      </p:pic>
      <p:pic>
        <p:nvPicPr>
          <p:cNvPr id="50" name="Picture 49"/>
          <p:cNvPicPr>
            <a:picLocks noChangeAspect="1"/>
          </p:cNvPicPr>
          <p:nvPr/>
        </p:nvPicPr>
        <p:blipFill>
          <a:blip r:embed="rId9"/>
          <a:stretch>
            <a:fillRect/>
          </a:stretch>
        </p:blipFill>
        <p:spPr>
          <a:xfrm>
            <a:off x="8225064" y="6212085"/>
            <a:ext cx="193655" cy="43034"/>
          </a:xfrm>
          <a:prstGeom prst="rect">
            <a:avLst/>
          </a:prstGeom>
        </p:spPr>
      </p:pic>
      <p:grpSp>
        <p:nvGrpSpPr>
          <p:cNvPr id="45" name="Group 44">
            <a:extLst>
              <a:ext uri="{FF2B5EF4-FFF2-40B4-BE49-F238E27FC236}">
                <a16:creationId xmlns:a16="http://schemas.microsoft.com/office/drawing/2014/main" id="{6FDD2AA2-81F9-084B-8BBB-DC3720E8FAA9}"/>
              </a:ext>
            </a:extLst>
          </p:cNvPr>
          <p:cNvGrpSpPr/>
          <p:nvPr/>
        </p:nvGrpSpPr>
        <p:grpSpPr>
          <a:xfrm>
            <a:off x="180972" y="473109"/>
            <a:ext cx="2120338" cy="540282"/>
            <a:chOff x="307652" y="4186"/>
            <a:chExt cx="3604575" cy="918479"/>
          </a:xfrm>
        </p:grpSpPr>
        <p:pic>
          <p:nvPicPr>
            <p:cNvPr id="53" name="Picture 52">
              <a:extLst>
                <a:ext uri="{FF2B5EF4-FFF2-40B4-BE49-F238E27FC236}">
                  <a16:creationId xmlns:a16="http://schemas.microsoft.com/office/drawing/2014/main" id="{AF6F5B53-B462-8B46-9DAC-25D3B7901E26}"/>
                </a:ext>
              </a:extLst>
            </p:cNvPr>
            <p:cNvPicPr>
              <a:picLocks noChangeAspect="1"/>
            </p:cNvPicPr>
            <p:nvPr/>
          </p:nvPicPr>
          <p:blipFill rotWithShape="1">
            <a:blip r:embed="rId10">
              <a:extLst>
                <a:ext uri="{28A0092B-C50C-407E-A947-70E740481C1C}">
                  <a14:useLocalDpi xmlns:a14="http://schemas.microsoft.com/office/drawing/2010/main"/>
                </a:ext>
              </a:extLst>
            </a:blip>
            <a:srcRect b="-291"/>
            <a:stretch/>
          </p:blipFill>
          <p:spPr>
            <a:xfrm>
              <a:off x="307652" y="4186"/>
              <a:ext cx="622196" cy="877734"/>
            </a:xfrm>
            <a:prstGeom prst="rect">
              <a:avLst/>
            </a:prstGeom>
          </p:spPr>
        </p:pic>
        <p:sp>
          <p:nvSpPr>
            <p:cNvPr id="54" name="TextBox 53">
              <a:extLst>
                <a:ext uri="{FF2B5EF4-FFF2-40B4-BE49-F238E27FC236}">
                  <a16:creationId xmlns:a16="http://schemas.microsoft.com/office/drawing/2014/main" id="{51EEEC8B-F4EC-7940-A8F5-A83633AD1A5D}"/>
                </a:ext>
              </a:extLst>
            </p:cNvPr>
            <p:cNvSpPr txBox="1"/>
            <p:nvPr/>
          </p:nvSpPr>
          <p:spPr>
            <a:xfrm>
              <a:off x="780536" y="211521"/>
              <a:ext cx="3131691" cy="711144"/>
            </a:xfrm>
            <a:prstGeom prst="rect">
              <a:avLst/>
            </a:prstGeom>
            <a:noFill/>
          </p:spPr>
          <p:txBody>
            <a:bodyPr wrap="none" rtlCol="0">
              <a:spAutoFit/>
            </a:bodyPr>
            <a:lstStyle/>
            <a:p>
              <a:pPr algn="just"/>
              <a:r>
                <a:rPr lang="en-US" sz="1059" dirty="0">
                  <a:solidFill>
                    <a:schemeClr val="tx1">
                      <a:lumMod val="75000"/>
                      <a:lumOff val="25000"/>
                    </a:schemeClr>
                  </a:solidFill>
                  <a:latin typeface="Century Schoolbook" panose="02040604050505020304" pitchFamily="18" charset="0"/>
                </a:rPr>
                <a:t>HOUSESTAFF QUALITY</a:t>
              </a:r>
            </a:p>
            <a:p>
              <a:r>
                <a:rPr lang="en-US" sz="1059" dirty="0">
                  <a:solidFill>
                    <a:schemeClr val="tx1">
                      <a:lumMod val="75000"/>
                      <a:lumOff val="25000"/>
                    </a:schemeClr>
                  </a:solidFill>
                  <a:latin typeface="Century Schoolbook" panose="02040604050505020304" pitchFamily="18" charset="0"/>
                </a:rPr>
                <a:t>and SAFETY COUNCIL</a:t>
              </a:r>
            </a:p>
          </p:txBody>
        </p:sp>
      </p:grpSp>
    </p:spTree>
    <p:extLst>
      <p:ext uri="{BB962C8B-B14F-4D97-AF65-F5344CB8AC3E}">
        <p14:creationId xmlns:p14="http://schemas.microsoft.com/office/powerpoint/2010/main" val="12691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E2F3C00452E147B2B63E1986C78D75" ma:contentTypeVersion="6" ma:contentTypeDescription="Create a new document." ma:contentTypeScope="" ma:versionID="d0c67f12096838e47eae97f5f28a0f9e">
  <xsd:schema xmlns:xsd="http://www.w3.org/2001/XMLSchema" xmlns:xs="http://www.w3.org/2001/XMLSchema" xmlns:p="http://schemas.microsoft.com/office/2006/metadata/properties" xmlns:ns2="761ff34e-10be-4eca-80f4-036175b458e5" xmlns:ns3="c0b35c15-5626-4417-ab70-f92fd65197b0" targetNamespace="http://schemas.microsoft.com/office/2006/metadata/properties" ma:root="true" ma:fieldsID="6e7551429f1891f262765d6099882fab" ns2:_="" ns3:_="">
    <xsd:import namespace="761ff34e-10be-4eca-80f4-036175b458e5"/>
    <xsd:import namespace="c0b35c15-5626-4417-ab70-f92fd65197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1ff34e-10be-4eca-80f4-036175b458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b35c15-5626-4417-ab70-f92fd65197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7ED4DE-7486-48DE-951E-F26CCC83218E}">
  <ds:schemaRefs>
    <ds:schemaRef ds:uri="http://schemas.microsoft.com/sharepoint/v3/contenttype/forms"/>
  </ds:schemaRefs>
</ds:datastoreItem>
</file>

<file path=customXml/itemProps2.xml><?xml version="1.0" encoding="utf-8"?>
<ds:datastoreItem xmlns:ds="http://schemas.openxmlformats.org/officeDocument/2006/customXml" ds:itemID="{82AB03E2-4438-4D27-BA96-A848FDDE2FC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31A35F7-2E82-4D14-B442-8370EF850155}"/>
</file>

<file path=docProps/app.xml><?xml version="1.0" encoding="utf-8"?>
<Properties xmlns="http://schemas.openxmlformats.org/officeDocument/2006/extended-properties" xmlns:vt="http://schemas.openxmlformats.org/officeDocument/2006/docPropsVTypes">
  <TotalTime>0</TotalTime>
  <Words>394</Words>
  <Application>Microsoft Macintosh PowerPoint</Application>
  <PresentationFormat>On-screen Show (4:3)</PresentationFormat>
  <Paragraphs>48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Schoolbook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14</cp:revision>
  <dcterms:created xsi:type="dcterms:W3CDTF">2012-08-24T00:53:15Z</dcterms:created>
  <dcterms:modified xsi:type="dcterms:W3CDTF">2022-04-13T22:24:31Z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0x010100D6E2F3C00452E147B2B63E1986C78D75</vt:lpwstr>
  </property>
</Properties>
</file>